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318" r:id="rId3"/>
    <p:sldId id="319" r:id="rId4"/>
    <p:sldId id="321" r:id="rId5"/>
    <p:sldId id="320" r:id="rId6"/>
    <p:sldId id="322" r:id="rId7"/>
    <p:sldId id="257" r:id="rId8"/>
    <p:sldId id="258"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10" r:id="rId55"/>
    <p:sldId id="308" r:id="rId56"/>
    <p:sldId id="309" r:id="rId57"/>
    <p:sldId id="315" r:id="rId58"/>
    <p:sldId id="316" r:id="rId59"/>
    <p:sldId id="317" r:id="rId6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0C913308-F349-4B6D-A68A-DD1791B4A57B}" type="slidenum">
              <a:rPr lang="zh-CN" altLang="en-US" smtClean="0"/>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2013-03-13</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0C913308-F349-4B6D-A68A-DD1791B4A57B}" type="slidenum">
              <a:rPr lang="zh-CN" altLang="en-US" smtClean="0"/>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820CF-B880-4189-942D-D702A7CBA730}" type="datetimeFigureOut">
              <a:rPr lang="zh-CN" altLang="en-US" smtClean="0"/>
              <a:t>2013-03-13</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7.xml"/><Relationship Id="rId18" Type="http://schemas.openxmlformats.org/officeDocument/2006/relationships/slide" Target="slide37.xml"/><Relationship Id="rId26" Type="http://schemas.openxmlformats.org/officeDocument/2006/relationships/slide" Target="slide53.xml"/><Relationship Id="rId3" Type="http://schemas.openxmlformats.org/officeDocument/2006/relationships/slide" Target="slide7.xml"/><Relationship Id="rId21" Type="http://schemas.openxmlformats.org/officeDocument/2006/relationships/slide" Target="slide43.xml"/><Relationship Id="rId7" Type="http://schemas.openxmlformats.org/officeDocument/2006/relationships/slide" Target="slide15.xml"/><Relationship Id="rId12" Type="http://schemas.openxmlformats.org/officeDocument/2006/relationships/slide" Target="slide25.xml"/><Relationship Id="rId17" Type="http://schemas.openxmlformats.org/officeDocument/2006/relationships/slide" Target="slide35.xml"/><Relationship Id="rId25" Type="http://schemas.openxmlformats.org/officeDocument/2006/relationships/slide" Target="slide51.xml"/><Relationship Id="rId2" Type="http://schemas.openxmlformats.org/officeDocument/2006/relationships/slide" Target="slide3.xml"/><Relationship Id="rId16" Type="http://schemas.openxmlformats.org/officeDocument/2006/relationships/slide" Target="slide33.xml"/><Relationship Id="rId20" Type="http://schemas.openxmlformats.org/officeDocument/2006/relationships/slide" Target="slide41.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23.xml"/><Relationship Id="rId24" Type="http://schemas.openxmlformats.org/officeDocument/2006/relationships/slide" Target="slide49.xml"/><Relationship Id="rId5" Type="http://schemas.openxmlformats.org/officeDocument/2006/relationships/slide" Target="slide11.xml"/><Relationship Id="rId15" Type="http://schemas.openxmlformats.org/officeDocument/2006/relationships/slide" Target="slide31.xml"/><Relationship Id="rId23" Type="http://schemas.openxmlformats.org/officeDocument/2006/relationships/slide" Target="slide47.xml"/><Relationship Id="rId28" Type="http://schemas.openxmlformats.org/officeDocument/2006/relationships/slide" Target="slide57.xml"/><Relationship Id="rId10" Type="http://schemas.openxmlformats.org/officeDocument/2006/relationships/slide" Target="slide21.xml"/><Relationship Id="rId19" Type="http://schemas.openxmlformats.org/officeDocument/2006/relationships/slide" Target="slide39.xml"/><Relationship Id="rId4" Type="http://schemas.openxmlformats.org/officeDocument/2006/relationships/slide" Target="slide9.xml"/><Relationship Id="rId9" Type="http://schemas.openxmlformats.org/officeDocument/2006/relationships/slide" Target="slide19.xml"/><Relationship Id="rId14" Type="http://schemas.openxmlformats.org/officeDocument/2006/relationships/slide" Target="slide29.xml"/><Relationship Id="rId22" Type="http://schemas.openxmlformats.org/officeDocument/2006/relationships/slide" Target="slide45.xml"/><Relationship Id="rId27" Type="http://schemas.openxmlformats.org/officeDocument/2006/relationships/slide" Target="slide55.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changtianrong.com/" TargetMode="External"/><Relationship Id="rId2" Type="http://schemas.openxmlformats.org/officeDocument/2006/relationships/hyperlink" Target="mailto:sales@changtianrong.com" TargetMode="External"/><Relationship Id="rId1" Type="http://schemas.openxmlformats.org/officeDocument/2006/relationships/slideLayout" Target="../slideLayouts/slideLayout2.xml"/><Relationship Id="rId4" Type="http://schemas.openxmlformats.org/officeDocument/2006/relationships/hyperlink" Target="http://www.tripak.com.c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298601" y="3717032"/>
            <a:ext cx="4515981"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zh-CN" alt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铁霸 产品介绍</a:t>
            </a: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矩形 1"/>
          <p:cNvSpPr/>
          <p:nvPr/>
        </p:nvSpPr>
        <p:spPr>
          <a:xfrm>
            <a:off x="655523" y="1844824"/>
            <a:ext cx="7802136" cy="923330"/>
          </a:xfrm>
          <a:prstGeom prst="rect">
            <a:avLst/>
          </a:prstGeom>
          <a:noFill/>
        </p:spPr>
        <p:txBody>
          <a:bodyPr wrap="none" lIns="91440" tIns="45720" rIns="91440" bIns="45720">
            <a:spAutoFit/>
          </a:bodyPr>
          <a:lstStyle/>
          <a:p>
            <a:pPr algn="ctr"/>
            <a:r>
              <a:rPr lang="zh-CN" alt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上海长天荣实业有限公司</a:t>
            </a:r>
            <a:endParaRPr lang="zh-CN" alt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68630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graphicFrame>
        <p:nvGraphicFramePr>
          <p:cNvPr id="2" name="表格 1"/>
          <p:cNvGraphicFramePr>
            <a:graphicFrameLocks noGrp="1"/>
          </p:cNvGraphicFramePr>
          <p:nvPr>
            <p:extLst>
              <p:ext uri="{D42A27DB-BD31-4B8C-83A1-F6EECF244321}">
                <p14:modId xmlns:p14="http://schemas.microsoft.com/office/powerpoint/2010/main" val="2873791440"/>
              </p:ext>
            </p:extLst>
          </p:nvPr>
        </p:nvGraphicFramePr>
        <p:xfrm>
          <a:off x="961075" y="817861"/>
          <a:ext cx="6779277" cy="4195315"/>
        </p:xfrm>
        <a:graphic>
          <a:graphicData uri="http://schemas.openxmlformats.org/drawingml/2006/table">
            <a:tbl>
              <a:tblPr/>
              <a:tblGrid>
                <a:gridCol w="2259759"/>
                <a:gridCol w="2259759"/>
                <a:gridCol w="2259759"/>
              </a:tblGrid>
              <a:tr h="231154">
                <a:tc>
                  <a:txBody>
                    <a:bodyPr/>
                    <a:lstStyle/>
                    <a:p>
                      <a:r>
                        <a:rPr lang="en-US" sz="1000" b="1" dirty="0">
                          <a:effectLst/>
                        </a:rPr>
                        <a:t>NIGI</a:t>
                      </a:r>
                      <a:r>
                        <a:rPr lang="zh-CN" altLang="en-US" sz="1000" b="1" dirty="0">
                          <a:effectLst/>
                        </a:rPr>
                        <a:t>级</a:t>
                      </a:r>
                    </a:p>
                  </a:txBody>
                  <a:tcPr marL="60960" marR="60960" marT="30480" marB="30480" anchor="ctr">
                    <a:lnL>
                      <a:noFill/>
                    </a:lnL>
                    <a:lnR>
                      <a:noFill/>
                    </a:lnR>
                    <a:lnT>
                      <a:noFill/>
                    </a:lnT>
                    <a:lnB>
                      <a:noFill/>
                    </a:lnB>
                    <a:solidFill>
                      <a:srgbClr val="E1E1E1"/>
                    </a:solidFill>
                  </a:tcPr>
                </a:tc>
                <a:tc>
                  <a:txBody>
                    <a:bodyPr/>
                    <a:lstStyle/>
                    <a:p>
                      <a:r>
                        <a:rPr lang="en-US" sz="1000" b="1">
                          <a:effectLst/>
                        </a:rPr>
                        <a:t>ASTM D217</a:t>
                      </a:r>
                    </a:p>
                  </a:txBody>
                  <a:tcPr marL="60960" marR="60960" marT="30480" marB="30480" anchor="ctr">
                    <a:lnL>
                      <a:noFill/>
                    </a:lnL>
                    <a:lnR>
                      <a:noFill/>
                    </a:lnR>
                    <a:lnT>
                      <a:noFill/>
                    </a:lnT>
                    <a:lnB>
                      <a:noFill/>
                    </a:lnB>
                    <a:solidFill>
                      <a:srgbClr val="E1E1E1"/>
                    </a:solidFill>
                  </a:tcPr>
                </a:tc>
                <a:tc>
                  <a:txBody>
                    <a:bodyPr/>
                    <a:lstStyle/>
                    <a:p>
                      <a:r>
                        <a:rPr lang="en-US" altLang="zh-CN" sz="1000" b="1">
                          <a:effectLst/>
                        </a:rPr>
                        <a:t>2</a:t>
                      </a:r>
                    </a:p>
                  </a:txBody>
                  <a:tcPr marL="60960" marR="60960" marT="30480" marB="30480" anchor="ctr">
                    <a:lnL>
                      <a:noFill/>
                    </a:lnL>
                    <a:lnR>
                      <a:noFill/>
                    </a:lnR>
                    <a:lnT>
                      <a:noFill/>
                    </a:lnT>
                    <a:lnB>
                      <a:noFill/>
                    </a:lnB>
                    <a:solidFill>
                      <a:srgbClr val="E1E1E1"/>
                    </a:solidFill>
                  </a:tcPr>
                </a:tc>
              </a:tr>
              <a:tr h="231154">
                <a:tc>
                  <a:txBody>
                    <a:bodyPr/>
                    <a:lstStyle/>
                    <a:p>
                      <a:r>
                        <a:rPr lang="zh-CN" altLang="en-US" sz="1000" dirty="0"/>
                        <a:t>颜色</a:t>
                      </a:r>
                    </a:p>
                  </a:txBody>
                  <a:tcPr marL="60960" marR="60960" marT="30480" marB="30480" anchor="ctr">
                    <a:lnL>
                      <a:noFill/>
                    </a:lnL>
                    <a:lnR>
                      <a:noFill/>
                    </a:lnR>
                    <a:lnT>
                      <a:noFill/>
                    </a:lnT>
                    <a:lnB>
                      <a:noFill/>
                    </a:lnB>
                  </a:tcPr>
                </a:tc>
                <a:tc>
                  <a:txBody>
                    <a:bodyPr/>
                    <a:lstStyle/>
                    <a:p>
                      <a:r>
                        <a:rPr lang="zh-CN" altLang="en-US" sz="1000"/>
                        <a:t>目测</a:t>
                      </a:r>
                    </a:p>
                  </a:txBody>
                  <a:tcPr marL="60960" marR="60960" marT="30480" marB="30480" anchor="ctr">
                    <a:lnL>
                      <a:noFill/>
                    </a:lnL>
                    <a:lnR>
                      <a:noFill/>
                    </a:lnR>
                    <a:lnT>
                      <a:noFill/>
                    </a:lnT>
                    <a:lnB>
                      <a:noFill/>
                    </a:lnB>
                  </a:tcPr>
                </a:tc>
                <a:tc>
                  <a:txBody>
                    <a:bodyPr/>
                    <a:lstStyle/>
                    <a:p>
                      <a:r>
                        <a:rPr lang="zh-CN" altLang="en-US" sz="1000"/>
                        <a:t>红色</a:t>
                      </a:r>
                    </a:p>
                  </a:txBody>
                  <a:tcPr marL="60960" marR="60960" marT="30480" marB="30480" anchor="ctr">
                    <a:lnL>
                      <a:noFill/>
                    </a:lnL>
                    <a:lnR>
                      <a:noFill/>
                    </a:lnR>
                    <a:lnT>
                      <a:noFill/>
                    </a:lnT>
                    <a:lnB>
                      <a:noFill/>
                    </a:lnB>
                  </a:tcPr>
                </a:tc>
              </a:tr>
              <a:tr h="231154">
                <a:tc>
                  <a:txBody>
                    <a:bodyPr/>
                    <a:lstStyle/>
                    <a:p>
                      <a:r>
                        <a:rPr lang="zh-CN" altLang="en-US" sz="1000" dirty="0"/>
                        <a:t>滴点，</a:t>
                      </a:r>
                    </a:p>
                  </a:txBody>
                  <a:tcPr marL="60960" marR="60960" marT="30480" marB="30480" anchor="ctr">
                    <a:lnL>
                      <a:noFill/>
                    </a:lnL>
                    <a:lnR>
                      <a:noFill/>
                    </a:lnR>
                    <a:lnT>
                      <a:noFill/>
                    </a:lnT>
                    <a:lnB>
                      <a:noFill/>
                    </a:lnB>
                    <a:solidFill>
                      <a:srgbClr val="E1E1E1"/>
                    </a:solidFill>
                  </a:tcPr>
                </a:tc>
                <a:tc>
                  <a:txBody>
                    <a:bodyPr/>
                    <a:lstStyle/>
                    <a:p>
                      <a:r>
                        <a:rPr lang="en-US" sz="1000"/>
                        <a:t>ASTM D2265</a:t>
                      </a:r>
                    </a:p>
                  </a:txBody>
                  <a:tcPr marL="60960" marR="60960" marT="30480" marB="30480" anchor="ctr">
                    <a:lnL>
                      <a:noFill/>
                    </a:lnL>
                    <a:lnR>
                      <a:noFill/>
                    </a:lnR>
                    <a:lnT>
                      <a:noFill/>
                    </a:lnT>
                    <a:lnB>
                      <a:noFill/>
                    </a:lnB>
                    <a:solidFill>
                      <a:srgbClr val="E1E1E1"/>
                    </a:solidFill>
                  </a:tcPr>
                </a:tc>
                <a:tc>
                  <a:txBody>
                    <a:bodyPr/>
                    <a:lstStyle/>
                    <a:p>
                      <a:r>
                        <a:rPr lang="zh-CN" altLang="en-US" sz="1000"/>
                        <a:t>无</a:t>
                      </a:r>
                    </a:p>
                  </a:txBody>
                  <a:tcPr marL="60960" marR="60960" marT="30480" marB="30480" anchor="ctr">
                    <a:lnL>
                      <a:noFill/>
                    </a:lnL>
                    <a:lnR>
                      <a:noFill/>
                    </a:lnR>
                    <a:lnT>
                      <a:noFill/>
                    </a:lnT>
                    <a:lnB>
                      <a:noFill/>
                    </a:lnB>
                    <a:solidFill>
                      <a:srgbClr val="E1E1E1"/>
                    </a:solidFill>
                  </a:tcPr>
                </a:tc>
              </a:tr>
              <a:tr h="231154">
                <a:tc>
                  <a:txBody>
                    <a:bodyPr/>
                    <a:lstStyle/>
                    <a:p>
                      <a:r>
                        <a:rPr lang="zh-CN" altLang="en-US" sz="1000" dirty="0"/>
                        <a:t>锥入度，</a:t>
                      </a:r>
                      <a:r>
                        <a:rPr lang="en-US" altLang="zh-CN" sz="1000" dirty="0"/>
                        <a:t>0.1</a:t>
                      </a:r>
                      <a:r>
                        <a:rPr lang="en-US" sz="1000" dirty="0"/>
                        <a:t>m</a:t>
                      </a:r>
                    </a:p>
                  </a:txBody>
                  <a:tcPr marL="60960" marR="60960" marT="30480" marB="30480" anchor="ctr">
                    <a:lnL>
                      <a:noFill/>
                    </a:lnL>
                    <a:lnR>
                      <a:noFill/>
                    </a:lnR>
                    <a:lnT>
                      <a:noFill/>
                    </a:lnT>
                    <a:lnB>
                      <a:noFill/>
                    </a:lnB>
                  </a:tcPr>
                </a:tc>
                <a:tc>
                  <a:txBody>
                    <a:bodyPr/>
                    <a:lstStyle/>
                    <a:p>
                      <a:r>
                        <a:rPr lang="en-US" sz="1000"/>
                        <a:t>ASTM D217</a:t>
                      </a:r>
                    </a:p>
                  </a:txBody>
                  <a:tcPr marL="60960" marR="60960" marT="30480" marB="30480" anchor="ctr">
                    <a:lnL>
                      <a:noFill/>
                    </a:lnL>
                    <a:lnR>
                      <a:noFill/>
                    </a:lnR>
                    <a:lnT>
                      <a:noFill/>
                    </a:lnT>
                    <a:lnB>
                      <a:noFill/>
                    </a:lnB>
                  </a:tcPr>
                </a:tc>
                <a:tc>
                  <a:txBody>
                    <a:bodyPr/>
                    <a:lstStyle/>
                    <a:p>
                      <a:r>
                        <a:rPr lang="zh-CN" altLang="en-US" sz="1000"/>
                        <a:t> </a:t>
                      </a:r>
                    </a:p>
                  </a:txBody>
                  <a:tcPr marL="60960" marR="60960" marT="30480" marB="30480" anchor="ctr">
                    <a:lnL>
                      <a:noFill/>
                    </a:lnL>
                    <a:lnR>
                      <a:noFill/>
                    </a:lnR>
                    <a:lnT>
                      <a:noFill/>
                    </a:lnT>
                    <a:lnB>
                      <a:noFill/>
                    </a:lnB>
                  </a:tcPr>
                </a:tc>
              </a:tr>
              <a:tr h="231154">
                <a:tc>
                  <a:txBody>
                    <a:bodyPr/>
                    <a:lstStyle/>
                    <a:p>
                      <a:r>
                        <a:rPr lang="en-US" altLang="zh-CN" sz="1000" dirty="0"/>
                        <a:t>60</a:t>
                      </a:r>
                      <a:r>
                        <a:rPr lang="zh-CN" altLang="en-US" sz="1000" dirty="0"/>
                        <a:t>行程</a:t>
                      </a:r>
                    </a:p>
                  </a:txBody>
                  <a:tcPr marL="60960" marR="60960" marT="30480" marB="30480" anchor="ctr">
                    <a:lnL>
                      <a:noFill/>
                    </a:lnL>
                    <a:lnR>
                      <a:noFill/>
                    </a:lnR>
                    <a:lnT>
                      <a:noFill/>
                    </a:lnT>
                    <a:lnB>
                      <a:noFill/>
                    </a:lnB>
                    <a:solidFill>
                      <a:srgbClr val="E1E1E1"/>
                    </a:solidFill>
                  </a:tcPr>
                </a:tc>
                <a:tc>
                  <a:txBody>
                    <a:bodyPr/>
                    <a:lstStyle/>
                    <a:p>
                      <a:r>
                        <a:rPr lang="zh-CN" altLang="en-US" sz="1000"/>
                        <a:t> </a:t>
                      </a:r>
                    </a:p>
                  </a:txBody>
                  <a:tcPr marL="60960" marR="60960" marT="30480" marB="30480" anchor="ctr">
                    <a:lnL>
                      <a:noFill/>
                    </a:lnL>
                    <a:lnR>
                      <a:noFill/>
                    </a:lnR>
                    <a:lnT>
                      <a:noFill/>
                    </a:lnT>
                    <a:lnB>
                      <a:noFill/>
                    </a:lnB>
                    <a:solidFill>
                      <a:srgbClr val="E1E1E1"/>
                    </a:solidFill>
                  </a:tcPr>
                </a:tc>
                <a:tc>
                  <a:txBody>
                    <a:bodyPr/>
                    <a:lstStyle/>
                    <a:p>
                      <a:r>
                        <a:rPr lang="en-US" altLang="zh-CN" sz="1000"/>
                        <a:t>280</a:t>
                      </a:r>
                    </a:p>
                  </a:txBody>
                  <a:tcPr marL="60960" marR="60960" marT="30480" marB="30480" anchor="ctr">
                    <a:lnL>
                      <a:noFill/>
                    </a:lnL>
                    <a:lnR>
                      <a:noFill/>
                    </a:lnR>
                    <a:lnT>
                      <a:noFill/>
                    </a:lnT>
                    <a:lnB>
                      <a:noFill/>
                    </a:lnB>
                    <a:solidFill>
                      <a:srgbClr val="E1E1E1"/>
                    </a:solidFill>
                  </a:tcPr>
                </a:tc>
              </a:tr>
              <a:tr h="231154">
                <a:tc>
                  <a:txBody>
                    <a:bodyPr/>
                    <a:lstStyle/>
                    <a:p>
                      <a:r>
                        <a:rPr lang="en-US" altLang="zh-CN" sz="1000" dirty="0"/>
                        <a:t>10,000</a:t>
                      </a:r>
                      <a:r>
                        <a:rPr lang="zh-CN" altLang="en-US" sz="1000" dirty="0"/>
                        <a:t>行程</a:t>
                      </a:r>
                    </a:p>
                  </a:txBody>
                  <a:tcPr marL="60960" marR="60960" marT="30480" marB="30480" anchor="ctr">
                    <a:lnL>
                      <a:noFill/>
                    </a:lnL>
                    <a:lnR>
                      <a:noFill/>
                    </a:lnR>
                    <a:lnT>
                      <a:noFill/>
                    </a:lnT>
                    <a:lnB>
                      <a:noFill/>
                    </a:lnB>
                  </a:tcPr>
                </a:tc>
                <a:tc>
                  <a:txBody>
                    <a:bodyPr/>
                    <a:lstStyle/>
                    <a:p>
                      <a:r>
                        <a:rPr lang="zh-CN" altLang="en-US" sz="1000"/>
                        <a:t> </a:t>
                      </a:r>
                    </a:p>
                  </a:txBody>
                  <a:tcPr marL="60960" marR="60960" marT="30480" marB="30480" anchor="ctr">
                    <a:lnL>
                      <a:noFill/>
                    </a:lnL>
                    <a:lnR>
                      <a:noFill/>
                    </a:lnR>
                    <a:lnT>
                      <a:noFill/>
                    </a:lnT>
                    <a:lnB>
                      <a:noFill/>
                    </a:lnB>
                  </a:tcPr>
                </a:tc>
                <a:tc>
                  <a:txBody>
                    <a:bodyPr/>
                    <a:lstStyle/>
                    <a:p>
                      <a:r>
                        <a:rPr lang="en-US" altLang="zh-CN" sz="1000"/>
                        <a:t>282</a:t>
                      </a:r>
                    </a:p>
                  </a:txBody>
                  <a:tcPr marL="60960" marR="60960" marT="30480" marB="30480" anchor="ctr">
                    <a:lnL>
                      <a:noFill/>
                    </a:lnL>
                    <a:lnR>
                      <a:noFill/>
                    </a:lnR>
                    <a:lnT>
                      <a:noFill/>
                    </a:lnT>
                    <a:lnB>
                      <a:noFill/>
                    </a:lnB>
                  </a:tcPr>
                </a:tc>
              </a:tr>
              <a:tr h="231154">
                <a:tc>
                  <a:txBody>
                    <a:bodyPr/>
                    <a:lstStyle/>
                    <a:p>
                      <a:r>
                        <a:rPr lang="en-US" altLang="zh-CN" sz="1000" dirty="0"/>
                        <a:t>100,000</a:t>
                      </a:r>
                      <a:r>
                        <a:rPr lang="zh-CN" altLang="en-US" sz="1000" dirty="0"/>
                        <a:t>行程</a:t>
                      </a:r>
                    </a:p>
                  </a:txBody>
                  <a:tcPr marL="60960" marR="60960" marT="30480" marB="30480" anchor="ctr">
                    <a:lnL>
                      <a:noFill/>
                    </a:lnL>
                    <a:lnR>
                      <a:noFill/>
                    </a:lnR>
                    <a:lnT>
                      <a:noFill/>
                    </a:lnT>
                    <a:lnB>
                      <a:noFill/>
                    </a:lnB>
                    <a:solidFill>
                      <a:srgbClr val="E1E1E1"/>
                    </a:solidFill>
                  </a:tcPr>
                </a:tc>
                <a:tc>
                  <a:txBody>
                    <a:bodyPr/>
                    <a:lstStyle/>
                    <a:p>
                      <a:r>
                        <a:rPr lang="zh-CN" altLang="en-US" sz="1000"/>
                        <a:t> </a:t>
                      </a:r>
                    </a:p>
                  </a:txBody>
                  <a:tcPr marL="60960" marR="60960" marT="30480" marB="30480" anchor="ctr">
                    <a:lnL>
                      <a:noFill/>
                    </a:lnL>
                    <a:lnR>
                      <a:noFill/>
                    </a:lnR>
                    <a:lnT>
                      <a:noFill/>
                    </a:lnT>
                    <a:lnB>
                      <a:noFill/>
                    </a:lnB>
                    <a:solidFill>
                      <a:srgbClr val="E1E1E1"/>
                    </a:solidFill>
                  </a:tcPr>
                </a:tc>
                <a:tc>
                  <a:txBody>
                    <a:bodyPr/>
                    <a:lstStyle/>
                    <a:p>
                      <a:r>
                        <a:rPr lang="en-US" altLang="zh-CN" sz="1000"/>
                        <a:t>308</a:t>
                      </a:r>
                    </a:p>
                  </a:txBody>
                  <a:tcPr marL="60960" marR="60960" marT="30480" marB="30480" anchor="ctr">
                    <a:lnL>
                      <a:noFill/>
                    </a:lnL>
                    <a:lnR>
                      <a:noFill/>
                    </a:lnR>
                    <a:lnT>
                      <a:noFill/>
                    </a:lnT>
                    <a:lnB>
                      <a:noFill/>
                    </a:lnB>
                    <a:solidFill>
                      <a:srgbClr val="E1E1E1"/>
                    </a:solidFill>
                  </a:tcPr>
                </a:tc>
              </a:tr>
              <a:tr h="231154">
                <a:tc>
                  <a:txBody>
                    <a:bodyPr/>
                    <a:lstStyle/>
                    <a:p>
                      <a:r>
                        <a:rPr lang="pt-BR" sz="1000" dirty="0"/>
                        <a:t>梯姆肯OK值，kg (N)</a:t>
                      </a:r>
                    </a:p>
                  </a:txBody>
                  <a:tcPr marL="60960" marR="60960" marT="30480" marB="30480" anchor="ctr">
                    <a:lnL>
                      <a:noFill/>
                    </a:lnL>
                    <a:lnR>
                      <a:noFill/>
                    </a:lnR>
                    <a:lnT>
                      <a:noFill/>
                    </a:lnT>
                    <a:lnB>
                      <a:noFill/>
                    </a:lnB>
                  </a:tcPr>
                </a:tc>
                <a:tc>
                  <a:txBody>
                    <a:bodyPr/>
                    <a:lstStyle/>
                    <a:p>
                      <a:r>
                        <a:rPr lang="en-US" sz="1000"/>
                        <a:t>ASTM D2509 </a:t>
                      </a:r>
                    </a:p>
                  </a:txBody>
                  <a:tcPr marL="60960" marR="60960" marT="30480" marB="30480" anchor="ctr">
                    <a:lnL>
                      <a:noFill/>
                    </a:lnL>
                    <a:lnR>
                      <a:noFill/>
                    </a:lnR>
                    <a:lnT>
                      <a:noFill/>
                    </a:lnT>
                    <a:lnB>
                      <a:noFill/>
                    </a:lnB>
                  </a:tcPr>
                </a:tc>
                <a:tc>
                  <a:txBody>
                    <a:bodyPr/>
                    <a:lstStyle/>
                    <a:p>
                      <a:r>
                        <a:rPr lang="en-US" altLang="zh-CN" sz="1000"/>
                        <a:t>&gt;29.48 (289.5)</a:t>
                      </a:r>
                    </a:p>
                  </a:txBody>
                  <a:tcPr marL="60960" marR="60960" marT="30480" marB="30480" anchor="ctr">
                    <a:lnL>
                      <a:noFill/>
                    </a:lnL>
                    <a:lnR>
                      <a:noFill/>
                    </a:lnR>
                    <a:lnT>
                      <a:noFill/>
                    </a:lnT>
                    <a:lnB>
                      <a:noFill/>
                    </a:lnB>
                  </a:tcPr>
                </a:tc>
              </a:tr>
              <a:tr h="231154">
                <a:tc>
                  <a:txBody>
                    <a:bodyPr/>
                    <a:lstStyle/>
                    <a:p>
                      <a:r>
                        <a:rPr lang="zh-CN" altLang="en-US" sz="1000"/>
                        <a:t>四球极压</a:t>
                      </a:r>
                    </a:p>
                  </a:txBody>
                  <a:tcPr marL="60960" marR="60960" marT="30480" marB="30480" anchor="ctr">
                    <a:lnL>
                      <a:noFill/>
                    </a:lnL>
                    <a:lnR>
                      <a:noFill/>
                    </a:lnR>
                    <a:lnT>
                      <a:noFill/>
                    </a:lnT>
                    <a:lnB>
                      <a:noFill/>
                    </a:lnB>
                    <a:solidFill>
                      <a:srgbClr val="E1E1E1"/>
                    </a:solidFill>
                  </a:tcPr>
                </a:tc>
                <a:tc>
                  <a:txBody>
                    <a:bodyPr/>
                    <a:lstStyle/>
                    <a:p>
                      <a:r>
                        <a:rPr lang="en-US" sz="1000" dirty="0"/>
                        <a:t>ASTM D2596</a:t>
                      </a:r>
                    </a:p>
                  </a:txBody>
                  <a:tcPr marL="60960" marR="60960" marT="30480" marB="30480" anchor="ctr">
                    <a:lnL>
                      <a:noFill/>
                    </a:lnL>
                    <a:lnR>
                      <a:noFill/>
                    </a:lnR>
                    <a:lnT>
                      <a:noFill/>
                    </a:lnT>
                    <a:lnB>
                      <a:noFill/>
                    </a:lnB>
                    <a:solidFill>
                      <a:srgbClr val="E1E1E1"/>
                    </a:solidFill>
                  </a:tcPr>
                </a:tc>
                <a:tc>
                  <a:txBody>
                    <a:bodyPr/>
                    <a:lstStyle/>
                    <a:p>
                      <a:r>
                        <a:rPr lang="zh-CN" altLang="en-US" sz="1000"/>
                        <a:t> </a:t>
                      </a:r>
                    </a:p>
                  </a:txBody>
                  <a:tcPr marL="60960" marR="60960" marT="30480" marB="30480" anchor="ctr">
                    <a:lnL>
                      <a:noFill/>
                    </a:lnL>
                    <a:lnR>
                      <a:noFill/>
                    </a:lnR>
                    <a:lnT>
                      <a:noFill/>
                    </a:lnT>
                    <a:lnB>
                      <a:noFill/>
                    </a:lnB>
                    <a:solidFill>
                      <a:srgbClr val="E1E1E1"/>
                    </a:solidFill>
                  </a:tcPr>
                </a:tc>
              </a:tr>
              <a:tr h="231154">
                <a:tc>
                  <a:txBody>
                    <a:bodyPr/>
                    <a:lstStyle/>
                    <a:p>
                      <a:r>
                        <a:rPr lang="zh-CN" altLang="en-US" sz="1000"/>
                        <a:t>综合磨耗指数</a:t>
                      </a:r>
                    </a:p>
                  </a:txBody>
                  <a:tcPr marL="60960" marR="60960" marT="30480" marB="30480" anchor="ctr">
                    <a:lnL>
                      <a:noFill/>
                    </a:lnL>
                    <a:lnR>
                      <a:noFill/>
                    </a:lnR>
                    <a:lnT>
                      <a:noFill/>
                    </a:lnT>
                    <a:lnB>
                      <a:noFill/>
                    </a:lnB>
                  </a:tcPr>
                </a:tc>
                <a:tc>
                  <a:txBody>
                    <a:bodyPr/>
                    <a:lstStyle/>
                    <a:p>
                      <a:r>
                        <a:rPr lang="zh-CN" altLang="en-US" sz="1000" dirty="0"/>
                        <a:t> </a:t>
                      </a:r>
                    </a:p>
                  </a:txBody>
                  <a:tcPr marL="60960" marR="60960" marT="30480" marB="30480" anchor="ctr">
                    <a:lnL>
                      <a:noFill/>
                    </a:lnL>
                    <a:lnR>
                      <a:noFill/>
                    </a:lnR>
                    <a:lnT>
                      <a:noFill/>
                    </a:lnT>
                    <a:lnB>
                      <a:noFill/>
                    </a:lnB>
                  </a:tcPr>
                </a:tc>
                <a:tc>
                  <a:txBody>
                    <a:bodyPr/>
                    <a:lstStyle/>
                    <a:p>
                      <a:r>
                        <a:rPr lang="en-US" altLang="zh-CN" sz="1000"/>
                        <a:t>65</a:t>
                      </a:r>
                    </a:p>
                  </a:txBody>
                  <a:tcPr marL="60960" marR="60960" marT="30480" marB="30480" anchor="ctr">
                    <a:lnL>
                      <a:noFill/>
                    </a:lnL>
                    <a:lnR>
                      <a:noFill/>
                    </a:lnR>
                    <a:lnT>
                      <a:noFill/>
                    </a:lnT>
                    <a:lnB>
                      <a:noFill/>
                    </a:lnB>
                  </a:tcPr>
                </a:tc>
              </a:tr>
              <a:tr h="231154">
                <a:tc>
                  <a:txBody>
                    <a:bodyPr/>
                    <a:lstStyle/>
                    <a:p>
                      <a:r>
                        <a:rPr lang="zh-CN" altLang="en-US" sz="1000"/>
                        <a:t>熔融负荷，</a:t>
                      </a:r>
                      <a:r>
                        <a:rPr lang="en-US" sz="1000"/>
                        <a:t>kg</a:t>
                      </a:r>
                    </a:p>
                  </a:txBody>
                  <a:tcPr marL="60960" marR="60960" marT="30480" marB="30480" anchor="ctr">
                    <a:lnL>
                      <a:noFill/>
                    </a:lnL>
                    <a:lnR>
                      <a:noFill/>
                    </a:lnR>
                    <a:lnT>
                      <a:noFill/>
                    </a:lnT>
                    <a:lnB>
                      <a:noFill/>
                    </a:lnB>
                    <a:solidFill>
                      <a:srgbClr val="E1E1E1"/>
                    </a:solidFill>
                  </a:tcPr>
                </a:tc>
                <a:tc>
                  <a:txBody>
                    <a:bodyPr/>
                    <a:lstStyle/>
                    <a:p>
                      <a:r>
                        <a:rPr lang="zh-CN" altLang="en-US" sz="1000" dirty="0"/>
                        <a:t> </a:t>
                      </a:r>
                    </a:p>
                  </a:txBody>
                  <a:tcPr marL="60960" marR="60960" marT="30480" marB="30480" anchor="ctr">
                    <a:lnL>
                      <a:noFill/>
                    </a:lnL>
                    <a:lnR>
                      <a:noFill/>
                    </a:lnR>
                    <a:lnT>
                      <a:noFill/>
                    </a:lnT>
                    <a:lnB>
                      <a:noFill/>
                    </a:lnB>
                    <a:solidFill>
                      <a:srgbClr val="E1E1E1"/>
                    </a:solidFill>
                  </a:tcPr>
                </a:tc>
                <a:tc>
                  <a:txBody>
                    <a:bodyPr/>
                    <a:lstStyle/>
                    <a:p>
                      <a:r>
                        <a:rPr lang="en-US" altLang="zh-CN" sz="1000"/>
                        <a:t>500</a:t>
                      </a:r>
                    </a:p>
                  </a:txBody>
                  <a:tcPr marL="60960" marR="60960" marT="30480" marB="30480" anchor="ctr">
                    <a:lnL>
                      <a:noFill/>
                    </a:lnL>
                    <a:lnR>
                      <a:noFill/>
                    </a:lnR>
                    <a:lnT>
                      <a:noFill/>
                    </a:lnT>
                    <a:lnB>
                      <a:noFill/>
                    </a:lnB>
                    <a:solidFill>
                      <a:srgbClr val="E1E1E1"/>
                    </a:solidFill>
                  </a:tcPr>
                </a:tc>
              </a:tr>
              <a:tr h="231154">
                <a:tc>
                  <a:txBody>
                    <a:bodyPr/>
                    <a:lstStyle/>
                    <a:p>
                      <a:r>
                        <a:rPr lang="zh-CN" altLang="en-US" sz="1000"/>
                        <a:t>四球磨损直径，</a:t>
                      </a:r>
                      <a:r>
                        <a:rPr lang="en-US" altLang="zh-CN" sz="1000"/>
                        <a:t>mm</a:t>
                      </a:r>
                    </a:p>
                  </a:txBody>
                  <a:tcPr marL="60960" marR="60960" marT="30480" marB="30480" anchor="ctr">
                    <a:lnL>
                      <a:noFill/>
                    </a:lnL>
                    <a:lnR>
                      <a:noFill/>
                    </a:lnR>
                    <a:lnT>
                      <a:noFill/>
                    </a:lnT>
                    <a:lnB>
                      <a:noFill/>
                    </a:lnB>
                  </a:tcPr>
                </a:tc>
                <a:tc>
                  <a:txBody>
                    <a:bodyPr/>
                    <a:lstStyle/>
                    <a:p>
                      <a:r>
                        <a:rPr lang="en-US" sz="1000" dirty="0"/>
                        <a:t>ASTM D2266</a:t>
                      </a:r>
                    </a:p>
                  </a:txBody>
                  <a:tcPr marL="60960" marR="60960" marT="30480" marB="30480" anchor="ctr">
                    <a:lnL>
                      <a:noFill/>
                    </a:lnL>
                    <a:lnR>
                      <a:noFill/>
                    </a:lnR>
                    <a:lnT>
                      <a:noFill/>
                    </a:lnT>
                    <a:lnB>
                      <a:noFill/>
                    </a:lnB>
                  </a:tcPr>
                </a:tc>
                <a:tc>
                  <a:txBody>
                    <a:bodyPr/>
                    <a:lstStyle/>
                    <a:p>
                      <a:r>
                        <a:rPr lang="en-US" altLang="zh-CN" sz="1000" dirty="0"/>
                        <a:t>0.39</a:t>
                      </a:r>
                    </a:p>
                  </a:txBody>
                  <a:tcPr marL="60960" marR="60960" marT="30480" marB="30480" anchor="ctr">
                    <a:lnL>
                      <a:noFill/>
                    </a:lnL>
                    <a:lnR>
                      <a:noFill/>
                    </a:lnR>
                    <a:lnT>
                      <a:noFill/>
                    </a:lnT>
                    <a:lnB>
                      <a:noFill/>
                    </a:lnB>
                  </a:tcPr>
                </a:tc>
              </a:tr>
              <a:tr h="265697">
                <a:tc>
                  <a:txBody>
                    <a:bodyPr/>
                    <a:lstStyle/>
                    <a:p>
                      <a:r>
                        <a:rPr lang="zh-CN" altLang="en-US" sz="1000"/>
                        <a:t>泵送性，</a:t>
                      </a:r>
                      <a:r>
                        <a:rPr lang="en-US" altLang="zh-CN" sz="1000"/>
                        <a:t>-18℃</a:t>
                      </a:r>
                      <a:r>
                        <a:rPr lang="zh-CN" altLang="en-US" sz="1000"/>
                        <a:t>，</a:t>
                      </a:r>
                      <a:r>
                        <a:rPr lang="en-US" sz="1000"/>
                        <a:t>g/min</a:t>
                      </a:r>
                    </a:p>
                  </a:txBody>
                  <a:tcPr marL="60960" marR="60960" marT="30480" marB="30480" anchor="ctr">
                    <a:lnL>
                      <a:noFill/>
                    </a:lnL>
                    <a:lnR>
                      <a:noFill/>
                    </a:lnR>
                    <a:lnT>
                      <a:noFill/>
                    </a:lnT>
                    <a:lnB>
                      <a:noFill/>
                    </a:lnB>
                    <a:solidFill>
                      <a:srgbClr val="E1E1E1"/>
                    </a:solidFill>
                  </a:tcPr>
                </a:tc>
                <a:tc>
                  <a:txBody>
                    <a:bodyPr/>
                    <a:lstStyle/>
                    <a:p>
                      <a:r>
                        <a:rPr lang="zh-CN" altLang="en-US" sz="1000" dirty="0"/>
                        <a:t>美钢标准</a:t>
                      </a:r>
                    </a:p>
                  </a:txBody>
                  <a:tcPr marL="60960" marR="60960" marT="30480" marB="30480" anchor="ctr">
                    <a:lnL>
                      <a:noFill/>
                    </a:lnL>
                    <a:lnR>
                      <a:noFill/>
                    </a:lnR>
                    <a:lnT>
                      <a:noFill/>
                    </a:lnT>
                    <a:lnB>
                      <a:noFill/>
                    </a:lnB>
                    <a:solidFill>
                      <a:srgbClr val="E1E1E1"/>
                    </a:solidFill>
                  </a:tcPr>
                </a:tc>
                <a:tc>
                  <a:txBody>
                    <a:bodyPr/>
                    <a:lstStyle/>
                    <a:p>
                      <a:r>
                        <a:rPr lang="en-US" altLang="zh-CN" sz="1000"/>
                        <a:t>2.5*</a:t>
                      </a:r>
                    </a:p>
                  </a:txBody>
                  <a:tcPr marL="60960" marR="60960" marT="30480" marB="30480" anchor="ctr">
                    <a:lnL>
                      <a:noFill/>
                    </a:lnL>
                    <a:lnR>
                      <a:noFill/>
                    </a:lnR>
                    <a:lnT>
                      <a:noFill/>
                    </a:lnT>
                    <a:lnB>
                      <a:noFill/>
                    </a:lnB>
                    <a:solidFill>
                      <a:srgbClr val="E1E1E1"/>
                    </a:solidFill>
                  </a:tcPr>
                </a:tc>
              </a:tr>
              <a:tr h="231154">
                <a:tc>
                  <a:txBody>
                    <a:bodyPr/>
                    <a:lstStyle/>
                    <a:p>
                      <a:r>
                        <a:rPr lang="zh-CN" altLang="en-US" sz="1000"/>
                        <a:t>基础油特性</a:t>
                      </a:r>
                    </a:p>
                  </a:txBody>
                  <a:tcPr marL="60960" marR="60960" marT="30480" marB="30480" anchor="ctr">
                    <a:lnL>
                      <a:noFill/>
                    </a:lnL>
                    <a:lnR>
                      <a:noFill/>
                    </a:lnR>
                    <a:lnT>
                      <a:noFill/>
                    </a:lnT>
                    <a:lnB>
                      <a:noFill/>
                    </a:lnB>
                  </a:tcPr>
                </a:tc>
                <a:tc>
                  <a:txBody>
                    <a:bodyPr/>
                    <a:lstStyle/>
                    <a:p>
                      <a:r>
                        <a:rPr lang="en-US" sz="1000" dirty="0"/>
                        <a:t>ASTM D445</a:t>
                      </a:r>
                    </a:p>
                  </a:txBody>
                  <a:tcPr marL="60960" marR="60960" marT="30480" marB="30480" anchor="ctr">
                    <a:lnL>
                      <a:noFill/>
                    </a:lnL>
                    <a:lnR>
                      <a:noFill/>
                    </a:lnR>
                    <a:lnT>
                      <a:noFill/>
                    </a:lnT>
                    <a:lnB>
                      <a:noFill/>
                    </a:lnB>
                  </a:tcPr>
                </a:tc>
                <a:tc>
                  <a:txBody>
                    <a:bodyPr/>
                    <a:lstStyle/>
                    <a:p>
                      <a:r>
                        <a:rPr lang="zh-CN" altLang="en-US" sz="1000"/>
                        <a:t> </a:t>
                      </a:r>
                    </a:p>
                  </a:txBody>
                  <a:tcPr marL="60960" marR="60960" marT="30480" marB="30480" anchor="ctr">
                    <a:lnL>
                      <a:noFill/>
                    </a:lnL>
                    <a:lnR>
                      <a:noFill/>
                    </a:lnR>
                    <a:lnT>
                      <a:noFill/>
                    </a:lnT>
                    <a:lnB>
                      <a:noFill/>
                    </a:lnB>
                  </a:tcPr>
                </a:tc>
              </a:tr>
              <a:tr h="231154">
                <a:tc>
                  <a:txBody>
                    <a:bodyPr/>
                    <a:lstStyle/>
                    <a:p>
                      <a:r>
                        <a:rPr lang="en-US" altLang="zh-CN" sz="1000"/>
                        <a:t>100℃</a:t>
                      </a:r>
                      <a:r>
                        <a:rPr lang="zh-CN" altLang="en-US" sz="1000"/>
                        <a:t>粘度，</a:t>
                      </a:r>
                      <a:r>
                        <a:rPr lang="en-US" sz="1000"/>
                        <a:t>cSt</a:t>
                      </a:r>
                    </a:p>
                  </a:txBody>
                  <a:tcPr marL="60960" marR="60960" marT="30480" marB="30480" anchor="ctr">
                    <a:lnL>
                      <a:noFill/>
                    </a:lnL>
                    <a:lnR>
                      <a:noFill/>
                    </a:lnR>
                    <a:lnT>
                      <a:noFill/>
                    </a:lnT>
                    <a:lnB>
                      <a:noFill/>
                    </a:lnB>
                    <a:solidFill>
                      <a:srgbClr val="E1E1E1"/>
                    </a:solidFill>
                  </a:tcPr>
                </a:tc>
                <a:tc>
                  <a:txBody>
                    <a:bodyPr/>
                    <a:lstStyle/>
                    <a:p>
                      <a:r>
                        <a:rPr lang="zh-CN" altLang="en-US" sz="1000" dirty="0"/>
                        <a:t> </a:t>
                      </a:r>
                    </a:p>
                  </a:txBody>
                  <a:tcPr marL="60960" marR="60960" marT="30480" marB="30480" anchor="ctr">
                    <a:lnL>
                      <a:noFill/>
                    </a:lnL>
                    <a:lnR>
                      <a:noFill/>
                    </a:lnR>
                    <a:lnT>
                      <a:noFill/>
                    </a:lnT>
                    <a:lnB>
                      <a:noFill/>
                    </a:lnB>
                    <a:solidFill>
                      <a:srgbClr val="E1E1E1"/>
                    </a:solidFill>
                  </a:tcPr>
                </a:tc>
                <a:tc>
                  <a:txBody>
                    <a:bodyPr/>
                    <a:lstStyle/>
                    <a:p>
                      <a:r>
                        <a:rPr lang="en-US" altLang="zh-CN" sz="1000"/>
                        <a:t>18.1</a:t>
                      </a:r>
                    </a:p>
                  </a:txBody>
                  <a:tcPr marL="60960" marR="60960" marT="30480" marB="30480" anchor="ctr">
                    <a:lnL>
                      <a:noFill/>
                    </a:lnL>
                    <a:lnR>
                      <a:noFill/>
                    </a:lnR>
                    <a:lnT>
                      <a:noFill/>
                    </a:lnT>
                    <a:lnB>
                      <a:noFill/>
                    </a:lnB>
                    <a:solidFill>
                      <a:srgbClr val="E1E1E1"/>
                    </a:solidFill>
                  </a:tcPr>
                </a:tc>
              </a:tr>
              <a:tr h="231154">
                <a:tc>
                  <a:txBody>
                    <a:bodyPr/>
                    <a:lstStyle/>
                    <a:p>
                      <a:r>
                        <a:rPr lang="en-US" altLang="zh-CN" sz="1000"/>
                        <a:t>40℃</a:t>
                      </a:r>
                      <a:r>
                        <a:rPr lang="zh-CN" altLang="en-US" sz="1000"/>
                        <a:t>粘度，</a:t>
                      </a:r>
                      <a:r>
                        <a:rPr lang="en-US" sz="1000"/>
                        <a:t>cSt</a:t>
                      </a:r>
                    </a:p>
                  </a:txBody>
                  <a:tcPr marL="60960" marR="60960" marT="30480" marB="30480" anchor="ctr">
                    <a:lnL>
                      <a:noFill/>
                    </a:lnL>
                    <a:lnR>
                      <a:noFill/>
                    </a:lnR>
                    <a:lnT>
                      <a:noFill/>
                    </a:lnT>
                    <a:lnB>
                      <a:noFill/>
                    </a:lnB>
                  </a:tcPr>
                </a:tc>
                <a:tc>
                  <a:txBody>
                    <a:bodyPr/>
                    <a:lstStyle/>
                    <a:p>
                      <a:r>
                        <a:rPr lang="zh-CN" altLang="en-US" sz="1000" dirty="0"/>
                        <a:t> </a:t>
                      </a:r>
                    </a:p>
                  </a:txBody>
                  <a:tcPr marL="60960" marR="60960" marT="30480" marB="30480" anchor="ctr">
                    <a:lnL>
                      <a:noFill/>
                    </a:lnL>
                    <a:lnR>
                      <a:noFill/>
                    </a:lnR>
                    <a:lnT>
                      <a:noFill/>
                    </a:lnT>
                    <a:lnB>
                      <a:noFill/>
                    </a:lnB>
                  </a:tcPr>
                </a:tc>
                <a:tc>
                  <a:txBody>
                    <a:bodyPr/>
                    <a:lstStyle/>
                    <a:p>
                      <a:r>
                        <a:rPr lang="en-US" altLang="zh-CN" sz="1000"/>
                        <a:t>220</a:t>
                      </a:r>
                    </a:p>
                  </a:txBody>
                  <a:tcPr marL="60960" marR="60960" marT="30480" marB="30480" anchor="ctr">
                    <a:lnL>
                      <a:noFill/>
                    </a:lnL>
                    <a:lnR>
                      <a:noFill/>
                    </a:lnR>
                    <a:lnT>
                      <a:noFill/>
                    </a:lnT>
                    <a:lnB>
                      <a:noFill/>
                    </a:lnB>
                  </a:tcPr>
                </a:tc>
              </a:tr>
              <a:tr h="231154">
                <a:tc>
                  <a:txBody>
                    <a:bodyPr/>
                    <a:lstStyle/>
                    <a:p>
                      <a:r>
                        <a:rPr lang="zh-CN" altLang="en-US" sz="1000"/>
                        <a:t>闪点，℃</a:t>
                      </a:r>
                    </a:p>
                  </a:txBody>
                  <a:tcPr marL="60960" marR="60960" marT="30480" marB="30480" anchor="ctr">
                    <a:lnL>
                      <a:noFill/>
                    </a:lnL>
                    <a:lnR>
                      <a:noFill/>
                    </a:lnR>
                    <a:lnT>
                      <a:noFill/>
                    </a:lnT>
                    <a:lnB>
                      <a:noFill/>
                    </a:lnB>
                    <a:solidFill>
                      <a:srgbClr val="E1E1E1"/>
                    </a:solidFill>
                  </a:tcPr>
                </a:tc>
                <a:tc>
                  <a:txBody>
                    <a:bodyPr/>
                    <a:lstStyle/>
                    <a:p>
                      <a:r>
                        <a:rPr lang="en-US" sz="1000"/>
                        <a:t>ASTM D92</a:t>
                      </a:r>
                    </a:p>
                  </a:txBody>
                  <a:tcPr marL="60960" marR="60960" marT="30480" marB="30480" anchor="ctr">
                    <a:lnL>
                      <a:noFill/>
                    </a:lnL>
                    <a:lnR>
                      <a:noFill/>
                    </a:lnR>
                    <a:lnT>
                      <a:noFill/>
                    </a:lnT>
                    <a:lnB>
                      <a:noFill/>
                    </a:lnB>
                    <a:solidFill>
                      <a:srgbClr val="E1E1E1"/>
                    </a:solidFill>
                  </a:tcPr>
                </a:tc>
                <a:tc>
                  <a:txBody>
                    <a:bodyPr/>
                    <a:lstStyle/>
                    <a:p>
                      <a:r>
                        <a:rPr lang="en-US" altLang="zh-CN" sz="1000" dirty="0"/>
                        <a:t>210</a:t>
                      </a:r>
                    </a:p>
                  </a:txBody>
                  <a:tcPr marL="60960" marR="60960" marT="30480" marB="30480" anchor="ctr">
                    <a:lnL>
                      <a:noFill/>
                    </a:lnL>
                    <a:lnR>
                      <a:noFill/>
                    </a:lnR>
                    <a:lnT>
                      <a:noFill/>
                    </a:lnT>
                    <a:lnB>
                      <a:noFill/>
                    </a:lnB>
                    <a:solidFill>
                      <a:srgbClr val="E1E1E1"/>
                    </a:solidFill>
                  </a:tcPr>
                </a:tc>
              </a:tr>
              <a:tr h="231154">
                <a:tc>
                  <a:txBody>
                    <a:bodyPr/>
                    <a:lstStyle/>
                    <a:p>
                      <a:r>
                        <a:rPr lang="zh-CN" altLang="en-US" sz="1000"/>
                        <a:t>倾点，℃</a:t>
                      </a:r>
                    </a:p>
                  </a:txBody>
                  <a:tcPr marL="60960" marR="60960" marT="30480" marB="30480" anchor="ctr">
                    <a:lnL>
                      <a:noFill/>
                    </a:lnL>
                    <a:lnR>
                      <a:noFill/>
                    </a:lnR>
                    <a:lnT>
                      <a:noFill/>
                    </a:lnT>
                    <a:lnB>
                      <a:noFill/>
                    </a:lnB>
                  </a:tcPr>
                </a:tc>
                <a:tc>
                  <a:txBody>
                    <a:bodyPr/>
                    <a:lstStyle/>
                    <a:p>
                      <a:r>
                        <a:rPr lang="en-US" sz="1000"/>
                        <a:t>ASTM D97</a:t>
                      </a:r>
                    </a:p>
                  </a:txBody>
                  <a:tcPr marL="60960" marR="60960" marT="30480" marB="30480" anchor="ctr">
                    <a:lnL>
                      <a:noFill/>
                    </a:lnL>
                    <a:lnR>
                      <a:noFill/>
                    </a:lnR>
                    <a:lnT>
                      <a:noFill/>
                    </a:lnT>
                    <a:lnB>
                      <a:noFill/>
                    </a:lnB>
                  </a:tcPr>
                </a:tc>
                <a:tc>
                  <a:txBody>
                    <a:bodyPr/>
                    <a:lstStyle/>
                    <a:p>
                      <a:r>
                        <a:rPr lang="en-US" altLang="zh-CN" sz="1000" dirty="0"/>
                        <a:t>-30</a:t>
                      </a:r>
                    </a:p>
                  </a:txBody>
                  <a:tcPr marL="60960" marR="60960" marT="30480" marB="30480" anchor="ctr">
                    <a:lnL>
                      <a:noFill/>
                    </a:lnL>
                    <a:lnR>
                      <a:noFill/>
                    </a:lnR>
                    <a:lnT>
                      <a:noFill/>
                    </a:lnT>
                    <a:lnB>
                      <a:noFill/>
                    </a:lnB>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794896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60648"/>
            <a:ext cx="3960440" cy="646331"/>
          </a:xfrm>
          <a:prstGeom prst="rect">
            <a:avLst/>
          </a:prstGeom>
          <a:noFill/>
        </p:spPr>
        <p:txBody>
          <a:bodyPr wrap="square" rtlCol="0">
            <a:spAutoFit/>
          </a:bodyPr>
          <a:lstStyle/>
          <a:p>
            <a:r>
              <a:rPr lang="en-US" altLang="zh-CN" b="1" dirty="0" smtClean="0"/>
              <a:t>BLACK MAGIC</a:t>
            </a:r>
            <a:r>
              <a:rPr lang="zh-CN" altLang="en-US" b="1" dirty="0" smtClean="0"/>
              <a:t>磺化钙基复合润滑脂</a:t>
            </a:r>
            <a:r>
              <a:rPr lang="en-US" altLang="zh-CN" b="1" dirty="0" smtClean="0"/>
              <a:t/>
            </a:r>
            <a:br>
              <a:rPr lang="en-US" altLang="zh-CN" b="1" dirty="0" smtClean="0"/>
            </a:br>
            <a:r>
              <a:rPr lang="en-US" altLang="zh-CN" b="1" dirty="0" smtClean="0"/>
              <a:t>        </a:t>
            </a:r>
            <a:r>
              <a:rPr lang="zh-CN" altLang="en-US" b="1" dirty="0" smtClean="0"/>
              <a:t>（简称铁霸黑油脂）</a:t>
            </a:r>
            <a:endParaRPr lang="zh-CN" altLang="en-US" b="1" dirty="0"/>
          </a:p>
        </p:txBody>
      </p:sp>
      <p:sp>
        <p:nvSpPr>
          <p:cNvPr id="15" name="矩形 14"/>
          <p:cNvSpPr/>
          <p:nvPr/>
        </p:nvSpPr>
        <p:spPr>
          <a:xfrm>
            <a:off x="408186" y="1412776"/>
            <a:ext cx="6972126" cy="4524315"/>
          </a:xfrm>
          <a:prstGeom prst="rect">
            <a:avLst/>
          </a:prstGeom>
        </p:spPr>
        <p:txBody>
          <a:bodyPr wrap="square">
            <a:spAutoFit/>
          </a:bodyPr>
          <a:lstStyle/>
          <a:p>
            <a:r>
              <a:rPr lang="zh-CN" altLang="en-US" sz="1600" dirty="0" smtClean="0"/>
              <a:t>         铁</a:t>
            </a:r>
            <a:r>
              <a:rPr lang="zh-CN" altLang="en-US" sz="1600" dirty="0"/>
              <a:t>霸 </a:t>
            </a:r>
            <a:r>
              <a:rPr lang="en-US" altLang="zh-CN" sz="1600" dirty="0"/>
              <a:t>Black Magic </a:t>
            </a:r>
            <a:r>
              <a:rPr lang="zh-CN" altLang="en-US" sz="1600" dirty="0"/>
              <a:t>磺化钙基复合油脂是由磺化复合皂和符合热轧钢厂极端条件的优质基础油，经特殊技术调配的优质油脂</a:t>
            </a:r>
            <a:r>
              <a:rPr lang="zh-CN" altLang="en-US" sz="1600" dirty="0" smtClean="0"/>
              <a:t>。</a:t>
            </a:r>
            <a:r>
              <a:rPr lang="en-US" altLang="zh-CN" sz="1600" dirty="0" smtClean="0"/>
              <a:t/>
            </a:r>
            <a:br>
              <a:rPr lang="en-US" altLang="zh-CN" sz="1600" dirty="0" smtClean="0"/>
            </a:br>
            <a:r>
              <a:rPr lang="en-US" altLang="zh-CN" sz="1600" dirty="0" smtClean="0"/>
              <a:t>         Black </a:t>
            </a:r>
            <a:r>
              <a:rPr lang="en-US" altLang="zh-CN" sz="1600" dirty="0"/>
              <a:t>Magic</a:t>
            </a:r>
            <a:r>
              <a:rPr lang="zh-CN" altLang="en-US" sz="1600" dirty="0"/>
              <a:t>是一种多功能油脂，可用于钢铁工业、有色冶炼工业、电力工业、纸浆及造纸工业、金属加工业、矿山工业及汽车工业，并特别适合在潮湿工况下封闭式轴承上使用。     </a:t>
            </a:r>
          </a:p>
          <a:p>
            <a:r>
              <a:rPr lang="zh-CN" altLang="en-US" sz="1600" dirty="0"/>
              <a:t>    </a:t>
            </a:r>
            <a:r>
              <a:rPr lang="zh-CN" altLang="en-US" sz="1600" dirty="0" smtClean="0"/>
              <a:t>    多年来</a:t>
            </a:r>
            <a:r>
              <a:rPr lang="zh-CN" altLang="en-US" sz="1600" dirty="0"/>
              <a:t>，各厂方都知道磺化钙油脂具有优良的极压抗磨损性和防腐蚀性，能够有效地减少机械损坏。除了具备这些优良特性外，</a:t>
            </a:r>
            <a:r>
              <a:rPr lang="en-US" altLang="zh-CN" sz="1600" dirty="0"/>
              <a:t>Black Magic </a:t>
            </a:r>
            <a:r>
              <a:rPr lang="zh-CN" altLang="en-US" sz="1600" dirty="0"/>
              <a:t>还具有良好的泵送能力，极好的防水性和能够承受高温的能力，特别适用于工况潮湿、有水的地方。 </a:t>
            </a:r>
          </a:p>
          <a:p>
            <a:r>
              <a:rPr lang="en-US" altLang="zh-CN" sz="1600" dirty="0" smtClean="0"/>
              <a:t>         Black </a:t>
            </a:r>
            <a:r>
              <a:rPr lang="en-US" altLang="zh-CN" sz="1600" dirty="0"/>
              <a:t>Magic</a:t>
            </a:r>
            <a:r>
              <a:rPr lang="zh-CN" altLang="en-US" sz="1600" dirty="0"/>
              <a:t>不含重金属物质</a:t>
            </a:r>
            <a:r>
              <a:rPr lang="en-US" altLang="zh-CN" sz="1600" dirty="0"/>
              <a:t>,</a:t>
            </a:r>
            <a:r>
              <a:rPr lang="zh-CN" altLang="en-US" sz="1600" dirty="0"/>
              <a:t>所以具有优良的极压抗磨损性，亦因此</a:t>
            </a:r>
            <a:r>
              <a:rPr lang="en-US" altLang="zh-CN" sz="1600" dirty="0"/>
              <a:t>Black Magic</a:t>
            </a:r>
            <a:r>
              <a:rPr lang="zh-CN" altLang="en-US" sz="1600" dirty="0"/>
              <a:t>对环境无害</a:t>
            </a:r>
            <a:r>
              <a:rPr lang="en-US" altLang="zh-CN" sz="1600" dirty="0"/>
              <a:t>,</a:t>
            </a:r>
            <a:r>
              <a:rPr lang="zh-CN" altLang="en-US" sz="1600" dirty="0"/>
              <a:t>是深受欢迎的环保产品。 </a:t>
            </a:r>
          </a:p>
          <a:p>
            <a:r>
              <a:rPr lang="en-US" altLang="zh-CN" sz="1600" dirty="0" smtClean="0"/>
              <a:t>         Black </a:t>
            </a:r>
            <a:r>
              <a:rPr lang="en-US" altLang="zh-CN" sz="1600" dirty="0"/>
              <a:t>Magic</a:t>
            </a:r>
            <a:r>
              <a:rPr lang="zh-CN" altLang="en-US" sz="1600" dirty="0"/>
              <a:t>具备下列多种性能</a:t>
            </a:r>
            <a:r>
              <a:rPr lang="en-US" altLang="zh-CN" sz="1600" dirty="0" smtClean="0"/>
              <a:t>:</a:t>
            </a:r>
            <a:r>
              <a:rPr lang="zh-CN" altLang="en-US" sz="1600" dirty="0" smtClean="0"/>
              <a:t>使用</a:t>
            </a:r>
            <a:r>
              <a:rPr lang="zh-CN" altLang="en-US" sz="1600" dirty="0"/>
              <a:t>温度范围</a:t>
            </a:r>
            <a:r>
              <a:rPr lang="zh-CN" altLang="en-US" sz="1600" dirty="0" smtClean="0"/>
              <a:t>广阔，良好</a:t>
            </a:r>
            <a:r>
              <a:rPr lang="zh-CN" altLang="en-US" sz="1600" dirty="0"/>
              <a:t>的抗</a:t>
            </a:r>
            <a:r>
              <a:rPr lang="zh-CN" altLang="en-US" sz="1600" dirty="0" smtClean="0"/>
              <a:t>剪切安定性，良好</a:t>
            </a:r>
            <a:r>
              <a:rPr lang="zh-CN" altLang="en-US" sz="1600" dirty="0"/>
              <a:t>的防水</a:t>
            </a:r>
            <a:r>
              <a:rPr lang="zh-CN" altLang="en-US" sz="1600" dirty="0" smtClean="0"/>
              <a:t>性，提供</a:t>
            </a:r>
            <a:r>
              <a:rPr lang="zh-CN" altLang="en-US" sz="1600" dirty="0"/>
              <a:t>防锈蚀和防腐蚀</a:t>
            </a:r>
            <a:r>
              <a:rPr lang="zh-CN" altLang="en-US" sz="1600" dirty="0" smtClean="0"/>
              <a:t>保护，良好</a:t>
            </a:r>
            <a:r>
              <a:rPr lang="zh-CN" altLang="en-US" sz="1600" dirty="0"/>
              <a:t>的抗磨及</a:t>
            </a:r>
            <a:r>
              <a:rPr lang="zh-CN" altLang="en-US" sz="1600" dirty="0" smtClean="0"/>
              <a:t>负荷特性，适用于</a:t>
            </a:r>
            <a:r>
              <a:rPr lang="zh-CN" altLang="en-US" sz="1600" dirty="0"/>
              <a:t>集中供油脂</a:t>
            </a:r>
            <a:r>
              <a:rPr lang="zh-CN" altLang="en-US" sz="1600" dirty="0" smtClean="0"/>
              <a:t>系统，</a:t>
            </a:r>
            <a:r>
              <a:rPr lang="en-US" altLang="zh-CN" sz="1600" dirty="0" smtClean="0"/>
              <a:t>Black </a:t>
            </a:r>
            <a:r>
              <a:rPr lang="en-US" altLang="zh-CN" sz="1600" dirty="0"/>
              <a:t>Magic </a:t>
            </a:r>
            <a:r>
              <a:rPr lang="zh-CN" altLang="en-US" sz="1600" dirty="0"/>
              <a:t>磺化钙基复合油脂是新一代润滑油脂工业产品。</a:t>
            </a:r>
          </a:p>
          <a:p>
            <a:r>
              <a:rPr lang="zh-CN" altLang="en-US" sz="1600" dirty="0"/>
              <a:t>本产品增稠剂含有独特的有机</a:t>
            </a:r>
            <a:r>
              <a:rPr lang="en-US" altLang="zh-CN" sz="1600" dirty="0"/>
              <a:t>/</a:t>
            </a:r>
            <a:r>
              <a:rPr lang="zh-CN" altLang="en-US" sz="1600" dirty="0"/>
              <a:t>无机复合物，令 </a:t>
            </a:r>
            <a:r>
              <a:rPr lang="en-US" altLang="zh-CN" sz="1600" dirty="0"/>
              <a:t>Black Magic </a:t>
            </a:r>
            <a:r>
              <a:rPr lang="zh-CN" altLang="en-US" sz="1600" dirty="0"/>
              <a:t>具有显著的特性。</a:t>
            </a:r>
          </a:p>
          <a:p>
            <a:r>
              <a:rPr lang="en-US" altLang="zh-CN" sz="1600" dirty="0"/>
              <a:t>Black Magic </a:t>
            </a:r>
            <a:r>
              <a:rPr lang="zh-CN" altLang="en-US" sz="1600" dirty="0"/>
              <a:t>在严格的台架试验及各种工业领域的成功使用，证明无明显的缺点或弱点。</a:t>
            </a:r>
          </a:p>
          <a:p>
            <a:endParaRPr lang="zh-CN" altLang="en-US" sz="1600" dirty="0"/>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4869160"/>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410435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graphicFrame>
        <p:nvGraphicFramePr>
          <p:cNvPr id="3" name="表格 2"/>
          <p:cNvGraphicFramePr>
            <a:graphicFrameLocks noGrp="1"/>
          </p:cNvGraphicFramePr>
          <p:nvPr>
            <p:extLst>
              <p:ext uri="{D42A27DB-BD31-4B8C-83A1-F6EECF244321}">
                <p14:modId xmlns:p14="http://schemas.microsoft.com/office/powerpoint/2010/main" val="4001230837"/>
              </p:ext>
            </p:extLst>
          </p:nvPr>
        </p:nvGraphicFramePr>
        <p:xfrm>
          <a:off x="971600" y="764704"/>
          <a:ext cx="6984776" cy="4200812"/>
        </p:xfrm>
        <a:graphic>
          <a:graphicData uri="http://schemas.openxmlformats.org/drawingml/2006/table">
            <a:tbl>
              <a:tblPr/>
              <a:tblGrid>
                <a:gridCol w="1746194"/>
                <a:gridCol w="1746194"/>
                <a:gridCol w="1746194"/>
                <a:gridCol w="1746194"/>
              </a:tblGrid>
              <a:tr h="240113">
                <a:tc>
                  <a:txBody>
                    <a:bodyPr/>
                    <a:lstStyle/>
                    <a:p>
                      <a:r>
                        <a:rPr lang="en-US" sz="1000" b="1" dirty="0">
                          <a:effectLst/>
                        </a:rPr>
                        <a:t>NLGI</a:t>
                      </a:r>
                      <a:r>
                        <a:rPr lang="zh-CN" altLang="en-US" sz="1000" b="1" dirty="0">
                          <a:effectLst/>
                        </a:rPr>
                        <a:t>级</a:t>
                      </a:r>
                    </a:p>
                  </a:txBody>
                  <a:tcPr marL="61784" marR="61784" marT="30892" marB="30892" anchor="ctr">
                    <a:lnL>
                      <a:noFill/>
                    </a:lnL>
                    <a:lnR>
                      <a:noFill/>
                    </a:lnR>
                    <a:lnT>
                      <a:noFill/>
                    </a:lnT>
                    <a:lnB>
                      <a:noFill/>
                    </a:lnB>
                    <a:solidFill>
                      <a:srgbClr val="E1E1E1"/>
                    </a:solidFill>
                  </a:tcPr>
                </a:tc>
                <a:tc>
                  <a:txBody>
                    <a:bodyPr/>
                    <a:lstStyle/>
                    <a:p>
                      <a:r>
                        <a:rPr lang="en-US" sz="1000" b="1" dirty="0">
                          <a:effectLst/>
                        </a:rPr>
                        <a:t>ASTM D217</a:t>
                      </a:r>
                    </a:p>
                  </a:txBody>
                  <a:tcPr marL="61784" marR="61784" marT="30892" marB="30892" anchor="ctr">
                    <a:lnL>
                      <a:noFill/>
                    </a:lnL>
                    <a:lnR>
                      <a:noFill/>
                    </a:lnR>
                    <a:lnT>
                      <a:noFill/>
                    </a:lnT>
                    <a:lnB>
                      <a:noFill/>
                    </a:lnB>
                    <a:solidFill>
                      <a:srgbClr val="E1E1E1"/>
                    </a:solidFill>
                  </a:tcPr>
                </a:tc>
                <a:tc>
                  <a:txBody>
                    <a:bodyPr/>
                    <a:lstStyle/>
                    <a:p>
                      <a:r>
                        <a:rPr lang="en-US" altLang="zh-CN" sz="1000" b="1">
                          <a:effectLst/>
                        </a:rPr>
                        <a:t>1.5</a:t>
                      </a:r>
                    </a:p>
                  </a:txBody>
                  <a:tcPr marL="61784" marR="61784" marT="30892" marB="30892" anchor="ctr">
                    <a:lnL>
                      <a:noFill/>
                    </a:lnL>
                    <a:lnR>
                      <a:noFill/>
                    </a:lnR>
                    <a:lnT>
                      <a:noFill/>
                    </a:lnT>
                    <a:lnB>
                      <a:noFill/>
                    </a:lnB>
                    <a:solidFill>
                      <a:srgbClr val="E1E1E1"/>
                    </a:solidFill>
                  </a:tcPr>
                </a:tc>
                <a:tc>
                  <a:txBody>
                    <a:bodyPr/>
                    <a:lstStyle/>
                    <a:p>
                      <a:r>
                        <a:rPr lang="en-US" altLang="zh-CN" sz="1000" b="1">
                          <a:effectLst/>
                        </a:rPr>
                        <a:t>2</a:t>
                      </a:r>
                    </a:p>
                  </a:txBody>
                  <a:tcPr marL="61784" marR="61784" marT="30892" marB="30892" anchor="ctr">
                    <a:lnL>
                      <a:noFill/>
                    </a:lnL>
                    <a:lnR>
                      <a:noFill/>
                    </a:lnR>
                    <a:lnT>
                      <a:noFill/>
                    </a:lnT>
                    <a:lnB>
                      <a:noFill/>
                    </a:lnB>
                    <a:solidFill>
                      <a:srgbClr val="E1E1E1"/>
                    </a:solidFill>
                  </a:tcPr>
                </a:tc>
              </a:tr>
              <a:tr h="240113">
                <a:tc>
                  <a:txBody>
                    <a:bodyPr/>
                    <a:lstStyle/>
                    <a:p>
                      <a:r>
                        <a:rPr lang="zh-CN" altLang="en-US" sz="1000" dirty="0"/>
                        <a:t>颜色</a:t>
                      </a:r>
                    </a:p>
                  </a:txBody>
                  <a:tcPr marL="61784" marR="61784" marT="30892" marB="30892" anchor="ctr">
                    <a:lnL>
                      <a:noFill/>
                    </a:lnL>
                    <a:lnR>
                      <a:noFill/>
                    </a:lnR>
                    <a:lnT>
                      <a:noFill/>
                    </a:lnT>
                    <a:lnB>
                      <a:noFill/>
                    </a:lnB>
                  </a:tcPr>
                </a:tc>
                <a:tc>
                  <a:txBody>
                    <a:bodyPr/>
                    <a:lstStyle/>
                    <a:p>
                      <a:r>
                        <a:rPr lang="zh-CN" altLang="en-US" sz="1000"/>
                        <a:t>目测</a:t>
                      </a:r>
                    </a:p>
                  </a:txBody>
                  <a:tcPr marL="61784" marR="61784" marT="30892" marB="30892" anchor="ctr">
                    <a:lnL>
                      <a:noFill/>
                    </a:lnL>
                    <a:lnR>
                      <a:noFill/>
                    </a:lnR>
                    <a:lnT>
                      <a:noFill/>
                    </a:lnT>
                    <a:lnB>
                      <a:noFill/>
                    </a:lnB>
                  </a:tcPr>
                </a:tc>
                <a:tc>
                  <a:txBody>
                    <a:bodyPr/>
                    <a:lstStyle/>
                    <a:p>
                      <a:r>
                        <a:rPr lang="zh-CN" altLang="en-US" sz="1000"/>
                        <a:t>黑色</a:t>
                      </a:r>
                    </a:p>
                  </a:txBody>
                  <a:tcPr marL="61784" marR="61784" marT="30892" marB="30892" anchor="ctr">
                    <a:lnL>
                      <a:noFill/>
                    </a:lnL>
                    <a:lnR>
                      <a:noFill/>
                    </a:lnR>
                    <a:lnT>
                      <a:noFill/>
                    </a:lnT>
                    <a:lnB>
                      <a:noFill/>
                    </a:lnB>
                  </a:tcPr>
                </a:tc>
                <a:tc>
                  <a:txBody>
                    <a:bodyPr/>
                    <a:lstStyle/>
                    <a:p>
                      <a:r>
                        <a:rPr lang="zh-CN" altLang="en-US" sz="1000"/>
                        <a:t>黑色</a:t>
                      </a:r>
                    </a:p>
                  </a:txBody>
                  <a:tcPr marL="61784" marR="61784" marT="30892" marB="30892" anchor="ctr">
                    <a:lnL>
                      <a:noFill/>
                    </a:lnL>
                    <a:lnR>
                      <a:noFill/>
                    </a:lnR>
                    <a:lnT>
                      <a:noFill/>
                    </a:lnT>
                    <a:lnB>
                      <a:noFill/>
                    </a:lnB>
                  </a:tcPr>
                </a:tc>
              </a:tr>
              <a:tr h="240113">
                <a:tc>
                  <a:txBody>
                    <a:bodyPr/>
                    <a:lstStyle/>
                    <a:p>
                      <a:r>
                        <a:rPr lang="zh-CN" altLang="en-US" sz="1000" dirty="0"/>
                        <a:t>滴点，℃</a:t>
                      </a:r>
                    </a:p>
                  </a:txBody>
                  <a:tcPr marL="61784" marR="61784" marT="30892" marB="30892" anchor="ctr">
                    <a:lnL>
                      <a:noFill/>
                    </a:lnL>
                    <a:lnR>
                      <a:noFill/>
                    </a:lnR>
                    <a:lnT>
                      <a:noFill/>
                    </a:lnT>
                    <a:lnB>
                      <a:noFill/>
                    </a:lnB>
                    <a:solidFill>
                      <a:srgbClr val="E1E1E1"/>
                    </a:solidFill>
                  </a:tcPr>
                </a:tc>
                <a:tc>
                  <a:txBody>
                    <a:bodyPr/>
                    <a:lstStyle/>
                    <a:p>
                      <a:r>
                        <a:rPr lang="en-US" sz="1000"/>
                        <a:t>ASTM D2265</a:t>
                      </a:r>
                    </a:p>
                  </a:txBody>
                  <a:tcPr marL="61784" marR="61784" marT="30892" marB="30892" anchor="ctr">
                    <a:lnL>
                      <a:noFill/>
                    </a:lnL>
                    <a:lnR>
                      <a:noFill/>
                    </a:lnR>
                    <a:lnT>
                      <a:noFill/>
                    </a:lnT>
                    <a:lnB>
                      <a:noFill/>
                    </a:lnB>
                    <a:solidFill>
                      <a:srgbClr val="E1E1E1"/>
                    </a:solidFill>
                  </a:tcPr>
                </a:tc>
                <a:tc>
                  <a:txBody>
                    <a:bodyPr/>
                    <a:lstStyle/>
                    <a:p>
                      <a:r>
                        <a:rPr lang="en-US" altLang="zh-CN" sz="1000"/>
                        <a:t>316</a:t>
                      </a:r>
                    </a:p>
                  </a:txBody>
                  <a:tcPr marL="61784" marR="61784" marT="30892" marB="30892" anchor="ctr">
                    <a:lnL>
                      <a:noFill/>
                    </a:lnL>
                    <a:lnR>
                      <a:noFill/>
                    </a:lnR>
                    <a:lnT>
                      <a:noFill/>
                    </a:lnT>
                    <a:lnB>
                      <a:noFill/>
                    </a:lnB>
                    <a:solidFill>
                      <a:srgbClr val="E1E1E1"/>
                    </a:solidFill>
                  </a:tcPr>
                </a:tc>
                <a:tc>
                  <a:txBody>
                    <a:bodyPr/>
                    <a:lstStyle/>
                    <a:p>
                      <a:r>
                        <a:rPr lang="en-US" altLang="zh-CN" sz="1000"/>
                        <a:t>316</a:t>
                      </a:r>
                    </a:p>
                  </a:txBody>
                  <a:tcPr marL="61784" marR="61784" marT="30892" marB="30892" anchor="ctr">
                    <a:lnL>
                      <a:noFill/>
                    </a:lnL>
                    <a:lnR>
                      <a:noFill/>
                    </a:lnR>
                    <a:lnT>
                      <a:noFill/>
                    </a:lnT>
                    <a:lnB>
                      <a:noFill/>
                    </a:lnB>
                    <a:solidFill>
                      <a:srgbClr val="E1E1E1"/>
                    </a:solidFill>
                  </a:tcPr>
                </a:tc>
              </a:tr>
              <a:tr h="240113">
                <a:tc>
                  <a:txBody>
                    <a:bodyPr/>
                    <a:lstStyle/>
                    <a:p>
                      <a:r>
                        <a:rPr lang="zh-CN" altLang="en-US" sz="1000" dirty="0"/>
                        <a:t>锥入度，</a:t>
                      </a:r>
                      <a:r>
                        <a:rPr lang="en-US" altLang="zh-CN" sz="1000" dirty="0"/>
                        <a:t>0.1</a:t>
                      </a:r>
                      <a:r>
                        <a:rPr lang="en-US" sz="1000" dirty="0"/>
                        <a:t>mm</a:t>
                      </a:r>
                    </a:p>
                  </a:txBody>
                  <a:tcPr marL="61784" marR="61784" marT="30892" marB="30892" anchor="ctr">
                    <a:lnL>
                      <a:noFill/>
                    </a:lnL>
                    <a:lnR>
                      <a:noFill/>
                    </a:lnR>
                    <a:lnT>
                      <a:noFill/>
                    </a:lnT>
                    <a:lnB>
                      <a:noFill/>
                    </a:lnB>
                  </a:tcPr>
                </a:tc>
                <a:tc>
                  <a:txBody>
                    <a:bodyPr/>
                    <a:lstStyle/>
                    <a:p>
                      <a:r>
                        <a:rPr lang="en-US" sz="1000"/>
                        <a:t>ASTM D217 </a:t>
                      </a:r>
                    </a:p>
                  </a:txBody>
                  <a:tcPr marL="61784" marR="61784" marT="30892" marB="30892" anchor="ctr">
                    <a:lnL>
                      <a:noFill/>
                    </a:lnL>
                    <a:lnR>
                      <a:noFill/>
                    </a:lnR>
                    <a:lnT>
                      <a:noFill/>
                    </a:lnT>
                    <a:lnB>
                      <a:noFill/>
                    </a:lnB>
                  </a:tcPr>
                </a:tc>
                <a:tc>
                  <a:txBody>
                    <a:bodyPr/>
                    <a:lstStyle/>
                    <a:p>
                      <a:r>
                        <a:rPr lang="zh-CN" altLang="en-US" sz="1000"/>
                        <a:t> </a:t>
                      </a:r>
                    </a:p>
                  </a:txBody>
                  <a:tcPr marL="61784" marR="61784" marT="30892" marB="30892" anchor="ctr">
                    <a:lnL>
                      <a:noFill/>
                    </a:lnL>
                    <a:lnR>
                      <a:noFill/>
                    </a:lnR>
                    <a:lnT>
                      <a:noFill/>
                    </a:lnT>
                    <a:lnB>
                      <a:noFill/>
                    </a:lnB>
                  </a:tcPr>
                </a:tc>
                <a:tc>
                  <a:txBody>
                    <a:bodyPr/>
                    <a:lstStyle/>
                    <a:p>
                      <a:r>
                        <a:rPr lang="zh-CN" altLang="en-US" sz="1000"/>
                        <a:t> </a:t>
                      </a:r>
                    </a:p>
                  </a:txBody>
                  <a:tcPr marL="61784" marR="61784" marT="30892" marB="30892" anchor="ctr">
                    <a:lnL>
                      <a:noFill/>
                    </a:lnL>
                    <a:lnR>
                      <a:noFill/>
                    </a:lnR>
                    <a:lnT>
                      <a:noFill/>
                    </a:lnT>
                    <a:lnB>
                      <a:noFill/>
                    </a:lnB>
                  </a:tcPr>
                </a:tc>
              </a:tr>
              <a:tr h="240113">
                <a:tc>
                  <a:txBody>
                    <a:bodyPr/>
                    <a:lstStyle/>
                    <a:p>
                      <a:r>
                        <a:rPr lang="zh-CN" altLang="en-US" sz="1000" dirty="0"/>
                        <a:t>非工作状态</a:t>
                      </a:r>
                    </a:p>
                  </a:txBody>
                  <a:tcPr marL="61784" marR="61784" marT="30892" marB="30892" anchor="ctr">
                    <a:lnL>
                      <a:noFill/>
                    </a:lnL>
                    <a:lnR>
                      <a:noFill/>
                    </a:lnR>
                    <a:lnT>
                      <a:noFill/>
                    </a:lnT>
                    <a:lnB>
                      <a:noFill/>
                    </a:lnB>
                    <a:solidFill>
                      <a:srgbClr val="E1E1E1"/>
                    </a:solidFill>
                  </a:tcPr>
                </a:tc>
                <a:tc>
                  <a:txBody>
                    <a:bodyPr/>
                    <a:lstStyle/>
                    <a:p>
                      <a:r>
                        <a:rPr lang="zh-CN" altLang="en-US" sz="1000"/>
                        <a:t> </a:t>
                      </a:r>
                    </a:p>
                  </a:txBody>
                  <a:tcPr marL="61784" marR="61784" marT="30892" marB="30892" anchor="ctr">
                    <a:lnL>
                      <a:noFill/>
                    </a:lnL>
                    <a:lnR>
                      <a:noFill/>
                    </a:lnR>
                    <a:lnT>
                      <a:noFill/>
                    </a:lnT>
                    <a:lnB>
                      <a:noFill/>
                    </a:lnB>
                    <a:solidFill>
                      <a:srgbClr val="E1E1E1"/>
                    </a:solidFill>
                  </a:tcPr>
                </a:tc>
                <a:tc>
                  <a:txBody>
                    <a:bodyPr/>
                    <a:lstStyle/>
                    <a:p>
                      <a:r>
                        <a:rPr lang="en-US" altLang="zh-CN" sz="1000"/>
                        <a:t>295</a:t>
                      </a:r>
                    </a:p>
                  </a:txBody>
                  <a:tcPr marL="61784" marR="61784" marT="30892" marB="30892" anchor="ctr">
                    <a:lnL>
                      <a:noFill/>
                    </a:lnL>
                    <a:lnR>
                      <a:noFill/>
                    </a:lnR>
                    <a:lnT>
                      <a:noFill/>
                    </a:lnT>
                    <a:lnB>
                      <a:noFill/>
                    </a:lnB>
                    <a:solidFill>
                      <a:srgbClr val="E1E1E1"/>
                    </a:solidFill>
                  </a:tcPr>
                </a:tc>
                <a:tc>
                  <a:txBody>
                    <a:bodyPr/>
                    <a:lstStyle/>
                    <a:p>
                      <a:r>
                        <a:rPr lang="en-US" altLang="zh-CN" sz="1000"/>
                        <a:t>275</a:t>
                      </a:r>
                    </a:p>
                  </a:txBody>
                  <a:tcPr marL="61784" marR="61784" marT="30892" marB="30892" anchor="ctr">
                    <a:lnL>
                      <a:noFill/>
                    </a:lnL>
                    <a:lnR>
                      <a:noFill/>
                    </a:lnR>
                    <a:lnT>
                      <a:noFill/>
                    </a:lnT>
                    <a:lnB>
                      <a:noFill/>
                    </a:lnB>
                    <a:solidFill>
                      <a:srgbClr val="E1E1E1"/>
                    </a:solidFill>
                  </a:tcPr>
                </a:tc>
              </a:tr>
              <a:tr h="240113">
                <a:tc>
                  <a:txBody>
                    <a:bodyPr/>
                    <a:lstStyle/>
                    <a:p>
                      <a:r>
                        <a:rPr lang="en-US" altLang="zh-CN" sz="1000" dirty="0"/>
                        <a:t>60</a:t>
                      </a:r>
                      <a:r>
                        <a:rPr lang="zh-CN" altLang="en-US" sz="1000" dirty="0"/>
                        <a:t>行程</a:t>
                      </a:r>
                    </a:p>
                  </a:txBody>
                  <a:tcPr marL="61784" marR="61784" marT="30892" marB="30892" anchor="ctr">
                    <a:lnL>
                      <a:noFill/>
                    </a:lnL>
                    <a:lnR>
                      <a:noFill/>
                    </a:lnR>
                    <a:lnT>
                      <a:noFill/>
                    </a:lnT>
                    <a:lnB>
                      <a:noFill/>
                    </a:lnB>
                  </a:tcPr>
                </a:tc>
                <a:tc>
                  <a:txBody>
                    <a:bodyPr/>
                    <a:lstStyle/>
                    <a:p>
                      <a:r>
                        <a:rPr lang="zh-CN" altLang="en-US" sz="1000" dirty="0"/>
                        <a:t> </a:t>
                      </a:r>
                    </a:p>
                  </a:txBody>
                  <a:tcPr marL="61784" marR="61784" marT="30892" marB="30892" anchor="ctr">
                    <a:lnL>
                      <a:noFill/>
                    </a:lnL>
                    <a:lnR>
                      <a:noFill/>
                    </a:lnR>
                    <a:lnT>
                      <a:noFill/>
                    </a:lnT>
                    <a:lnB>
                      <a:noFill/>
                    </a:lnB>
                  </a:tcPr>
                </a:tc>
                <a:tc>
                  <a:txBody>
                    <a:bodyPr/>
                    <a:lstStyle/>
                    <a:p>
                      <a:r>
                        <a:rPr lang="en-US" altLang="zh-CN" sz="1000"/>
                        <a:t>300</a:t>
                      </a:r>
                    </a:p>
                  </a:txBody>
                  <a:tcPr marL="61784" marR="61784" marT="30892" marB="30892" anchor="ctr">
                    <a:lnL>
                      <a:noFill/>
                    </a:lnL>
                    <a:lnR>
                      <a:noFill/>
                    </a:lnR>
                    <a:lnT>
                      <a:noFill/>
                    </a:lnT>
                    <a:lnB>
                      <a:noFill/>
                    </a:lnB>
                  </a:tcPr>
                </a:tc>
                <a:tc>
                  <a:txBody>
                    <a:bodyPr/>
                    <a:lstStyle/>
                    <a:p>
                      <a:r>
                        <a:rPr lang="en-US" altLang="zh-CN" sz="1000"/>
                        <a:t>280</a:t>
                      </a:r>
                    </a:p>
                  </a:txBody>
                  <a:tcPr marL="61784" marR="61784" marT="30892" marB="30892" anchor="ctr">
                    <a:lnL>
                      <a:noFill/>
                    </a:lnL>
                    <a:lnR>
                      <a:noFill/>
                    </a:lnR>
                    <a:lnT>
                      <a:noFill/>
                    </a:lnT>
                    <a:lnB>
                      <a:noFill/>
                    </a:lnB>
                  </a:tcPr>
                </a:tc>
              </a:tr>
              <a:tr h="240113">
                <a:tc>
                  <a:txBody>
                    <a:bodyPr/>
                    <a:lstStyle/>
                    <a:p>
                      <a:r>
                        <a:rPr lang="en-US" altLang="zh-CN" sz="1000"/>
                        <a:t>10,000</a:t>
                      </a:r>
                      <a:r>
                        <a:rPr lang="zh-CN" altLang="en-US" sz="1000"/>
                        <a:t>行程</a:t>
                      </a:r>
                    </a:p>
                  </a:txBody>
                  <a:tcPr marL="61784" marR="61784" marT="30892" marB="30892" anchor="ctr">
                    <a:lnL>
                      <a:noFill/>
                    </a:lnL>
                    <a:lnR>
                      <a:noFill/>
                    </a:lnR>
                    <a:lnT>
                      <a:noFill/>
                    </a:lnT>
                    <a:lnB>
                      <a:noFill/>
                    </a:lnB>
                    <a:solidFill>
                      <a:srgbClr val="E1E1E1"/>
                    </a:solidFill>
                  </a:tcPr>
                </a:tc>
                <a:tc>
                  <a:txBody>
                    <a:bodyPr/>
                    <a:lstStyle/>
                    <a:p>
                      <a:r>
                        <a:rPr lang="zh-CN" altLang="en-US" sz="1000" dirty="0"/>
                        <a:t> </a:t>
                      </a:r>
                    </a:p>
                  </a:txBody>
                  <a:tcPr marL="61784" marR="61784" marT="30892" marB="30892" anchor="ctr">
                    <a:lnL>
                      <a:noFill/>
                    </a:lnL>
                    <a:lnR>
                      <a:noFill/>
                    </a:lnR>
                    <a:lnT>
                      <a:noFill/>
                    </a:lnT>
                    <a:lnB>
                      <a:noFill/>
                    </a:lnB>
                    <a:solidFill>
                      <a:srgbClr val="E1E1E1"/>
                    </a:solidFill>
                  </a:tcPr>
                </a:tc>
                <a:tc>
                  <a:txBody>
                    <a:bodyPr/>
                    <a:lstStyle/>
                    <a:p>
                      <a:r>
                        <a:rPr lang="en-US" altLang="zh-CN" sz="1000"/>
                        <a:t>305</a:t>
                      </a:r>
                    </a:p>
                  </a:txBody>
                  <a:tcPr marL="61784" marR="61784" marT="30892" marB="30892" anchor="ctr">
                    <a:lnL>
                      <a:noFill/>
                    </a:lnL>
                    <a:lnR>
                      <a:noFill/>
                    </a:lnR>
                    <a:lnT>
                      <a:noFill/>
                    </a:lnT>
                    <a:lnB>
                      <a:noFill/>
                    </a:lnB>
                    <a:solidFill>
                      <a:srgbClr val="E1E1E1"/>
                    </a:solidFill>
                  </a:tcPr>
                </a:tc>
                <a:tc>
                  <a:txBody>
                    <a:bodyPr/>
                    <a:lstStyle/>
                    <a:p>
                      <a:r>
                        <a:rPr lang="en-US" altLang="zh-CN" sz="1000"/>
                        <a:t>290</a:t>
                      </a:r>
                    </a:p>
                  </a:txBody>
                  <a:tcPr marL="61784" marR="61784" marT="30892" marB="30892" anchor="ctr">
                    <a:lnL>
                      <a:noFill/>
                    </a:lnL>
                    <a:lnR>
                      <a:noFill/>
                    </a:lnR>
                    <a:lnT>
                      <a:noFill/>
                    </a:lnT>
                    <a:lnB>
                      <a:noFill/>
                    </a:lnB>
                    <a:solidFill>
                      <a:srgbClr val="E1E1E1"/>
                    </a:solidFill>
                  </a:tcPr>
                </a:tc>
              </a:tr>
              <a:tr h="240113">
                <a:tc>
                  <a:txBody>
                    <a:bodyPr/>
                    <a:lstStyle/>
                    <a:p>
                      <a:r>
                        <a:rPr lang="en-US" altLang="zh-CN" sz="1000"/>
                        <a:t>100,000</a:t>
                      </a:r>
                      <a:r>
                        <a:rPr lang="zh-CN" altLang="en-US" sz="1000"/>
                        <a:t>行程</a:t>
                      </a:r>
                    </a:p>
                  </a:txBody>
                  <a:tcPr marL="61784" marR="61784" marT="30892" marB="30892" anchor="ctr">
                    <a:lnL>
                      <a:noFill/>
                    </a:lnL>
                    <a:lnR>
                      <a:noFill/>
                    </a:lnR>
                    <a:lnT>
                      <a:noFill/>
                    </a:lnT>
                    <a:lnB>
                      <a:noFill/>
                    </a:lnB>
                  </a:tcPr>
                </a:tc>
                <a:tc>
                  <a:txBody>
                    <a:bodyPr/>
                    <a:lstStyle/>
                    <a:p>
                      <a:r>
                        <a:rPr lang="zh-CN" altLang="en-US" sz="1000" dirty="0"/>
                        <a:t> </a:t>
                      </a:r>
                    </a:p>
                  </a:txBody>
                  <a:tcPr marL="61784" marR="61784" marT="30892" marB="30892" anchor="ctr">
                    <a:lnL>
                      <a:noFill/>
                    </a:lnL>
                    <a:lnR>
                      <a:noFill/>
                    </a:lnR>
                    <a:lnT>
                      <a:noFill/>
                    </a:lnT>
                    <a:lnB>
                      <a:noFill/>
                    </a:lnB>
                  </a:tcPr>
                </a:tc>
                <a:tc>
                  <a:txBody>
                    <a:bodyPr/>
                    <a:lstStyle/>
                    <a:p>
                      <a:r>
                        <a:rPr lang="en-US" altLang="zh-CN" sz="1000"/>
                        <a:t>315</a:t>
                      </a:r>
                    </a:p>
                  </a:txBody>
                  <a:tcPr marL="61784" marR="61784" marT="30892" marB="30892" anchor="ctr">
                    <a:lnL>
                      <a:noFill/>
                    </a:lnL>
                    <a:lnR>
                      <a:noFill/>
                    </a:lnR>
                    <a:lnT>
                      <a:noFill/>
                    </a:lnT>
                    <a:lnB>
                      <a:noFill/>
                    </a:lnB>
                  </a:tcPr>
                </a:tc>
                <a:tc>
                  <a:txBody>
                    <a:bodyPr/>
                    <a:lstStyle/>
                    <a:p>
                      <a:r>
                        <a:rPr lang="en-US" altLang="zh-CN" sz="1000"/>
                        <a:t>293</a:t>
                      </a:r>
                    </a:p>
                  </a:txBody>
                  <a:tcPr marL="61784" marR="61784" marT="30892" marB="30892" anchor="ctr">
                    <a:lnL>
                      <a:noFill/>
                    </a:lnL>
                    <a:lnR>
                      <a:noFill/>
                    </a:lnR>
                    <a:lnT>
                      <a:noFill/>
                    </a:lnT>
                    <a:lnB>
                      <a:noFill/>
                    </a:lnB>
                  </a:tcPr>
                </a:tc>
              </a:tr>
              <a:tr h="311344">
                <a:tc>
                  <a:txBody>
                    <a:bodyPr/>
                    <a:lstStyle/>
                    <a:p>
                      <a:r>
                        <a:rPr lang="zh-CN" altLang="en-US" sz="1000"/>
                        <a:t>梯姆肯</a:t>
                      </a:r>
                      <a:r>
                        <a:rPr lang="en-US" sz="1000"/>
                        <a:t>OK</a:t>
                      </a:r>
                      <a:r>
                        <a:rPr lang="zh-CN" altLang="en-US" sz="1000"/>
                        <a:t>值，</a:t>
                      </a:r>
                      <a:r>
                        <a:rPr lang="en-US" sz="1000"/>
                        <a:t>kg(N)</a:t>
                      </a:r>
                    </a:p>
                  </a:txBody>
                  <a:tcPr marL="61784" marR="61784" marT="30892" marB="30892" anchor="ctr">
                    <a:lnL>
                      <a:noFill/>
                    </a:lnL>
                    <a:lnR>
                      <a:noFill/>
                    </a:lnR>
                    <a:lnT>
                      <a:noFill/>
                    </a:lnT>
                    <a:lnB>
                      <a:noFill/>
                    </a:lnB>
                    <a:solidFill>
                      <a:srgbClr val="E1E1E1"/>
                    </a:solidFill>
                  </a:tcPr>
                </a:tc>
                <a:tc>
                  <a:txBody>
                    <a:bodyPr/>
                    <a:lstStyle/>
                    <a:p>
                      <a:r>
                        <a:rPr lang="en-US" sz="1000" dirty="0"/>
                        <a:t>ASTM D2509</a:t>
                      </a:r>
                    </a:p>
                  </a:txBody>
                  <a:tcPr marL="61784" marR="61784" marT="30892" marB="30892" anchor="ctr">
                    <a:lnL>
                      <a:noFill/>
                    </a:lnL>
                    <a:lnR>
                      <a:noFill/>
                    </a:lnR>
                    <a:lnT>
                      <a:noFill/>
                    </a:lnT>
                    <a:lnB>
                      <a:noFill/>
                    </a:lnB>
                    <a:solidFill>
                      <a:srgbClr val="E1E1E1"/>
                    </a:solidFill>
                  </a:tcPr>
                </a:tc>
                <a:tc>
                  <a:txBody>
                    <a:bodyPr/>
                    <a:lstStyle/>
                    <a:p>
                      <a:r>
                        <a:rPr lang="en-US" altLang="zh-CN" sz="1000"/>
                        <a:t>&gt;27.22 (&gt;266.94)</a:t>
                      </a:r>
                    </a:p>
                  </a:txBody>
                  <a:tcPr marL="61784" marR="61784" marT="30892" marB="30892" anchor="ctr">
                    <a:lnL>
                      <a:noFill/>
                    </a:lnL>
                    <a:lnR>
                      <a:noFill/>
                    </a:lnR>
                    <a:lnT>
                      <a:noFill/>
                    </a:lnT>
                    <a:lnB>
                      <a:noFill/>
                    </a:lnB>
                    <a:solidFill>
                      <a:srgbClr val="E1E1E1"/>
                    </a:solidFill>
                  </a:tcPr>
                </a:tc>
                <a:tc>
                  <a:txBody>
                    <a:bodyPr/>
                    <a:lstStyle/>
                    <a:p>
                      <a:r>
                        <a:rPr lang="en-US" altLang="zh-CN" sz="1000"/>
                        <a:t>&gt;27.22 (&gt;266.94)</a:t>
                      </a:r>
                    </a:p>
                  </a:txBody>
                  <a:tcPr marL="61784" marR="61784" marT="30892" marB="30892" anchor="ctr">
                    <a:lnL>
                      <a:noFill/>
                    </a:lnL>
                    <a:lnR>
                      <a:noFill/>
                    </a:lnR>
                    <a:lnT>
                      <a:noFill/>
                    </a:lnT>
                    <a:lnB>
                      <a:noFill/>
                    </a:lnB>
                    <a:solidFill>
                      <a:srgbClr val="E1E1E1"/>
                    </a:solidFill>
                  </a:tcPr>
                </a:tc>
              </a:tr>
              <a:tr h="240113">
                <a:tc>
                  <a:txBody>
                    <a:bodyPr/>
                    <a:lstStyle/>
                    <a:p>
                      <a:r>
                        <a:rPr lang="zh-CN" altLang="en-US" sz="1000"/>
                        <a:t>四球极压</a:t>
                      </a:r>
                    </a:p>
                  </a:txBody>
                  <a:tcPr marL="61784" marR="61784" marT="30892" marB="30892" anchor="ctr">
                    <a:lnL>
                      <a:noFill/>
                    </a:lnL>
                    <a:lnR>
                      <a:noFill/>
                    </a:lnR>
                    <a:lnT>
                      <a:noFill/>
                    </a:lnT>
                    <a:lnB>
                      <a:noFill/>
                    </a:lnB>
                  </a:tcPr>
                </a:tc>
                <a:tc>
                  <a:txBody>
                    <a:bodyPr/>
                    <a:lstStyle/>
                    <a:p>
                      <a:r>
                        <a:rPr lang="en-US" sz="1000" dirty="0"/>
                        <a:t>ASTM D2596</a:t>
                      </a:r>
                    </a:p>
                  </a:txBody>
                  <a:tcPr marL="61784" marR="61784" marT="30892" marB="30892" anchor="ctr">
                    <a:lnL>
                      <a:noFill/>
                    </a:lnL>
                    <a:lnR>
                      <a:noFill/>
                    </a:lnR>
                    <a:lnT>
                      <a:noFill/>
                    </a:lnT>
                    <a:lnB>
                      <a:noFill/>
                    </a:lnB>
                  </a:tcPr>
                </a:tc>
                <a:tc>
                  <a:txBody>
                    <a:bodyPr/>
                    <a:lstStyle/>
                    <a:p>
                      <a:r>
                        <a:rPr lang="zh-CN" altLang="en-US" sz="1000"/>
                        <a:t> </a:t>
                      </a:r>
                    </a:p>
                  </a:txBody>
                  <a:tcPr marL="61784" marR="61784" marT="30892" marB="30892" anchor="ctr">
                    <a:lnL>
                      <a:noFill/>
                    </a:lnL>
                    <a:lnR>
                      <a:noFill/>
                    </a:lnR>
                    <a:lnT>
                      <a:noFill/>
                    </a:lnT>
                    <a:lnB>
                      <a:noFill/>
                    </a:lnB>
                  </a:tcPr>
                </a:tc>
                <a:tc>
                  <a:txBody>
                    <a:bodyPr/>
                    <a:lstStyle/>
                    <a:p>
                      <a:r>
                        <a:rPr lang="zh-CN" altLang="en-US" sz="1000"/>
                        <a:t> </a:t>
                      </a:r>
                    </a:p>
                  </a:txBody>
                  <a:tcPr marL="61784" marR="61784" marT="30892" marB="30892" anchor="ctr">
                    <a:lnL>
                      <a:noFill/>
                    </a:lnL>
                    <a:lnR>
                      <a:noFill/>
                    </a:lnR>
                    <a:lnT>
                      <a:noFill/>
                    </a:lnT>
                    <a:lnB>
                      <a:noFill/>
                    </a:lnB>
                  </a:tcPr>
                </a:tc>
              </a:tr>
              <a:tr h="240113">
                <a:tc>
                  <a:txBody>
                    <a:bodyPr/>
                    <a:lstStyle/>
                    <a:p>
                      <a:r>
                        <a:rPr lang="zh-CN" altLang="en-US" sz="1000"/>
                        <a:t>综合磨损指数</a:t>
                      </a:r>
                    </a:p>
                  </a:txBody>
                  <a:tcPr marL="61784" marR="61784" marT="30892" marB="30892" anchor="ctr">
                    <a:lnL>
                      <a:noFill/>
                    </a:lnL>
                    <a:lnR>
                      <a:noFill/>
                    </a:lnR>
                    <a:lnT>
                      <a:noFill/>
                    </a:lnT>
                    <a:lnB>
                      <a:noFill/>
                    </a:lnB>
                    <a:solidFill>
                      <a:srgbClr val="E1E1E1"/>
                    </a:solidFill>
                  </a:tcPr>
                </a:tc>
                <a:tc>
                  <a:txBody>
                    <a:bodyPr/>
                    <a:lstStyle/>
                    <a:p>
                      <a:r>
                        <a:rPr lang="zh-CN" altLang="en-US" sz="1000" dirty="0"/>
                        <a:t> </a:t>
                      </a:r>
                    </a:p>
                  </a:txBody>
                  <a:tcPr marL="61784" marR="61784" marT="30892" marB="30892" anchor="ctr">
                    <a:lnL>
                      <a:noFill/>
                    </a:lnL>
                    <a:lnR>
                      <a:noFill/>
                    </a:lnR>
                    <a:lnT>
                      <a:noFill/>
                    </a:lnT>
                    <a:lnB>
                      <a:noFill/>
                    </a:lnB>
                    <a:solidFill>
                      <a:srgbClr val="E1E1E1"/>
                    </a:solidFill>
                  </a:tcPr>
                </a:tc>
                <a:tc>
                  <a:txBody>
                    <a:bodyPr/>
                    <a:lstStyle/>
                    <a:p>
                      <a:r>
                        <a:rPr lang="en-US" altLang="zh-CN" sz="1000"/>
                        <a:t>/</a:t>
                      </a:r>
                    </a:p>
                  </a:txBody>
                  <a:tcPr marL="61784" marR="61784" marT="30892" marB="30892" anchor="ctr">
                    <a:lnL>
                      <a:noFill/>
                    </a:lnL>
                    <a:lnR>
                      <a:noFill/>
                    </a:lnR>
                    <a:lnT>
                      <a:noFill/>
                    </a:lnT>
                    <a:lnB>
                      <a:noFill/>
                    </a:lnB>
                    <a:solidFill>
                      <a:srgbClr val="E1E1E1"/>
                    </a:solidFill>
                  </a:tcPr>
                </a:tc>
                <a:tc>
                  <a:txBody>
                    <a:bodyPr/>
                    <a:lstStyle/>
                    <a:p>
                      <a:r>
                        <a:rPr lang="en-US" altLang="zh-CN" sz="1000"/>
                        <a:t>/</a:t>
                      </a:r>
                    </a:p>
                  </a:txBody>
                  <a:tcPr marL="61784" marR="61784" marT="30892" marB="30892" anchor="ctr">
                    <a:lnL>
                      <a:noFill/>
                    </a:lnL>
                    <a:lnR>
                      <a:noFill/>
                    </a:lnR>
                    <a:lnT>
                      <a:noFill/>
                    </a:lnT>
                    <a:lnB>
                      <a:noFill/>
                    </a:lnB>
                    <a:solidFill>
                      <a:srgbClr val="E1E1E1"/>
                    </a:solidFill>
                  </a:tcPr>
                </a:tc>
              </a:tr>
              <a:tr h="240113">
                <a:tc>
                  <a:txBody>
                    <a:bodyPr/>
                    <a:lstStyle/>
                    <a:p>
                      <a:r>
                        <a:rPr lang="zh-CN" altLang="en-US" sz="1000"/>
                        <a:t>熔融负荷，</a:t>
                      </a:r>
                      <a:r>
                        <a:rPr lang="en-US" sz="1000"/>
                        <a:t>kg</a:t>
                      </a:r>
                    </a:p>
                  </a:txBody>
                  <a:tcPr marL="61784" marR="61784" marT="30892" marB="30892" anchor="ctr">
                    <a:lnL>
                      <a:noFill/>
                    </a:lnL>
                    <a:lnR>
                      <a:noFill/>
                    </a:lnR>
                    <a:lnT>
                      <a:noFill/>
                    </a:lnT>
                    <a:lnB>
                      <a:noFill/>
                    </a:lnB>
                  </a:tcPr>
                </a:tc>
                <a:tc>
                  <a:txBody>
                    <a:bodyPr/>
                    <a:lstStyle/>
                    <a:p>
                      <a:r>
                        <a:rPr lang="zh-CN" altLang="en-US" sz="1000" dirty="0"/>
                        <a:t> </a:t>
                      </a:r>
                    </a:p>
                  </a:txBody>
                  <a:tcPr marL="61784" marR="61784" marT="30892" marB="30892" anchor="ctr">
                    <a:lnL>
                      <a:noFill/>
                    </a:lnL>
                    <a:lnR>
                      <a:noFill/>
                    </a:lnR>
                    <a:lnT>
                      <a:noFill/>
                    </a:lnT>
                    <a:lnB>
                      <a:noFill/>
                    </a:lnB>
                  </a:tcPr>
                </a:tc>
                <a:tc>
                  <a:txBody>
                    <a:bodyPr/>
                    <a:lstStyle/>
                    <a:p>
                      <a:r>
                        <a:rPr lang="en-US" altLang="zh-CN" sz="1000" dirty="0"/>
                        <a:t>500</a:t>
                      </a:r>
                    </a:p>
                  </a:txBody>
                  <a:tcPr marL="61784" marR="61784" marT="30892" marB="30892" anchor="ctr">
                    <a:lnL>
                      <a:noFill/>
                    </a:lnL>
                    <a:lnR>
                      <a:noFill/>
                    </a:lnR>
                    <a:lnT>
                      <a:noFill/>
                    </a:lnT>
                    <a:lnB>
                      <a:noFill/>
                    </a:lnB>
                  </a:tcPr>
                </a:tc>
                <a:tc>
                  <a:txBody>
                    <a:bodyPr/>
                    <a:lstStyle/>
                    <a:p>
                      <a:r>
                        <a:rPr lang="en-US" altLang="zh-CN" sz="1000"/>
                        <a:t>500</a:t>
                      </a:r>
                    </a:p>
                  </a:txBody>
                  <a:tcPr marL="61784" marR="61784" marT="30892" marB="30892" anchor="ctr">
                    <a:lnL>
                      <a:noFill/>
                    </a:lnL>
                    <a:lnR>
                      <a:noFill/>
                    </a:lnR>
                    <a:lnT>
                      <a:noFill/>
                    </a:lnT>
                    <a:lnB>
                      <a:noFill/>
                    </a:lnB>
                  </a:tcPr>
                </a:tc>
              </a:tr>
              <a:tr h="287773">
                <a:tc>
                  <a:txBody>
                    <a:bodyPr/>
                    <a:lstStyle/>
                    <a:p>
                      <a:r>
                        <a:rPr lang="zh-CN" altLang="en-US" sz="1000"/>
                        <a:t>四球磨损直径，</a:t>
                      </a:r>
                      <a:r>
                        <a:rPr lang="en-US" altLang="zh-CN" sz="1000"/>
                        <a:t>mm</a:t>
                      </a:r>
                    </a:p>
                  </a:txBody>
                  <a:tcPr marL="61784" marR="61784" marT="30892" marB="30892" anchor="ctr">
                    <a:lnL>
                      <a:noFill/>
                    </a:lnL>
                    <a:lnR>
                      <a:noFill/>
                    </a:lnR>
                    <a:lnT>
                      <a:noFill/>
                    </a:lnT>
                    <a:lnB>
                      <a:noFill/>
                    </a:lnB>
                    <a:solidFill>
                      <a:srgbClr val="E1E1E1"/>
                    </a:solidFill>
                  </a:tcPr>
                </a:tc>
                <a:tc>
                  <a:txBody>
                    <a:bodyPr/>
                    <a:lstStyle/>
                    <a:p>
                      <a:r>
                        <a:rPr lang="en-US" sz="1000"/>
                        <a:t>ASTM D2266</a:t>
                      </a:r>
                    </a:p>
                  </a:txBody>
                  <a:tcPr marL="61784" marR="61784" marT="30892" marB="30892" anchor="ctr">
                    <a:lnL>
                      <a:noFill/>
                    </a:lnL>
                    <a:lnR>
                      <a:noFill/>
                    </a:lnR>
                    <a:lnT>
                      <a:noFill/>
                    </a:lnT>
                    <a:lnB>
                      <a:noFill/>
                    </a:lnB>
                    <a:solidFill>
                      <a:srgbClr val="E1E1E1"/>
                    </a:solidFill>
                  </a:tcPr>
                </a:tc>
                <a:tc>
                  <a:txBody>
                    <a:bodyPr/>
                    <a:lstStyle/>
                    <a:p>
                      <a:r>
                        <a:rPr lang="en-US" altLang="zh-CN" sz="1000" dirty="0"/>
                        <a:t>0.4</a:t>
                      </a:r>
                    </a:p>
                  </a:txBody>
                  <a:tcPr marL="61784" marR="61784" marT="30892" marB="30892" anchor="ctr">
                    <a:lnL>
                      <a:noFill/>
                    </a:lnL>
                    <a:lnR>
                      <a:noFill/>
                    </a:lnR>
                    <a:lnT>
                      <a:noFill/>
                    </a:lnT>
                    <a:lnB>
                      <a:noFill/>
                    </a:lnB>
                    <a:solidFill>
                      <a:srgbClr val="E1E1E1"/>
                    </a:solidFill>
                  </a:tcPr>
                </a:tc>
                <a:tc>
                  <a:txBody>
                    <a:bodyPr/>
                    <a:lstStyle/>
                    <a:p>
                      <a:r>
                        <a:rPr lang="en-US" altLang="zh-CN" sz="1000"/>
                        <a:t>0.4</a:t>
                      </a:r>
                    </a:p>
                  </a:txBody>
                  <a:tcPr marL="61784" marR="61784" marT="30892" marB="30892" anchor="ctr">
                    <a:lnL>
                      <a:noFill/>
                    </a:lnL>
                    <a:lnR>
                      <a:noFill/>
                    </a:lnR>
                    <a:lnT>
                      <a:noFill/>
                    </a:lnT>
                    <a:lnB>
                      <a:noFill/>
                    </a:lnB>
                    <a:solidFill>
                      <a:srgbClr val="E1E1E1"/>
                    </a:solidFill>
                  </a:tcPr>
                </a:tc>
              </a:tr>
              <a:tr h="240113">
                <a:tc>
                  <a:txBody>
                    <a:bodyPr/>
                    <a:lstStyle/>
                    <a:p>
                      <a:r>
                        <a:rPr lang="zh-CN" altLang="en-US" sz="1000"/>
                        <a:t>基础油特性</a:t>
                      </a:r>
                    </a:p>
                  </a:txBody>
                  <a:tcPr marL="61784" marR="61784" marT="30892" marB="30892" anchor="ctr">
                    <a:lnL>
                      <a:noFill/>
                    </a:lnL>
                    <a:lnR>
                      <a:noFill/>
                    </a:lnR>
                    <a:lnT>
                      <a:noFill/>
                    </a:lnT>
                    <a:lnB>
                      <a:noFill/>
                    </a:lnB>
                  </a:tcPr>
                </a:tc>
                <a:tc>
                  <a:txBody>
                    <a:bodyPr/>
                    <a:lstStyle/>
                    <a:p>
                      <a:r>
                        <a:rPr lang="en-US" sz="1000"/>
                        <a:t>ASTM D445</a:t>
                      </a:r>
                    </a:p>
                  </a:txBody>
                  <a:tcPr marL="61784" marR="61784" marT="30892" marB="30892" anchor="ctr">
                    <a:lnL>
                      <a:noFill/>
                    </a:lnL>
                    <a:lnR>
                      <a:noFill/>
                    </a:lnR>
                    <a:lnT>
                      <a:noFill/>
                    </a:lnT>
                    <a:lnB>
                      <a:noFill/>
                    </a:lnB>
                  </a:tcPr>
                </a:tc>
                <a:tc>
                  <a:txBody>
                    <a:bodyPr/>
                    <a:lstStyle/>
                    <a:p>
                      <a:r>
                        <a:rPr lang="zh-CN" altLang="en-US" sz="1000" dirty="0"/>
                        <a:t> </a:t>
                      </a:r>
                    </a:p>
                  </a:txBody>
                  <a:tcPr marL="61784" marR="61784" marT="30892" marB="30892" anchor="ctr">
                    <a:lnL>
                      <a:noFill/>
                    </a:lnL>
                    <a:lnR>
                      <a:noFill/>
                    </a:lnR>
                    <a:lnT>
                      <a:noFill/>
                    </a:lnT>
                    <a:lnB>
                      <a:noFill/>
                    </a:lnB>
                  </a:tcPr>
                </a:tc>
                <a:tc>
                  <a:txBody>
                    <a:bodyPr/>
                    <a:lstStyle/>
                    <a:p>
                      <a:r>
                        <a:rPr lang="zh-CN" altLang="en-US" sz="1000"/>
                        <a:t> </a:t>
                      </a:r>
                    </a:p>
                  </a:txBody>
                  <a:tcPr marL="61784" marR="61784" marT="30892" marB="30892" anchor="ctr">
                    <a:lnL>
                      <a:noFill/>
                    </a:lnL>
                    <a:lnR>
                      <a:noFill/>
                    </a:lnR>
                    <a:lnT>
                      <a:noFill/>
                    </a:lnT>
                    <a:lnB>
                      <a:noFill/>
                    </a:lnB>
                  </a:tcPr>
                </a:tc>
              </a:tr>
              <a:tr h="240113">
                <a:tc>
                  <a:txBody>
                    <a:bodyPr/>
                    <a:lstStyle/>
                    <a:p>
                      <a:r>
                        <a:rPr lang="en-US" altLang="zh-CN" sz="1000"/>
                        <a:t>100℃</a:t>
                      </a:r>
                      <a:r>
                        <a:rPr lang="zh-CN" altLang="en-US" sz="1000"/>
                        <a:t>粘度，</a:t>
                      </a:r>
                      <a:r>
                        <a:rPr lang="en-US" sz="1000"/>
                        <a:t>cSt </a:t>
                      </a:r>
                    </a:p>
                  </a:txBody>
                  <a:tcPr marL="61784" marR="61784" marT="30892" marB="30892" anchor="ctr">
                    <a:lnL>
                      <a:noFill/>
                    </a:lnL>
                    <a:lnR>
                      <a:noFill/>
                    </a:lnR>
                    <a:lnT>
                      <a:noFill/>
                    </a:lnT>
                    <a:lnB>
                      <a:noFill/>
                    </a:lnB>
                    <a:solidFill>
                      <a:srgbClr val="E1E1E1"/>
                    </a:solidFill>
                  </a:tcPr>
                </a:tc>
                <a:tc>
                  <a:txBody>
                    <a:bodyPr/>
                    <a:lstStyle/>
                    <a:p>
                      <a:r>
                        <a:rPr lang="zh-CN" altLang="en-US" sz="1000"/>
                        <a:t> </a:t>
                      </a:r>
                    </a:p>
                  </a:txBody>
                  <a:tcPr marL="61784" marR="61784" marT="30892" marB="30892" anchor="ctr">
                    <a:lnL>
                      <a:noFill/>
                    </a:lnL>
                    <a:lnR>
                      <a:noFill/>
                    </a:lnR>
                    <a:lnT>
                      <a:noFill/>
                    </a:lnT>
                    <a:lnB>
                      <a:noFill/>
                    </a:lnB>
                    <a:solidFill>
                      <a:srgbClr val="E1E1E1"/>
                    </a:solidFill>
                  </a:tcPr>
                </a:tc>
                <a:tc>
                  <a:txBody>
                    <a:bodyPr/>
                    <a:lstStyle/>
                    <a:p>
                      <a:r>
                        <a:rPr lang="en-US" altLang="zh-CN" sz="1000" dirty="0"/>
                        <a:t>23.6</a:t>
                      </a:r>
                    </a:p>
                  </a:txBody>
                  <a:tcPr marL="61784" marR="61784" marT="30892" marB="30892" anchor="ctr">
                    <a:lnL>
                      <a:noFill/>
                    </a:lnL>
                    <a:lnR>
                      <a:noFill/>
                    </a:lnR>
                    <a:lnT>
                      <a:noFill/>
                    </a:lnT>
                    <a:lnB>
                      <a:noFill/>
                    </a:lnB>
                    <a:solidFill>
                      <a:srgbClr val="E1E1E1"/>
                    </a:solidFill>
                  </a:tcPr>
                </a:tc>
                <a:tc>
                  <a:txBody>
                    <a:bodyPr/>
                    <a:lstStyle/>
                    <a:p>
                      <a:r>
                        <a:rPr lang="en-US" altLang="zh-CN" sz="1000" dirty="0"/>
                        <a:t>23.6</a:t>
                      </a:r>
                    </a:p>
                  </a:txBody>
                  <a:tcPr marL="61784" marR="61784" marT="30892" marB="30892" anchor="ctr">
                    <a:lnL>
                      <a:noFill/>
                    </a:lnL>
                    <a:lnR>
                      <a:noFill/>
                    </a:lnR>
                    <a:lnT>
                      <a:noFill/>
                    </a:lnT>
                    <a:lnB>
                      <a:noFill/>
                    </a:lnB>
                    <a:solidFill>
                      <a:srgbClr val="E1E1E1"/>
                    </a:solidFill>
                  </a:tcPr>
                </a:tc>
              </a:tr>
              <a:tr h="240113">
                <a:tc>
                  <a:txBody>
                    <a:bodyPr/>
                    <a:lstStyle/>
                    <a:p>
                      <a:r>
                        <a:rPr lang="en-US" altLang="zh-CN" sz="1000"/>
                        <a:t>40℃</a:t>
                      </a:r>
                      <a:r>
                        <a:rPr lang="zh-CN" altLang="en-US" sz="1000"/>
                        <a:t>粘度，</a:t>
                      </a:r>
                      <a:r>
                        <a:rPr lang="en-US" sz="1000"/>
                        <a:t>cSt</a:t>
                      </a:r>
                    </a:p>
                  </a:txBody>
                  <a:tcPr marL="61784" marR="61784" marT="30892" marB="30892" anchor="ctr">
                    <a:lnL>
                      <a:noFill/>
                    </a:lnL>
                    <a:lnR>
                      <a:noFill/>
                    </a:lnR>
                    <a:lnT>
                      <a:noFill/>
                    </a:lnT>
                    <a:lnB>
                      <a:noFill/>
                    </a:lnB>
                  </a:tcPr>
                </a:tc>
                <a:tc>
                  <a:txBody>
                    <a:bodyPr/>
                    <a:lstStyle/>
                    <a:p>
                      <a:r>
                        <a:rPr lang="zh-CN" altLang="en-US" sz="1000"/>
                        <a:t> </a:t>
                      </a:r>
                    </a:p>
                  </a:txBody>
                  <a:tcPr marL="61784" marR="61784" marT="30892" marB="30892" anchor="ctr">
                    <a:lnL>
                      <a:noFill/>
                    </a:lnL>
                    <a:lnR>
                      <a:noFill/>
                    </a:lnR>
                    <a:lnT>
                      <a:noFill/>
                    </a:lnT>
                    <a:lnB>
                      <a:noFill/>
                    </a:lnB>
                  </a:tcPr>
                </a:tc>
                <a:tc>
                  <a:txBody>
                    <a:bodyPr/>
                    <a:lstStyle/>
                    <a:p>
                      <a:r>
                        <a:rPr lang="en-US" altLang="zh-CN" sz="1000" dirty="0"/>
                        <a:t>404</a:t>
                      </a:r>
                    </a:p>
                  </a:txBody>
                  <a:tcPr marL="61784" marR="61784" marT="30892" marB="30892" anchor="ctr">
                    <a:lnL>
                      <a:noFill/>
                    </a:lnL>
                    <a:lnR>
                      <a:noFill/>
                    </a:lnR>
                    <a:lnT>
                      <a:noFill/>
                    </a:lnT>
                    <a:lnB>
                      <a:noFill/>
                    </a:lnB>
                  </a:tcPr>
                </a:tc>
                <a:tc>
                  <a:txBody>
                    <a:bodyPr/>
                    <a:lstStyle/>
                    <a:p>
                      <a:r>
                        <a:rPr lang="en-US" altLang="zh-CN" sz="1000" dirty="0"/>
                        <a:t>404</a:t>
                      </a:r>
                    </a:p>
                  </a:txBody>
                  <a:tcPr marL="61784" marR="61784" marT="30892" marB="30892" anchor="ctr">
                    <a:lnL>
                      <a:noFill/>
                    </a:lnL>
                    <a:lnR>
                      <a:noFill/>
                    </a:lnR>
                    <a:lnT>
                      <a:noFill/>
                    </a:lnT>
                    <a:lnB>
                      <a:noFill/>
                    </a:lnB>
                  </a:tcPr>
                </a:tc>
              </a:tr>
              <a:tr h="240113">
                <a:tc>
                  <a:txBody>
                    <a:bodyPr/>
                    <a:lstStyle/>
                    <a:p>
                      <a:r>
                        <a:rPr lang="zh-CN" altLang="en-US" sz="1000"/>
                        <a:t>粘度指数 </a:t>
                      </a:r>
                    </a:p>
                  </a:txBody>
                  <a:tcPr marL="61784" marR="61784" marT="30892" marB="30892" anchor="ctr">
                    <a:lnL>
                      <a:noFill/>
                    </a:lnL>
                    <a:lnR>
                      <a:noFill/>
                    </a:lnR>
                    <a:lnT>
                      <a:noFill/>
                    </a:lnT>
                    <a:lnB>
                      <a:noFill/>
                    </a:lnB>
                    <a:solidFill>
                      <a:srgbClr val="E1E1E1"/>
                    </a:solidFill>
                  </a:tcPr>
                </a:tc>
                <a:tc>
                  <a:txBody>
                    <a:bodyPr/>
                    <a:lstStyle/>
                    <a:p>
                      <a:r>
                        <a:rPr lang="en-US" sz="1000"/>
                        <a:t>ASTM D2270 </a:t>
                      </a:r>
                    </a:p>
                  </a:txBody>
                  <a:tcPr marL="61784" marR="61784" marT="30892" marB="30892" anchor="ctr">
                    <a:lnL>
                      <a:noFill/>
                    </a:lnL>
                    <a:lnR>
                      <a:noFill/>
                    </a:lnR>
                    <a:lnT>
                      <a:noFill/>
                    </a:lnT>
                    <a:lnB>
                      <a:noFill/>
                    </a:lnB>
                    <a:solidFill>
                      <a:srgbClr val="E1E1E1"/>
                    </a:solidFill>
                  </a:tcPr>
                </a:tc>
                <a:tc>
                  <a:txBody>
                    <a:bodyPr/>
                    <a:lstStyle/>
                    <a:p>
                      <a:r>
                        <a:rPr lang="en-US" altLang="zh-CN" sz="1000"/>
                        <a:t>70</a:t>
                      </a:r>
                    </a:p>
                  </a:txBody>
                  <a:tcPr marL="61784" marR="61784" marT="30892" marB="30892" anchor="ctr">
                    <a:lnL>
                      <a:noFill/>
                    </a:lnL>
                    <a:lnR>
                      <a:noFill/>
                    </a:lnR>
                    <a:lnT>
                      <a:noFill/>
                    </a:lnT>
                    <a:lnB>
                      <a:noFill/>
                    </a:lnB>
                    <a:solidFill>
                      <a:srgbClr val="E1E1E1"/>
                    </a:solidFill>
                  </a:tcPr>
                </a:tc>
                <a:tc>
                  <a:txBody>
                    <a:bodyPr/>
                    <a:lstStyle/>
                    <a:p>
                      <a:r>
                        <a:rPr lang="en-US" altLang="zh-CN" sz="1000" dirty="0"/>
                        <a:t>70</a:t>
                      </a:r>
                    </a:p>
                  </a:txBody>
                  <a:tcPr marL="61784" marR="61784" marT="30892" marB="30892"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071584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60648"/>
            <a:ext cx="3960440" cy="646331"/>
          </a:xfrm>
          <a:prstGeom prst="rect">
            <a:avLst/>
          </a:prstGeom>
          <a:noFill/>
        </p:spPr>
        <p:txBody>
          <a:bodyPr wrap="square" rtlCol="0">
            <a:spAutoFit/>
          </a:bodyPr>
          <a:lstStyle/>
          <a:p>
            <a:r>
              <a:rPr lang="en-US" altLang="zh-CN" b="1" dirty="0" smtClean="0"/>
              <a:t>MG-2 GREASE</a:t>
            </a:r>
            <a:r>
              <a:rPr lang="zh-CN" altLang="en-US" b="1" dirty="0" smtClean="0"/>
              <a:t>二硫化钼锂基润滑脂</a:t>
            </a:r>
            <a:r>
              <a:rPr lang="en-US" altLang="zh-CN" b="1" dirty="0" smtClean="0"/>
              <a:t/>
            </a:r>
            <a:br>
              <a:rPr lang="en-US" altLang="zh-CN" b="1" dirty="0" smtClean="0"/>
            </a:br>
            <a:r>
              <a:rPr lang="en-US" altLang="zh-CN" b="1" dirty="0" smtClean="0"/>
              <a:t>        </a:t>
            </a:r>
            <a:r>
              <a:rPr lang="zh-CN" altLang="en-US" b="1" dirty="0" smtClean="0"/>
              <a:t>（简称铁霸二硫化钼油脂）</a:t>
            </a:r>
            <a:endParaRPr lang="zh-CN" altLang="en-US" b="1" dirty="0"/>
          </a:p>
        </p:txBody>
      </p:sp>
      <p:sp>
        <p:nvSpPr>
          <p:cNvPr id="15" name="矩形 14"/>
          <p:cNvSpPr/>
          <p:nvPr/>
        </p:nvSpPr>
        <p:spPr>
          <a:xfrm>
            <a:off x="408186" y="1412776"/>
            <a:ext cx="6972126" cy="2800767"/>
          </a:xfrm>
          <a:prstGeom prst="rect">
            <a:avLst/>
          </a:prstGeom>
        </p:spPr>
        <p:txBody>
          <a:bodyPr wrap="square">
            <a:spAutoFit/>
          </a:bodyPr>
          <a:lstStyle/>
          <a:p>
            <a:r>
              <a:rPr lang="zh-CN" altLang="en-US" sz="1600" dirty="0" smtClean="0"/>
              <a:t>         美国</a:t>
            </a:r>
            <a:r>
              <a:rPr lang="zh-CN" altLang="en-US" sz="1600" dirty="0"/>
              <a:t>铁霸</a:t>
            </a:r>
            <a:r>
              <a:rPr lang="en-US" altLang="zh-CN" sz="1600" dirty="0"/>
              <a:t>MG-2</a:t>
            </a:r>
            <a:r>
              <a:rPr lang="zh-CN" altLang="en-US" sz="1600" dirty="0"/>
              <a:t>极压高温润滑脂是由深度精练的矿物油配合以二硫化钼干性极压剂经过精心调配而成的锂基脂，符合</a:t>
            </a:r>
            <a:r>
              <a:rPr lang="en-US" altLang="zh-CN" sz="1600" dirty="0"/>
              <a:t>NLGI2#</a:t>
            </a:r>
            <a:r>
              <a:rPr lang="zh-CN" altLang="en-US" sz="1600" dirty="0"/>
              <a:t>要求，特别推荐用于电机轴承的润滑使用，此外，也适用于需要</a:t>
            </a:r>
            <a:r>
              <a:rPr lang="en-US" altLang="zh-CN" sz="1600" dirty="0"/>
              <a:t>NLGI2#</a:t>
            </a:r>
            <a:r>
              <a:rPr lang="zh-CN" altLang="en-US" sz="1600" dirty="0"/>
              <a:t>稠度的高负荷高压工况的机械设备润滑使用。</a:t>
            </a:r>
            <a:br>
              <a:rPr lang="zh-CN" altLang="en-US" sz="1600" dirty="0"/>
            </a:br>
            <a:r>
              <a:rPr lang="zh-CN" altLang="en-US" sz="1600" dirty="0"/>
              <a:t>    </a:t>
            </a:r>
            <a:r>
              <a:rPr lang="zh-CN" altLang="en-US" sz="1600" dirty="0" smtClean="0"/>
              <a:t>      </a:t>
            </a:r>
            <a:r>
              <a:rPr lang="en-US" altLang="zh-CN" sz="1600" dirty="0" smtClean="0"/>
              <a:t>HM-2</a:t>
            </a:r>
            <a:r>
              <a:rPr lang="zh-CN" altLang="en-US" sz="1600" dirty="0"/>
              <a:t>极压高温润滑脂具有良好的抗剪切性、抗氧化性；同时具有良好的高负荷承受性和耐水性，是一种多用途润滑脂。本产品含有二硫化钼极压添加剂</a:t>
            </a:r>
            <a:r>
              <a:rPr lang="en-US" altLang="zh-CN" sz="1600" dirty="0"/>
              <a:t>, </a:t>
            </a:r>
            <a:r>
              <a:rPr lang="zh-CN" altLang="en-US" sz="1600" dirty="0"/>
              <a:t>耐高温</a:t>
            </a:r>
            <a:r>
              <a:rPr lang="en-US" altLang="zh-CN" sz="1600" dirty="0"/>
              <a:t>, </a:t>
            </a:r>
            <a:r>
              <a:rPr lang="zh-CN" altLang="en-US" sz="1600" dirty="0"/>
              <a:t>最高工作温度可达</a:t>
            </a:r>
            <a:r>
              <a:rPr lang="en-US" altLang="zh-CN" sz="1600" dirty="0"/>
              <a:t>180℃, </a:t>
            </a:r>
            <a:r>
              <a:rPr lang="zh-CN" altLang="en-US" sz="1600" dirty="0"/>
              <a:t>而瞬间最高工作温度可达</a:t>
            </a:r>
            <a:r>
              <a:rPr lang="en-US" altLang="zh-CN" sz="1600" dirty="0"/>
              <a:t>220℃</a:t>
            </a:r>
            <a:r>
              <a:rPr lang="en-US" altLang="zh-CN" sz="1600" dirty="0" smtClean="0"/>
              <a:t>.</a:t>
            </a:r>
            <a:r>
              <a:rPr lang="en-US" altLang="zh-CN" sz="1600" dirty="0"/>
              <a:t/>
            </a:r>
            <a:br>
              <a:rPr lang="en-US" altLang="zh-CN" sz="1600" dirty="0"/>
            </a:br>
            <a:r>
              <a:rPr lang="en-US" altLang="zh-CN" sz="1600" dirty="0"/>
              <a:t>    </a:t>
            </a:r>
            <a:r>
              <a:rPr lang="en-US" altLang="zh-CN" sz="1600" dirty="0" smtClean="0"/>
              <a:t>     </a:t>
            </a:r>
            <a:r>
              <a:rPr lang="zh-CN" altLang="en-US" sz="1600" dirty="0" smtClean="0"/>
              <a:t>铁</a:t>
            </a:r>
            <a:r>
              <a:rPr lang="zh-CN" altLang="en-US" sz="1600" dirty="0"/>
              <a:t>霸</a:t>
            </a:r>
            <a:r>
              <a:rPr lang="en-US" altLang="zh-CN" sz="1600" dirty="0"/>
              <a:t>MG-2</a:t>
            </a:r>
            <a:r>
              <a:rPr lang="zh-CN" altLang="en-US" sz="1600" dirty="0"/>
              <a:t>二硫化钼锂基脂（电机专用油脂）是香港康柏斯最新引进的特别适合各类电机轴承使用的润滑脂</a:t>
            </a:r>
            <a:r>
              <a:rPr lang="en-US" altLang="zh-CN" sz="1600" dirty="0"/>
              <a:t>, </a:t>
            </a:r>
            <a:r>
              <a:rPr lang="zh-CN" altLang="en-US" sz="1600" dirty="0"/>
              <a:t>极压性好，机械安定性好，适合使用于各类电机轴承、风机轴承及其他需要</a:t>
            </a:r>
            <a:r>
              <a:rPr lang="en-US" altLang="zh-CN" sz="1600" dirty="0"/>
              <a:t>NLGI2#</a:t>
            </a:r>
            <a:r>
              <a:rPr lang="zh-CN" altLang="en-US" sz="1600" dirty="0"/>
              <a:t>油脂润滑的高负载高压工况的部位使用。</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72973" y="4725144"/>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873857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graphicFrame>
        <p:nvGraphicFramePr>
          <p:cNvPr id="4" name="表格 3"/>
          <p:cNvGraphicFramePr>
            <a:graphicFrameLocks noGrp="1"/>
          </p:cNvGraphicFramePr>
          <p:nvPr>
            <p:extLst>
              <p:ext uri="{D42A27DB-BD31-4B8C-83A1-F6EECF244321}">
                <p14:modId xmlns:p14="http://schemas.microsoft.com/office/powerpoint/2010/main" val="3344203312"/>
              </p:ext>
            </p:extLst>
          </p:nvPr>
        </p:nvGraphicFramePr>
        <p:xfrm>
          <a:off x="1001124" y="764704"/>
          <a:ext cx="7027260" cy="4388736"/>
        </p:xfrm>
        <a:graphic>
          <a:graphicData uri="http://schemas.openxmlformats.org/drawingml/2006/table">
            <a:tbl>
              <a:tblPr/>
              <a:tblGrid>
                <a:gridCol w="2342420"/>
                <a:gridCol w="2342420"/>
                <a:gridCol w="2342420"/>
              </a:tblGrid>
              <a:tr h="274296">
                <a:tc>
                  <a:txBody>
                    <a:bodyPr/>
                    <a:lstStyle/>
                    <a:p>
                      <a:r>
                        <a:rPr lang="en-US" sz="1000" b="1" dirty="0" smtClean="0">
                          <a:effectLst/>
                        </a:rPr>
                        <a:t> NLGI</a:t>
                      </a:r>
                      <a:r>
                        <a:rPr lang="zh-CN" altLang="en-US" sz="1000" b="1" dirty="0">
                          <a:effectLst/>
                        </a:rPr>
                        <a:t>级</a:t>
                      </a:r>
                    </a:p>
                  </a:txBody>
                  <a:tcPr marL="9525" marR="9525" marT="4762" marB="4762" anchor="ctr">
                    <a:lnL>
                      <a:noFill/>
                    </a:lnL>
                    <a:lnR>
                      <a:noFill/>
                    </a:lnR>
                    <a:lnT>
                      <a:noFill/>
                    </a:lnT>
                    <a:lnB>
                      <a:noFill/>
                    </a:lnB>
                    <a:solidFill>
                      <a:srgbClr val="E1E1E1"/>
                    </a:solidFill>
                  </a:tcPr>
                </a:tc>
                <a:tc>
                  <a:txBody>
                    <a:bodyPr/>
                    <a:lstStyle/>
                    <a:p>
                      <a:r>
                        <a:rPr lang="en-US" sz="1000" b="1" dirty="0">
                          <a:effectLst/>
                        </a:rPr>
                        <a:t>ASTM D217 </a:t>
                      </a:r>
                    </a:p>
                  </a:txBody>
                  <a:tcPr marL="9525" marR="9525" marT="4762" marB="4762" anchor="ctr">
                    <a:lnL>
                      <a:noFill/>
                    </a:lnL>
                    <a:lnR>
                      <a:noFill/>
                    </a:lnR>
                    <a:lnT>
                      <a:noFill/>
                    </a:lnT>
                    <a:lnB>
                      <a:noFill/>
                    </a:lnB>
                    <a:solidFill>
                      <a:srgbClr val="E1E1E1"/>
                    </a:solidFill>
                  </a:tcPr>
                </a:tc>
                <a:tc>
                  <a:txBody>
                    <a:bodyPr/>
                    <a:lstStyle/>
                    <a:p>
                      <a:r>
                        <a:rPr lang="en-US" altLang="zh-CN" sz="1000" b="1">
                          <a:effectLst/>
                        </a:rPr>
                        <a:t>2</a:t>
                      </a:r>
                    </a:p>
                  </a:txBody>
                  <a:tcPr marL="9525" marR="9525" marT="4762" marB="4762" anchor="ctr">
                    <a:lnL>
                      <a:noFill/>
                    </a:lnL>
                    <a:lnR>
                      <a:noFill/>
                    </a:lnR>
                    <a:lnT>
                      <a:noFill/>
                    </a:lnT>
                    <a:lnB>
                      <a:noFill/>
                    </a:lnB>
                    <a:solidFill>
                      <a:srgbClr val="E1E1E1"/>
                    </a:solidFill>
                  </a:tcPr>
                </a:tc>
              </a:tr>
              <a:tr h="274296">
                <a:tc>
                  <a:txBody>
                    <a:bodyPr/>
                    <a:lstStyle/>
                    <a:p>
                      <a:r>
                        <a:rPr lang="zh-CN" altLang="en-US" sz="1000" dirty="0" smtClean="0"/>
                        <a:t> 颜色</a:t>
                      </a:r>
                      <a:endParaRPr lang="zh-CN" altLang="en-US" sz="1000" dirty="0"/>
                    </a:p>
                  </a:txBody>
                  <a:tcPr marL="9525" marR="9525" marT="4762" marB="4762" anchor="ctr">
                    <a:lnL>
                      <a:noFill/>
                    </a:lnL>
                    <a:lnR>
                      <a:noFill/>
                    </a:lnR>
                    <a:lnT>
                      <a:noFill/>
                    </a:lnT>
                    <a:lnB>
                      <a:noFill/>
                    </a:lnB>
                  </a:tcPr>
                </a:tc>
                <a:tc>
                  <a:txBody>
                    <a:bodyPr/>
                    <a:lstStyle/>
                    <a:p>
                      <a:r>
                        <a:rPr lang="zh-CN" altLang="en-US" sz="1000"/>
                        <a:t>目  测</a:t>
                      </a:r>
                    </a:p>
                  </a:txBody>
                  <a:tcPr marL="9525" marR="9525" marT="4762" marB="4762" anchor="ctr">
                    <a:lnL>
                      <a:noFill/>
                    </a:lnL>
                    <a:lnR>
                      <a:noFill/>
                    </a:lnR>
                    <a:lnT>
                      <a:noFill/>
                    </a:lnT>
                    <a:lnB>
                      <a:noFill/>
                    </a:lnB>
                  </a:tcPr>
                </a:tc>
                <a:tc>
                  <a:txBody>
                    <a:bodyPr/>
                    <a:lstStyle/>
                    <a:p>
                      <a:r>
                        <a:rPr lang="zh-CN" altLang="en-US" sz="1000"/>
                        <a:t>深灰色</a:t>
                      </a:r>
                    </a:p>
                  </a:txBody>
                  <a:tcPr marL="9525" marR="9525" marT="4762" marB="4762" anchor="ctr">
                    <a:lnL>
                      <a:noFill/>
                    </a:lnL>
                    <a:lnR>
                      <a:noFill/>
                    </a:lnR>
                    <a:lnT>
                      <a:noFill/>
                    </a:lnT>
                    <a:lnB>
                      <a:noFill/>
                    </a:lnB>
                  </a:tcPr>
                </a:tc>
              </a:tr>
              <a:tr h="274296">
                <a:tc>
                  <a:txBody>
                    <a:bodyPr/>
                    <a:lstStyle/>
                    <a:p>
                      <a:r>
                        <a:rPr lang="zh-CN" altLang="en-US" sz="1000" dirty="0" smtClean="0"/>
                        <a:t> 滴点</a:t>
                      </a:r>
                      <a:r>
                        <a:rPr lang="zh-CN" altLang="en-US" sz="1000" dirty="0"/>
                        <a:t>，℃</a:t>
                      </a:r>
                    </a:p>
                  </a:txBody>
                  <a:tcPr marL="9525" marR="9525" marT="4762" marB="4762" anchor="ctr">
                    <a:lnL>
                      <a:noFill/>
                    </a:lnL>
                    <a:lnR>
                      <a:noFill/>
                    </a:lnR>
                    <a:lnT>
                      <a:noFill/>
                    </a:lnT>
                    <a:lnB>
                      <a:noFill/>
                    </a:lnB>
                    <a:solidFill>
                      <a:srgbClr val="E1E1E1"/>
                    </a:solidFill>
                  </a:tcPr>
                </a:tc>
                <a:tc>
                  <a:txBody>
                    <a:bodyPr/>
                    <a:lstStyle/>
                    <a:p>
                      <a:r>
                        <a:rPr lang="en-US" sz="1000"/>
                        <a:t>ASTM D2265 </a:t>
                      </a:r>
                    </a:p>
                  </a:txBody>
                  <a:tcPr marL="9525" marR="9525" marT="4762" marB="4762" anchor="ctr">
                    <a:lnL>
                      <a:noFill/>
                    </a:lnL>
                    <a:lnR>
                      <a:noFill/>
                    </a:lnR>
                    <a:lnT>
                      <a:noFill/>
                    </a:lnT>
                    <a:lnB>
                      <a:noFill/>
                    </a:lnB>
                    <a:solidFill>
                      <a:srgbClr val="E1E1E1"/>
                    </a:solidFill>
                  </a:tcPr>
                </a:tc>
                <a:tc>
                  <a:txBody>
                    <a:bodyPr/>
                    <a:lstStyle/>
                    <a:p>
                      <a:r>
                        <a:rPr lang="en-US" altLang="zh-CN" sz="1000"/>
                        <a:t>290</a:t>
                      </a:r>
                    </a:p>
                  </a:txBody>
                  <a:tcPr marL="9525" marR="9525" marT="4762" marB="4762" anchor="ctr">
                    <a:lnL>
                      <a:noFill/>
                    </a:lnL>
                    <a:lnR>
                      <a:noFill/>
                    </a:lnR>
                    <a:lnT>
                      <a:noFill/>
                    </a:lnT>
                    <a:lnB>
                      <a:noFill/>
                    </a:lnB>
                    <a:solidFill>
                      <a:srgbClr val="E1E1E1"/>
                    </a:solidFill>
                  </a:tcPr>
                </a:tc>
              </a:tr>
              <a:tr h="274296">
                <a:tc>
                  <a:txBody>
                    <a:bodyPr/>
                    <a:lstStyle/>
                    <a:p>
                      <a:r>
                        <a:rPr lang="zh-CN" altLang="en-US" sz="1000" dirty="0" smtClean="0"/>
                        <a:t> 锥入度</a:t>
                      </a:r>
                      <a:r>
                        <a:rPr lang="zh-CN" altLang="en-US" sz="1000" dirty="0"/>
                        <a:t>，</a:t>
                      </a:r>
                      <a:r>
                        <a:rPr lang="en-US" altLang="zh-CN" sz="1000" dirty="0"/>
                        <a:t>0.1</a:t>
                      </a:r>
                      <a:r>
                        <a:rPr lang="en-US" sz="1000" dirty="0"/>
                        <a:t>mm</a:t>
                      </a:r>
                    </a:p>
                  </a:txBody>
                  <a:tcPr marL="9525" marR="9525" marT="4762" marB="4762" anchor="ctr">
                    <a:lnL>
                      <a:noFill/>
                    </a:lnL>
                    <a:lnR>
                      <a:noFill/>
                    </a:lnR>
                    <a:lnT>
                      <a:noFill/>
                    </a:lnT>
                    <a:lnB>
                      <a:noFill/>
                    </a:lnB>
                  </a:tcPr>
                </a:tc>
                <a:tc>
                  <a:txBody>
                    <a:bodyPr/>
                    <a:lstStyle/>
                    <a:p>
                      <a:r>
                        <a:rPr lang="en-US" sz="1000"/>
                        <a:t>ASTM D217</a:t>
                      </a:r>
                    </a:p>
                  </a:txBody>
                  <a:tcPr marL="9525" marR="9525" marT="4762" marB="4762" anchor="ctr">
                    <a:lnL>
                      <a:noFill/>
                    </a:lnL>
                    <a:lnR>
                      <a:noFill/>
                    </a:lnR>
                    <a:lnT>
                      <a:noFill/>
                    </a:lnT>
                    <a:lnB>
                      <a:noFill/>
                    </a:lnB>
                  </a:tcPr>
                </a:tc>
                <a:tc>
                  <a:txBody>
                    <a:bodyPr/>
                    <a:lstStyle/>
                    <a:p>
                      <a:r>
                        <a:rPr lang="zh-CN" altLang="en-US" sz="1000" dirty="0"/>
                        <a:t> </a:t>
                      </a:r>
                    </a:p>
                  </a:txBody>
                  <a:tcPr marL="9525" marR="9525" marT="4762" marB="4762" anchor="ctr">
                    <a:lnL>
                      <a:noFill/>
                    </a:lnL>
                    <a:lnR>
                      <a:noFill/>
                    </a:lnR>
                    <a:lnT>
                      <a:noFill/>
                    </a:lnT>
                    <a:lnB>
                      <a:noFill/>
                    </a:lnB>
                  </a:tcPr>
                </a:tc>
              </a:tr>
              <a:tr h="274296">
                <a:tc>
                  <a:txBody>
                    <a:bodyPr/>
                    <a:lstStyle/>
                    <a:p>
                      <a:r>
                        <a:rPr lang="en-US" altLang="zh-CN" sz="1000" dirty="0" smtClean="0"/>
                        <a:t> 60</a:t>
                      </a:r>
                      <a:r>
                        <a:rPr lang="zh-CN" altLang="en-US" sz="1000" dirty="0"/>
                        <a:t>行程</a:t>
                      </a:r>
                    </a:p>
                  </a:txBody>
                  <a:tcPr marL="9525" marR="9525" marT="4762" marB="4762" anchor="ctr">
                    <a:lnL>
                      <a:noFill/>
                    </a:lnL>
                    <a:lnR>
                      <a:noFill/>
                    </a:lnR>
                    <a:lnT>
                      <a:noFill/>
                    </a:lnT>
                    <a:lnB>
                      <a:noFill/>
                    </a:lnB>
                    <a:solidFill>
                      <a:srgbClr val="E1E1E1"/>
                    </a:solidFill>
                  </a:tcPr>
                </a:tc>
                <a:tc>
                  <a:txBody>
                    <a:bodyPr/>
                    <a:lstStyle/>
                    <a:p>
                      <a:r>
                        <a:rPr lang="zh-CN" altLang="en-US" sz="1000"/>
                        <a:t> </a:t>
                      </a:r>
                    </a:p>
                  </a:txBody>
                  <a:tcPr marL="9525" marR="9525" marT="4762" marB="4762" anchor="ctr">
                    <a:lnL>
                      <a:noFill/>
                    </a:lnL>
                    <a:lnR>
                      <a:noFill/>
                    </a:lnR>
                    <a:lnT>
                      <a:noFill/>
                    </a:lnT>
                    <a:lnB>
                      <a:noFill/>
                    </a:lnB>
                    <a:solidFill>
                      <a:srgbClr val="E1E1E1"/>
                    </a:solidFill>
                  </a:tcPr>
                </a:tc>
                <a:tc>
                  <a:txBody>
                    <a:bodyPr/>
                    <a:lstStyle/>
                    <a:p>
                      <a:r>
                        <a:rPr lang="en-US" altLang="zh-CN" sz="1000"/>
                        <a:t>285</a:t>
                      </a:r>
                    </a:p>
                  </a:txBody>
                  <a:tcPr marL="9525" marR="9525" marT="4762" marB="4762" anchor="ctr">
                    <a:lnL>
                      <a:noFill/>
                    </a:lnL>
                    <a:lnR>
                      <a:noFill/>
                    </a:lnR>
                    <a:lnT>
                      <a:noFill/>
                    </a:lnT>
                    <a:lnB>
                      <a:noFill/>
                    </a:lnB>
                    <a:solidFill>
                      <a:srgbClr val="E1E1E1"/>
                    </a:solidFill>
                  </a:tcPr>
                </a:tc>
              </a:tr>
              <a:tr h="274296">
                <a:tc>
                  <a:txBody>
                    <a:bodyPr/>
                    <a:lstStyle/>
                    <a:p>
                      <a:r>
                        <a:rPr lang="en-US" altLang="zh-CN" sz="1000" dirty="0" smtClean="0"/>
                        <a:t> 10,000</a:t>
                      </a:r>
                      <a:r>
                        <a:rPr lang="zh-CN" altLang="en-US" sz="1000" dirty="0"/>
                        <a:t>行程</a:t>
                      </a:r>
                    </a:p>
                  </a:txBody>
                  <a:tcPr marL="9525" marR="9525" marT="4762" marB="4762" anchor="ctr">
                    <a:lnL>
                      <a:noFill/>
                    </a:lnL>
                    <a:lnR>
                      <a:noFill/>
                    </a:lnR>
                    <a:lnT>
                      <a:noFill/>
                    </a:lnT>
                    <a:lnB>
                      <a:noFill/>
                    </a:lnB>
                  </a:tcPr>
                </a:tc>
                <a:tc>
                  <a:txBody>
                    <a:bodyPr/>
                    <a:lstStyle/>
                    <a:p>
                      <a:r>
                        <a:rPr lang="zh-CN" altLang="en-US" sz="1000"/>
                        <a:t> </a:t>
                      </a:r>
                    </a:p>
                  </a:txBody>
                  <a:tcPr marL="9525" marR="9525" marT="4762" marB="4762" anchor="ctr">
                    <a:lnL>
                      <a:noFill/>
                    </a:lnL>
                    <a:lnR>
                      <a:noFill/>
                    </a:lnR>
                    <a:lnT>
                      <a:noFill/>
                    </a:lnT>
                    <a:lnB>
                      <a:noFill/>
                    </a:lnB>
                  </a:tcPr>
                </a:tc>
                <a:tc>
                  <a:txBody>
                    <a:bodyPr/>
                    <a:lstStyle/>
                    <a:p>
                      <a:r>
                        <a:rPr lang="en-US" altLang="zh-CN" sz="1000"/>
                        <a:t>290</a:t>
                      </a:r>
                    </a:p>
                  </a:txBody>
                  <a:tcPr marL="9525" marR="9525" marT="4762" marB="4762" anchor="ctr">
                    <a:lnL>
                      <a:noFill/>
                    </a:lnL>
                    <a:lnR>
                      <a:noFill/>
                    </a:lnR>
                    <a:lnT>
                      <a:noFill/>
                    </a:lnT>
                    <a:lnB>
                      <a:noFill/>
                    </a:lnB>
                  </a:tcPr>
                </a:tc>
              </a:tr>
              <a:tr h="274296">
                <a:tc>
                  <a:txBody>
                    <a:bodyPr/>
                    <a:lstStyle/>
                    <a:p>
                      <a:r>
                        <a:rPr lang="zh-CN" altLang="en-US" sz="1000" dirty="0" smtClean="0"/>
                        <a:t> 防锈</a:t>
                      </a:r>
                      <a:r>
                        <a:rPr lang="zh-CN" altLang="en-US" sz="1000" dirty="0"/>
                        <a:t>试验</a:t>
                      </a:r>
                    </a:p>
                  </a:txBody>
                  <a:tcPr marL="9525" marR="9525" marT="4762" marB="4762" anchor="ctr">
                    <a:lnL>
                      <a:noFill/>
                    </a:lnL>
                    <a:lnR>
                      <a:noFill/>
                    </a:lnR>
                    <a:lnT>
                      <a:noFill/>
                    </a:lnT>
                    <a:lnB>
                      <a:noFill/>
                    </a:lnB>
                    <a:solidFill>
                      <a:srgbClr val="E1E1E1"/>
                    </a:solidFill>
                  </a:tcPr>
                </a:tc>
                <a:tc>
                  <a:txBody>
                    <a:bodyPr/>
                    <a:lstStyle/>
                    <a:p>
                      <a:r>
                        <a:rPr lang="en-US" sz="1000"/>
                        <a:t>ASTM D1743</a:t>
                      </a:r>
                    </a:p>
                  </a:txBody>
                  <a:tcPr marL="9525" marR="9525" marT="4762" marB="4762" anchor="ctr">
                    <a:lnL>
                      <a:noFill/>
                    </a:lnL>
                    <a:lnR>
                      <a:noFill/>
                    </a:lnR>
                    <a:lnT>
                      <a:noFill/>
                    </a:lnT>
                    <a:lnB>
                      <a:noFill/>
                    </a:lnB>
                    <a:solidFill>
                      <a:srgbClr val="E1E1E1"/>
                    </a:solidFill>
                  </a:tcPr>
                </a:tc>
                <a:tc>
                  <a:txBody>
                    <a:bodyPr/>
                    <a:lstStyle/>
                    <a:p>
                      <a:r>
                        <a:rPr lang="zh-CN" altLang="en-US" sz="1000"/>
                        <a:t>通过</a:t>
                      </a:r>
                    </a:p>
                  </a:txBody>
                  <a:tcPr marL="9525" marR="9525" marT="4762" marB="4762" anchor="ctr">
                    <a:lnL>
                      <a:noFill/>
                    </a:lnL>
                    <a:lnR>
                      <a:noFill/>
                    </a:lnR>
                    <a:lnT>
                      <a:noFill/>
                    </a:lnT>
                    <a:lnB>
                      <a:noFill/>
                    </a:lnB>
                    <a:solidFill>
                      <a:srgbClr val="E1E1E1"/>
                    </a:solidFill>
                  </a:tcPr>
                </a:tc>
              </a:tr>
              <a:tr h="274296">
                <a:tc>
                  <a:txBody>
                    <a:bodyPr/>
                    <a:lstStyle/>
                    <a:p>
                      <a:r>
                        <a:rPr lang="zh-CN" altLang="en-US" sz="1000" dirty="0" smtClean="0"/>
                        <a:t> 四</a:t>
                      </a:r>
                      <a:r>
                        <a:rPr lang="zh-CN" altLang="en-US" sz="1000" dirty="0"/>
                        <a:t>球极压</a:t>
                      </a:r>
                    </a:p>
                  </a:txBody>
                  <a:tcPr marL="9525" marR="9525" marT="4762" marB="4762" anchor="ctr">
                    <a:lnL>
                      <a:noFill/>
                    </a:lnL>
                    <a:lnR>
                      <a:noFill/>
                    </a:lnR>
                    <a:lnT>
                      <a:noFill/>
                    </a:lnT>
                    <a:lnB>
                      <a:noFill/>
                    </a:lnB>
                    <a:solidFill>
                      <a:srgbClr val="FFFFFF"/>
                    </a:solidFill>
                  </a:tcPr>
                </a:tc>
                <a:tc>
                  <a:txBody>
                    <a:bodyPr/>
                    <a:lstStyle/>
                    <a:p>
                      <a:r>
                        <a:rPr lang="en-US" sz="1000" dirty="0"/>
                        <a:t>ASTM D2596</a:t>
                      </a:r>
                    </a:p>
                  </a:txBody>
                  <a:tcPr marL="9525" marR="9525" marT="4762" marB="4762" anchor="ctr">
                    <a:lnL>
                      <a:noFill/>
                    </a:lnL>
                    <a:lnR>
                      <a:noFill/>
                    </a:lnR>
                    <a:lnT>
                      <a:noFill/>
                    </a:lnT>
                    <a:lnB>
                      <a:noFill/>
                    </a:lnB>
                    <a:solidFill>
                      <a:srgbClr val="FFFFFF"/>
                    </a:solidFill>
                  </a:tcPr>
                </a:tc>
                <a:tc>
                  <a:txBody>
                    <a:bodyPr/>
                    <a:lstStyle/>
                    <a:p>
                      <a:r>
                        <a:rPr lang="zh-CN" altLang="en-US" sz="1000"/>
                        <a:t> </a:t>
                      </a:r>
                    </a:p>
                  </a:txBody>
                  <a:tcPr marL="9525" marR="9525" marT="4762" marB="4762" anchor="ctr">
                    <a:lnL>
                      <a:noFill/>
                    </a:lnL>
                    <a:lnR>
                      <a:noFill/>
                    </a:lnR>
                    <a:lnT>
                      <a:noFill/>
                    </a:lnT>
                    <a:lnB>
                      <a:noFill/>
                    </a:lnB>
                    <a:solidFill>
                      <a:srgbClr val="FFFFFF"/>
                    </a:solidFill>
                  </a:tcPr>
                </a:tc>
              </a:tr>
              <a:tr h="274296">
                <a:tc>
                  <a:txBody>
                    <a:bodyPr/>
                    <a:lstStyle/>
                    <a:p>
                      <a:r>
                        <a:rPr lang="zh-CN" altLang="en-US" sz="1000" dirty="0" smtClean="0"/>
                        <a:t> 综合</a:t>
                      </a:r>
                      <a:r>
                        <a:rPr lang="zh-CN" altLang="en-US" sz="1000" dirty="0"/>
                        <a:t>磨耗指数 </a:t>
                      </a:r>
                    </a:p>
                  </a:txBody>
                  <a:tcPr marL="9525" marR="9525" marT="4762" marB="4762" anchor="ctr">
                    <a:lnL>
                      <a:noFill/>
                    </a:lnL>
                    <a:lnR>
                      <a:noFill/>
                    </a:lnR>
                    <a:lnT>
                      <a:noFill/>
                    </a:lnT>
                    <a:lnB>
                      <a:noFill/>
                    </a:lnB>
                    <a:solidFill>
                      <a:srgbClr val="E1E1E1"/>
                    </a:solidFill>
                  </a:tcPr>
                </a:tc>
                <a:tc>
                  <a:txBody>
                    <a:bodyPr/>
                    <a:lstStyle/>
                    <a:p>
                      <a:r>
                        <a:rPr lang="zh-CN" altLang="en-US" sz="1000" dirty="0"/>
                        <a:t> </a:t>
                      </a:r>
                    </a:p>
                  </a:txBody>
                  <a:tcPr marL="9525" marR="9525" marT="4762" marB="4762" anchor="ctr">
                    <a:lnL>
                      <a:noFill/>
                    </a:lnL>
                    <a:lnR>
                      <a:noFill/>
                    </a:lnR>
                    <a:lnT>
                      <a:noFill/>
                    </a:lnT>
                    <a:lnB>
                      <a:noFill/>
                    </a:lnB>
                    <a:solidFill>
                      <a:srgbClr val="E1E1E1"/>
                    </a:solidFill>
                  </a:tcPr>
                </a:tc>
                <a:tc>
                  <a:txBody>
                    <a:bodyPr/>
                    <a:lstStyle/>
                    <a:p>
                      <a:r>
                        <a:rPr lang="en-US" altLang="zh-CN" sz="1000"/>
                        <a:t>70</a:t>
                      </a:r>
                    </a:p>
                  </a:txBody>
                  <a:tcPr marL="9525" marR="9525" marT="4762" marB="4762" anchor="ctr">
                    <a:lnL>
                      <a:noFill/>
                    </a:lnL>
                    <a:lnR>
                      <a:noFill/>
                    </a:lnR>
                    <a:lnT>
                      <a:noFill/>
                    </a:lnT>
                    <a:lnB>
                      <a:noFill/>
                    </a:lnB>
                    <a:solidFill>
                      <a:srgbClr val="E1E1E1"/>
                    </a:solidFill>
                  </a:tcPr>
                </a:tc>
              </a:tr>
              <a:tr h="274296">
                <a:tc>
                  <a:txBody>
                    <a:bodyPr/>
                    <a:lstStyle/>
                    <a:p>
                      <a:r>
                        <a:rPr lang="zh-CN" altLang="en-US" sz="1000" dirty="0" smtClean="0"/>
                        <a:t> 熔融</a:t>
                      </a:r>
                      <a:r>
                        <a:rPr lang="zh-CN" altLang="en-US" sz="1000" dirty="0"/>
                        <a:t>负荷，</a:t>
                      </a:r>
                      <a:r>
                        <a:rPr lang="en-US" sz="1000" dirty="0" err="1"/>
                        <a:t>kgf</a:t>
                      </a:r>
                      <a:endParaRPr lang="en-US" sz="1000" dirty="0"/>
                    </a:p>
                  </a:txBody>
                  <a:tcPr marL="9525" marR="9525" marT="4762" marB="4762" anchor="ctr">
                    <a:lnL>
                      <a:noFill/>
                    </a:lnL>
                    <a:lnR>
                      <a:noFill/>
                    </a:lnR>
                    <a:lnT>
                      <a:noFill/>
                    </a:lnT>
                    <a:lnB>
                      <a:noFill/>
                    </a:lnB>
                    <a:solidFill>
                      <a:srgbClr val="FFFFFF"/>
                    </a:solidFill>
                  </a:tcPr>
                </a:tc>
                <a:tc>
                  <a:txBody>
                    <a:bodyPr/>
                    <a:lstStyle/>
                    <a:p>
                      <a:r>
                        <a:rPr lang="zh-CN" altLang="en-US" sz="1000" dirty="0"/>
                        <a:t> </a:t>
                      </a:r>
                    </a:p>
                  </a:txBody>
                  <a:tcPr marL="9525" marR="9525" marT="4762" marB="4762" anchor="ctr">
                    <a:lnL>
                      <a:noFill/>
                    </a:lnL>
                    <a:lnR>
                      <a:noFill/>
                    </a:lnR>
                    <a:lnT>
                      <a:noFill/>
                    </a:lnT>
                    <a:lnB>
                      <a:noFill/>
                    </a:lnB>
                    <a:solidFill>
                      <a:srgbClr val="FFFFFF"/>
                    </a:solidFill>
                  </a:tcPr>
                </a:tc>
                <a:tc>
                  <a:txBody>
                    <a:bodyPr/>
                    <a:lstStyle/>
                    <a:p>
                      <a:r>
                        <a:rPr lang="en-US" altLang="zh-CN" sz="1000"/>
                        <a:t>620</a:t>
                      </a:r>
                    </a:p>
                  </a:txBody>
                  <a:tcPr marL="9525" marR="9525" marT="4762" marB="4762" anchor="ctr">
                    <a:lnL>
                      <a:noFill/>
                    </a:lnL>
                    <a:lnR>
                      <a:noFill/>
                    </a:lnR>
                    <a:lnT>
                      <a:noFill/>
                    </a:lnT>
                    <a:lnB>
                      <a:noFill/>
                    </a:lnB>
                    <a:solidFill>
                      <a:srgbClr val="FFFFFF"/>
                    </a:solidFill>
                  </a:tcPr>
                </a:tc>
              </a:tr>
              <a:tr h="274296">
                <a:tc>
                  <a:txBody>
                    <a:bodyPr/>
                    <a:lstStyle/>
                    <a:p>
                      <a:r>
                        <a:rPr lang="zh-CN" altLang="en-US" sz="1000" dirty="0" smtClean="0"/>
                        <a:t> 四</a:t>
                      </a:r>
                      <a:r>
                        <a:rPr lang="zh-CN" altLang="en-US" sz="1000" dirty="0"/>
                        <a:t>球磨损直径，</a:t>
                      </a:r>
                      <a:r>
                        <a:rPr lang="en-US" altLang="zh-CN" sz="1000" dirty="0"/>
                        <a:t>mm </a:t>
                      </a:r>
                    </a:p>
                  </a:txBody>
                  <a:tcPr marL="9525" marR="9525" marT="4762" marB="4762" anchor="ctr">
                    <a:lnL>
                      <a:noFill/>
                    </a:lnL>
                    <a:lnR>
                      <a:noFill/>
                    </a:lnR>
                    <a:lnT>
                      <a:noFill/>
                    </a:lnT>
                    <a:lnB>
                      <a:noFill/>
                    </a:lnB>
                    <a:solidFill>
                      <a:srgbClr val="E1E1E1"/>
                    </a:solidFill>
                  </a:tcPr>
                </a:tc>
                <a:tc>
                  <a:txBody>
                    <a:bodyPr/>
                    <a:lstStyle/>
                    <a:p>
                      <a:r>
                        <a:rPr lang="en-US" sz="1000" dirty="0"/>
                        <a:t>ASTM D2266 </a:t>
                      </a:r>
                    </a:p>
                  </a:txBody>
                  <a:tcPr marL="9525" marR="9525" marT="4762" marB="4762" anchor="ctr">
                    <a:lnL>
                      <a:noFill/>
                    </a:lnL>
                    <a:lnR>
                      <a:noFill/>
                    </a:lnR>
                    <a:lnT>
                      <a:noFill/>
                    </a:lnT>
                    <a:lnB>
                      <a:noFill/>
                    </a:lnB>
                    <a:solidFill>
                      <a:srgbClr val="E1E1E1"/>
                    </a:solidFill>
                  </a:tcPr>
                </a:tc>
                <a:tc>
                  <a:txBody>
                    <a:bodyPr/>
                    <a:lstStyle/>
                    <a:p>
                      <a:r>
                        <a:rPr lang="en-US" altLang="zh-CN" sz="1000"/>
                        <a:t>0.5</a:t>
                      </a:r>
                    </a:p>
                  </a:txBody>
                  <a:tcPr marL="9525" marR="9525" marT="4762" marB="4762" anchor="ctr">
                    <a:lnL>
                      <a:noFill/>
                    </a:lnL>
                    <a:lnR>
                      <a:noFill/>
                    </a:lnR>
                    <a:lnT>
                      <a:noFill/>
                    </a:lnT>
                    <a:lnB>
                      <a:noFill/>
                    </a:lnB>
                    <a:solidFill>
                      <a:srgbClr val="E1E1E1"/>
                    </a:solidFill>
                  </a:tcPr>
                </a:tc>
              </a:tr>
              <a:tr h="274296">
                <a:tc>
                  <a:txBody>
                    <a:bodyPr/>
                    <a:lstStyle/>
                    <a:p>
                      <a:r>
                        <a:rPr lang="zh-CN" altLang="en-US" sz="1000" dirty="0" smtClean="0"/>
                        <a:t> 铜</a:t>
                      </a:r>
                      <a:r>
                        <a:rPr lang="zh-CN" altLang="en-US" sz="1000" dirty="0"/>
                        <a:t>片腐蚀，</a:t>
                      </a:r>
                      <a:r>
                        <a:rPr lang="en-US" altLang="zh-CN" sz="1000" dirty="0"/>
                        <a:t>24</a:t>
                      </a:r>
                      <a:r>
                        <a:rPr lang="zh-CN" altLang="en-US" sz="1000" dirty="0"/>
                        <a:t>小时 </a:t>
                      </a:r>
                      <a:r>
                        <a:rPr lang="en-US" altLang="zh-CN" sz="1000" dirty="0"/>
                        <a:t>100℃</a:t>
                      </a:r>
                    </a:p>
                  </a:txBody>
                  <a:tcPr marL="9525" marR="9525" marT="4762" marB="4762" anchor="ctr">
                    <a:lnL>
                      <a:noFill/>
                    </a:lnL>
                    <a:lnR>
                      <a:noFill/>
                    </a:lnR>
                    <a:lnT>
                      <a:noFill/>
                    </a:lnT>
                    <a:lnB>
                      <a:noFill/>
                    </a:lnB>
                    <a:solidFill>
                      <a:srgbClr val="FFFFFF"/>
                    </a:solidFill>
                  </a:tcPr>
                </a:tc>
                <a:tc>
                  <a:txBody>
                    <a:bodyPr/>
                    <a:lstStyle/>
                    <a:p>
                      <a:r>
                        <a:rPr lang="en-US" sz="1000" dirty="0"/>
                        <a:t>ASTM D4048</a:t>
                      </a:r>
                    </a:p>
                  </a:txBody>
                  <a:tcPr marL="9525" marR="9525" marT="4762" marB="4762" anchor="ctr">
                    <a:lnL>
                      <a:noFill/>
                    </a:lnL>
                    <a:lnR>
                      <a:noFill/>
                    </a:lnR>
                    <a:lnT>
                      <a:noFill/>
                    </a:lnT>
                    <a:lnB>
                      <a:noFill/>
                    </a:lnB>
                    <a:solidFill>
                      <a:srgbClr val="FFFFFF"/>
                    </a:solidFill>
                  </a:tcPr>
                </a:tc>
                <a:tc>
                  <a:txBody>
                    <a:bodyPr/>
                    <a:lstStyle/>
                    <a:p>
                      <a:r>
                        <a:rPr lang="en-US" sz="1000" dirty="0"/>
                        <a:t>1A</a:t>
                      </a:r>
                    </a:p>
                  </a:txBody>
                  <a:tcPr marL="9525" marR="9525" marT="4762" marB="4762" anchor="ctr">
                    <a:lnL>
                      <a:noFill/>
                    </a:lnL>
                    <a:lnR>
                      <a:noFill/>
                    </a:lnR>
                    <a:lnT>
                      <a:noFill/>
                    </a:lnT>
                    <a:lnB>
                      <a:noFill/>
                    </a:lnB>
                    <a:solidFill>
                      <a:srgbClr val="FFFFFF"/>
                    </a:solidFill>
                  </a:tcPr>
                </a:tc>
              </a:tr>
              <a:tr h="274296">
                <a:tc>
                  <a:txBody>
                    <a:bodyPr/>
                    <a:lstStyle/>
                    <a:p>
                      <a:r>
                        <a:rPr lang="zh-CN" altLang="en-US" sz="1000" dirty="0" smtClean="0"/>
                        <a:t> 基础</a:t>
                      </a:r>
                      <a:r>
                        <a:rPr lang="zh-CN" altLang="en-US" sz="1000" dirty="0"/>
                        <a:t>油特性</a:t>
                      </a:r>
                    </a:p>
                  </a:txBody>
                  <a:tcPr marL="9525" marR="9525" marT="4762" marB="4762" anchor="ctr">
                    <a:lnL>
                      <a:noFill/>
                    </a:lnL>
                    <a:lnR>
                      <a:noFill/>
                    </a:lnR>
                    <a:lnT>
                      <a:noFill/>
                    </a:lnT>
                    <a:lnB>
                      <a:noFill/>
                    </a:lnB>
                    <a:solidFill>
                      <a:srgbClr val="E1E1E1"/>
                    </a:solidFill>
                  </a:tcPr>
                </a:tc>
                <a:tc>
                  <a:txBody>
                    <a:bodyPr/>
                    <a:lstStyle/>
                    <a:p>
                      <a:r>
                        <a:rPr lang="en-US" sz="1000" dirty="0"/>
                        <a:t>ASTM D445</a:t>
                      </a:r>
                    </a:p>
                  </a:txBody>
                  <a:tcPr marL="9525" marR="9525" marT="4762" marB="4762" anchor="ctr">
                    <a:lnL>
                      <a:noFill/>
                    </a:lnL>
                    <a:lnR>
                      <a:noFill/>
                    </a:lnR>
                    <a:lnT>
                      <a:noFill/>
                    </a:lnT>
                    <a:lnB>
                      <a:noFill/>
                    </a:lnB>
                    <a:solidFill>
                      <a:srgbClr val="E1E1E1"/>
                    </a:solidFill>
                  </a:tcPr>
                </a:tc>
                <a:tc>
                  <a:txBody>
                    <a:bodyPr/>
                    <a:lstStyle/>
                    <a:p>
                      <a:r>
                        <a:rPr lang="zh-CN" altLang="en-US" sz="1000"/>
                        <a:t> </a:t>
                      </a:r>
                    </a:p>
                  </a:txBody>
                  <a:tcPr marL="9525" marR="9525" marT="4762" marB="4762" anchor="ctr">
                    <a:lnL>
                      <a:noFill/>
                    </a:lnL>
                    <a:lnR>
                      <a:noFill/>
                    </a:lnR>
                    <a:lnT>
                      <a:noFill/>
                    </a:lnT>
                    <a:lnB>
                      <a:noFill/>
                    </a:lnB>
                    <a:solidFill>
                      <a:srgbClr val="E1E1E1"/>
                    </a:solidFill>
                  </a:tcPr>
                </a:tc>
              </a:tr>
              <a:tr h="274296">
                <a:tc>
                  <a:txBody>
                    <a:bodyPr/>
                    <a:lstStyle/>
                    <a:p>
                      <a:r>
                        <a:rPr lang="en-US" altLang="zh-CN" sz="1000" dirty="0" smtClean="0"/>
                        <a:t> 100</a:t>
                      </a:r>
                      <a:r>
                        <a:rPr lang="en-US" altLang="zh-CN" sz="1000" dirty="0"/>
                        <a:t>℃</a:t>
                      </a:r>
                      <a:r>
                        <a:rPr lang="zh-CN" altLang="en-US" sz="1000" dirty="0"/>
                        <a:t>粘度</a:t>
                      </a:r>
                      <a:r>
                        <a:rPr lang="en-US" altLang="zh-CN" sz="1000" dirty="0"/>
                        <a:t>, </a:t>
                      </a:r>
                      <a:r>
                        <a:rPr lang="en-US" sz="1000" dirty="0" err="1"/>
                        <a:t>cSt</a:t>
                      </a:r>
                      <a:endParaRPr lang="en-US" sz="1000" dirty="0"/>
                    </a:p>
                  </a:txBody>
                  <a:tcPr marL="9525" marR="9525" marT="4762" marB="4762" anchor="ctr">
                    <a:lnL>
                      <a:noFill/>
                    </a:lnL>
                    <a:lnR>
                      <a:noFill/>
                    </a:lnR>
                    <a:lnT>
                      <a:noFill/>
                    </a:lnT>
                    <a:lnB>
                      <a:noFill/>
                    </a:lnB>
                  </a:tcPr>
                </a:tc>
                <a:tc>
                  <a:txBody>
                    <a:bodyPr/>
                    <a:lstStyle/>
                    <a:p>
                      <a:r>
                        <a:rPr lang="zh-CN" altLang="en-US" sz="1000" dirty="0"/>
                        <a:t> </a:t>
                      </a:r>
                    </a:p>
                  </a:txBody>
                  <a:tcPr marL="9525" marR="9525" marT="4762" marB="4762" anchor="ctr">
                    <a:lnL>
                      <a:noFill/>
                    </a:lnL>
                    <a:lnR>
                      <a:noFill/>
                    </a:lnR>
                    <a:lnT>
                      <a:noFill/>
                    </a:lnT>
                    <a:lnB>
                      <a:noFill/>
                    </a:lnB>
                  </a:tcPr>
                </a:tc>
                <a:tc>
                  <a:txBody>
                    <a:bodyPr/>
                    <a:lstStyle/>
                    <a:p>
                      <a:r>
                        <a:rPr lang="en-US" altLang="zh-CN" sz="1000"/>
                        <a:t>10.5</a:t>
                      </a:r>
                    </a:p>
                  </a:txBody>
                  <a:tcPr marL="9525" marR="9525" marT="4762" marB="4762" anchor="ctr">
                    <a:lnL>
                      <a:noFill/>
                    </a:lnL>
                    <a:lnR>
                      <a:noFill/>
                    </a:lnR>
                    <a:lnT>
                      <a:noFill/>
                    </a:lnT>
                    <a:lnB>
                      <a:noFill/>
                    </a:lnB>
                  </a:tcPr>
                </a:tc>
              </a:tr>
              <a:tr h="274296">
                <a:tc>
                  <a:txBody>
                    <a:bodyPr/>
                    <a:lstStyle/>
                    <a:p>
                      <a:r>
                        <a:rPr lang="en-US" altLang="zh-CN" sz="1000" dirty="0" smtClean="0"/>
                        <a:t> 40</a:t>
                      </a:r>
                      <a:r>
                        <a:rPr lang="en-US" altLang="zh-CN" sz="1000" dirty="0"/>
                        <a:t>℃</a:t>
                      </a:r>
                      <a:r>
                        <a:rPr lang="zh-CN" altLang="en-US" sz="1000" dirty="0"/>
                        <a:t>粘度</a:t>
                      </a:r>
                      <a:r>
                        <a:rPr lang="en-US" altLang="zh-CN" sz="1000" dirty="0"/>
                        <a:t>, </a:t>
                      </a:r>
                      <a:r>
                        <a:rPr lang="en-US" sz="1000" dirty="0" err="1"/>
                        <a:t>cSt</a:t>
                      </a:r>
                      <a:endParaRPr lang="en-US" sz="1000" dirty="0"/>
                    </a:p>
                  </a:txBody>
                  <a:tcPr marL="9525" marR="9525" marT="4762" marB="4762" anchor="ctr">
                    <a:lnL>
                      <a:noFill/>
                    </a:lnL>
                    <a:lnR>
                      <a:noFill/>
                    </a:lnR>
                    <a:lnT>
                      <a:noFill/>
                    </a:lnT>
                    <a:lnB>
                      <a:noFill/>
                    </a:lnB>
                    <a:solidFill>
                      <a:srgbClr val="E1E1E1"/>
                    </a:solidFill>
                  </a:tcPr>
                </a:tc>
                <a:tc>
                  <a:txBody>
                    <a:bodyPr/>
                    <a:lstStyle/>
                    <a:p>
                      <a:r>
                        <a:rPr lang="zh-CN" altLang="en-US" sz="1000" dirty="0"/>
                        <a:t> </a:t>
                      </a:r>
                    </a:p>
                  </a:txBody>
                  <a:tcPr marL="9525" marR="9525" marT="4762" marB="4762" anchor="ctr">
                    <a:lnL>
                      <a:noFill/>
                    </a:lnL>
                    <a:lnR>
                      <a:noFill/>
                    </a:lnR>
                    <a:lnT>
                      <a:noFill/>
                    </a:lnT>
                    <a:lnB>
                      <a:noFill/>
                    </a:lnB>
                    <a:solidFill>
                      <a:srgbClr val="E1E1E1"/>
                    </a:solidFill>
                  </a:tcPr>
                </a:tc>
                <a:tc>
                  <a:txBody>
                    <a:bodyPr/>
                    <a:lstStyle/>
                    <a:p>
                      <a:r>
                        <a:rPr lang="en-US" altLang="zh-CN" sz="1000" dirty="0"/>
                        <a:t>95.0</a:t>
                      </a:r>
                    </a:p>
                  </a:txBody>
                  <a:tcPr marL="9525" marR="9525" marT="4762" marB="4762" anchor="ctr">
                    <a:lnL>
                      <a:noFill/>
                    </a:lnL>
                    <a:lnR>
                      <a:noFill/>
                    </a:lnR>
                    <a:lnT>
                      <a:noFill/>
                    </a:lnT>
                    <a:lnB>
                      <a:noFill/>
                    </a:lnB>
                    <a:solidFill>
                      <a:srgbClr val="E1E1E1"/>
                    </a:solidFill>
                  </a:tcPr>
                </a:tc>
              </a:tr>
              <a:tr h="274296">
                <a:tc>
                  <a:txBody>
                    <a:bodyPr/>
                    <a:lstStyle/>
                    <a:p>
                      <a:r>
                        <a:rPr lang="zh-CN" altLang="en-US" sz="1000" dirty="0" smtClean="0"/>
                        <a:t> 粘度指数</a:t>
                      </a:r>
                      <a:endParaRPr lang="zh-CN" altLang="en-US" sz="1000" dirty="0"/>
                    </a:p>
                  </a:txBody>
                  <a:tcPr marL="9525" marR="9525" marT="4762" marB="4762" anchor="ctr">
                    <a:lnL>
                      <a:noFill/>
                    </a:lnL>
                    <a:lnR>
                      <a:noFill/>
                    </a:lnR>
                    <a:lnT>
                      <a:noFill/>
                    </a:lnT>
                    <a:lnB>
                      <a:noFill/>
                    </a:lnB>
                    <a:solidFill>
                      <a:srgbClr val="FFFFFF"/>
                    </a:solidFill>
                  </a:tcPr>
                </a:tc>
                <a:tc>
                  <a:txBody>
                    <a:bodyPr/>
                    <a:lstStyle/>
                    <a:p>
                      <a:r>
                        <a:rPr lang="en-US" sz="1000"/>
                        <a:t>ASTM D2270</a:t>
                      </a:r>
                    </a:p>
                  </a:txBody>
                  <a:tcPr marL="9525" marR="9525" marT="4762" marB="4762" anchor="ctr">
                    <a:lnL>
                      <a:noFill/>
                    </a:lnL>
                    <a:lnR>
                      <a:noFill/>
                    </a:lnR>
                    <a:lnT>
                      <a:noFill/>
                    </a:lnT>
                    <a:lnB>
                      <a:noFill/>
                    </a:lnB>
                    <a:solidFill>
                      <a:srgbClr val="FFFFFF"/>
                    </a:solidFill>
                  </a:tcPr>
                </a:tc>
                <a:tc>
                  <a:txBody>
                    <a:bodyPr/>
                    <a:lstStyle/>
                    <a:p>
                      <a:r>
                        <a:rPr lang="en-US" altLang="zh-CN" sz="1000" dirty="0"/>
                        <a:t>92</a:t>
                      </a:r>
                    </a:p>
                  </a:txBody>
                  <a:tcPr marL="9525" marR="9525" marT="4762" marB="4762" anchor="ctr">
                    <a:lnL>
                      <a:noFill/>
                    </a:lnL>
                    <a:lnR>
                      <a:noFill/>
                    </a:lnR>
                    <a:lnT>
                      <a:noFill/>
                    </a:lnT>
                    <a:lnB>
                      <a:noFill/>
                    </a:lnB>
                    <a:solidFill>
                      <a:srgbClr val="FFFFFF"/>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255856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AQUA 500</a:t>
            </a:r>
            <a:r>
              <a:rPr lang="zh-CN" altLang="en-US" b="1" dirty="0"/>
              <a:t>复合磺化钙</a:t>
            </a:r>
            <a:r>
              <a:rPr lang="zh-CN" altLang="en-US" b="1" dirty="0" smtClean="0"/>
              <a:t>润滑脂</a:t>
            </a:r>
            <a:endParaRPr lang="zh-CN" altLang="en-US" b="1" dirty="0"/>
          </a:p>
        </p:txBody>
      </p:sp>
      <p:sp>
        <p:nvSpPr>
          <p:cNvPr id="15" name="矩形 14"/>
          <p:cNvSpPr/>
          <p:nvPr/>
        </p:nvSpPr>
        <p:spPr>
          <a:xfrm>
            <a:off x="408186" y="1412776"/>
            <a:ext cx="6972126" cy="1569660"/>
          </a:xfrm>
          <a:prstGeom prst="rect">
            <a:avLst/>
          </a:prstGeom>
        </p:spPr>
        <p:txBody>
          <a:bodyPr wrap="square">
            <a:spAutoFit/>
          </a:bodyPr>
          <a:lstStyle/>
          <a:p>
            <a:r>
              <a:rPr lang="zh-CN" altLang="en-US" sz="1600" dirty="0" smtClean="0"/>
              <a:t>        抗</a:t>
            </a:r>
            <a:r>
              <a:rPr lang="zh-CN" altLang="en-US" sz="1600" dirty="0"/>
              <a:t>剪切性、抗氧化性；高负荷承受性和耐水性；耐高温、防锈抗氧性； </a:t>
            </a:r>
            <a:br>
              <a:rPr lang="zh-CN" altLang="en-US" sz="1600" dirty="0"/>
            </a:br>
            <a:r>
              <a:rPr lang="zh-CN" altLang="en-US" sz="1600" dirty="0"/>
              <a:t>    </a:t>
            </a:r>
            <a:r>
              <a:rPr lang="zh-CN" altLang="en-US" sz="1600" dirty="0" smtClean="0"/>
              <a:t>    铁</a:t>
            </a:r>
            <a:r>
              <a:rPr lang="zh-CN" altLang="en-US" sz="1600" dirty="0"/>
              <a:t>霸</a:t>
            </a:r>
            <a:r>
              <a:rPr lang="en-US" altLang="zh-CN" sz="1600" dirty="0"/>
              <a:t>AQUA 500 </a:t>
            </a:r>
            <a:r>
              <a:rPr lang="zh-CN" altLang="en-US" sz="1600" dirty="0"/>
              <a:t>是一种既适合于车用又适合于工业润滑使用的润滑脂。它具有极好的抗剪切安定性， 耐水性及承受高负荷的特性，同时具有良好的防锈抗氧性。特别推荐用于高潮湿度的工作环境中。 </a:t>
            </a:r>
            <a:br>
              <a:rPr lang="zh-CN" altLang="en-US" sz="1600" dirty="0"/>
            </a:br>
            <a:r>
              <a:rPr lang="zh-CN" altLang="en-US" sz="1600" dirty="0"/>
              <a:t>    </a:t>
            </a:r>
            <a:r>
              <a:rPr lang="zh-CN" altLang="en-US" sz="1600" dirty="0" smtClean="0"/>
              <a:t>    本</a:t>
            </a:r>
            <a:r>
              <a:rPr lang="zh-CN" altLang="en-US" sz="1600" dirty="0"/>
              <a:t>产品不含重金属，同时具有阻燃的作用。高滴点的特性使其的应用领域更广阔。</a:t>
            </a: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6948" y="4581128"/>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925480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4" name="Rectangle 1"/>
          <p:cNvSpPr>
            <a:spLocks noChangeArrowheads="1"/>
          </p:cNvSpPr>
          <p:nvPr/>
        </p:nvSpPr>
        <p:spPr bwMode="auto">
          <a:xfrm>
            <a:off x="2644775"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8" name="表格 7"/>
          <p:cNvGraphicFramePr>
            <a:graphicFrameLocks noGrp="1"/>
          </p:cNvGraphicFramePr>
          <p:nvPr>
            <p:extLst>
              <p:ext uri="{D42A27DB-BD31-4B8C-83A1-F6EECF244321}">
                <p14:modId xmlns:p14="http://schemas.microsoft.com/office/powerpoint/2010/main" val="2212290467"/>
              </p:ext>
            </p:extLst>
          </p:nvPr>
        </p:nvGraphicFramePr>
        <p:xfrm>
          <a:off x="929116" y="801220"/>
          <a:ext cx="7027260" cy="4427972"/>
        </p:xfrm>
        <a:graphic>
          <a:graphicData uri="http://schemas.openxmlformats.org/drawingml/2006/table">
            <a:tbl>
              <a:tblPr/>
              <a:tblGrid>
                <a:gridCol w="2342420"/>
                <a:gridCol w="2342420"/>
                <a:gridCol w="2342420"/>
              </a:tblGrid>
              <a:tr h="210921">
                <a:tc>
                  <a:txBody>
                    <a:bodyPr/>
                    <a:lstStyle/>
                    <a:p>
                      <a:r>
                        <a:rPr lang="en-US" sz="1000" b="1" dirty="0">
                          <a:effectLst/>
                        </a:rPr>
                        <a:t>NLGI</a:t>
                      </a:r>
                      <a:r>
                        <a:rPr lang="zh-CN" altLang="en-US" sz="1000" b="1" dirty="0">
                          <a:effectLst/>
                        </a:rPr>
                        <a:t>级 </a:t>
                      </a:r>
                    </a:p>
                  </a:txBody>
                  <a:tcPr marL="51371" marR="51371" marT="25685" marB="25685" anchor="ctr">
                    <a:lnL>
                      <a:noFill/>
                    </a:lnL>
                    <a:lnR>
                      <a:noFill/>
                    </a:lnR>
                    <a:lnT>
                      <a:noFill/>
                    </a:lnT>
                    <a:lnB>
                      <a:noFill/>
                    </a:lnB>
                    <a:solidFill>
                      <a:srgbClr val="E1E1E1"/>
                    </a:solidFill>
                  </a:tcPr>
                </a:tc>
                <a:tc>
                  <a:txBody>
                    <a:bodyPr/>
                    <a:lstStyle/>
                    <a:p>
                      <a:r>
                        <a:rPr lang="en-US" sz="1000" b="1">
                          <a:effectLst/>
                        </a:rPr>
                        <a:t>ASTM D217</a:t>
                      </a:r>
                    </a:p>
                  </a:txBody>
                  <a:tcPr marL="51371" marR="51371" marT="25685" marB="25685" anchor="ctr">
                    <a:lnL>
                      <a:noFill/>
                    </a:lnL>
                    <a:lnR>
                      <a:noFill/>
                    </a:lnR>
                    <a:lnT>
                      <a:noFill/>
                    </a:lnT>
                    <a:lnB>
                      <a:noFill/>
                    </a:lnB>
                    <a:solidFill>
                      <a:srgbClr val="E1E1E1"/>
                    </a:solidFill>
                  </a:tcPr>
                </a:tc>
                <a:tc>
                  <a:txBody>
                    <a:bodyPr/>
                    <a:lstStyle/>
                    <a:p>
                      <a:r>
                        <a:rPr lang="en-US" altLang="zh-CN" sz="1000" b="1">
                          <a:effectLst/>
                        </a:rPr>
                        <a:t>2</a:t>
                      </a:r>
                    </a:p>
                  </a:txBody>
                  <a:tcPr marL="51371" marR="51371" marT="25685" marB="25685" anchor="ctr">
                    <a:lnL>
                      <a:noFill/>
                    </a:lnL>
                    <a:lnR>
                      <a:noFill/>
                    </a:lnR>
                    <a:lnT>
                      <a:noFill/>
                    </a:lnT>
                    <a:lnB>
                      <a:noFill/>
                    </a:lnB>
                    <a:solidFill>
                      <a:srgbClr val="E1E1E1"/>
                    </a:solidFill>
                  </a:tcPr>
                </a:tc>
              </a:tr>
              <a:tr h="210921">
                <a:tc>
                  <a:txBody>
                    <a:bodyPr/>
                    <a:lstStyle/>
                    <a:p>
                      <a:r>
                        <a:rPr lang="zh-CN" altLang="en-US" sz="1000" dirty="0"/>
                        <a:t>颜色   </a:t>
                      </a:r>
                    </a:p>
                  </a:txBody>
                  <a:tcPr marL="51371" marR="51371" marT="25685" marB="25685" anchor="ctr">
                    <a:lnL>
                      <a:noFill/>
                    </a:lnL>
                    <a:lnR>
                      <a:noFill/>
                    </a:lnR>
                    <a:lnT>
                      <a:noFill/>
                    </a:lnT>
                    <a:lnB>
                      <a:noFill/>
                    </a:lnB>
                  </a:tcPr>
                </a:tc>
                <a:tc>
                  <a:txBody>
                    <a:bodyPr/>
                    <a:lstStyle/>
                    <a:p>
                      <a:r>
                        <a:rPr lang="zh-CN" altLang="en-US" sz="1000"/>
                        <a:t>目测 </a:t>
                      </a:r>
                    </a:p>
                  </a:txBody>
                  <a:tcPr marL="51371" marR="51371" marT="25685" marB="25685" anchor="ctr">
                    <a:lnL>
                      <a:noFill/>
                    </a:lnL>
                    <a:lnR>
                      <a:noFill/>
                    </a:lnR>
                    <a:lnT>
                      <a:noFill/>
                    </a:lnT>
                    <a:lnB>
                      <a:noFill/>
                    </a:lnB>
                  </a:tcPr>
                </a:tc>
                <a:tc>
                  <a:txBody>
                    <a:bodyPr/>
                    <a:lstStyle/>
                    <a:p>
                      <a:r>
                        <a:rPr lang="zh-CN" altLang="en-US" sz="1000"/>
                        <a:t>水绿色</a:t>
                      </a:r>
                    </a:p>
                  </a:txBody>
                  <a:tcPr marL="51371" marR="51371" marT="25685" marB="25685" anchor="ctr">
                    <a:lnL>
                      <a:noFill/>
                    </a:lnL>
                    <a:lnR>
                      <a:noFill/>
                    </a:lnR>
                    <a:lnT>
                      <a:noFill/>
                    </a:lnT>
                    <a:lnB>
                      <a:noFill/>
                    </a:lnB>
                  </a:tcPr>
                </a:tc>
              </a:tr>
              <a:tr h="210921">
                <a:tc>
                  <a:txBody>
                    <a:bodyPr/>
                    <a:lstStyle/>
                    <a:p>
                      <a:r>
                        <a:rPr lang="zh-CN" altLang="en-US" sz="1000" dirty="0"/>
                        <a:t>滴点</a:t>
                      </a:r>
                      <a:r>
                        <a:rPr lang="en-US" altLang="zh-CN" sz="1000" dirty="0"/>
                        <a:t>, ℃  </a:t>
                      </a:r>
                    </a:p>
                  </a:txBody>
                  <a:tcPr marL="51371" marR="51371" marT="25685" marB="25685" anchor="ctr">
                    <a:lnL>
                      <a:noFill/>
                    </a:lnL>
                    <a:lnR>
                      <a:noFill/>
                    </a:lnR>
                    <a:lnT>
                      <a:noFill/>
                    </a:lnT>
                    <a:lnB>
                      <a:noFill/>
                    </a:lnB>
                    <a:solidFill>
                      <a:srgbClr val="E1E1E1"/>
                    </a:solidFill>
                  </a:tcPr>
                </a:tc>
                <a:tc>
                  <a:txBody>
                    <a:bodyPr/>
                    <a:lstStyle/>
                    <a:p>
                      <a:r>
                        <a:rPr lang="en-US" sz="1000"/>
                        <a:t>ASTM D2265    </a:t>
                      </a:r>
                    </a:p>
                  </a:txBody>
                  <a:tcPr marL="51371" marR="51371" marT="25685" marB="25685" anchor="ctr">
                    <a:lnL>
                      <a:noFill/>
                    </a:lnL>
                    <a:lnR>
                      <a:noFill/>
                    </a:lnR>
                    <a:lnT>
                      <a:noFill/>
                    </a:lnT>
                    <a:lnB>
                      <a:noFill/>
                    </a:lnB>
                    <a:solidFill>
                      <a:srgbClr val="E1E1E1"/>
                    </a:solidFill>
                  </a:tcPr>
                </a:tc>
                <a:tc>
                  <a:txBody>
                    <a:bodyPr/>
                    <a:lstStyle/>
                    <a:p>
                      <a:r>
                        <a:rPr lang="en-US" altLang="zh-CN" sz="1000"/>
                        <a:t>304</a:t>
                      </a:r>
                    </a:p>
                  </a:txBody>
                  <a:tcPr marL="51371" marR="51371" marT="25685" marB="25685" anchor="ctr">
                    <a:lnL>
                      <a:noFill/>
                    </a:lnL>
                    <a:lnR>
                      <a:noFill/>
                    </a:lnR>
                    <a:lnT>
                      <a:noFill/>
                    </a:lnT>
                    <a:lnB>
                      <a:noFill/>
                    </a:lnB>
                    <a:solidFill>
                      <a:srgbClr val="E1E1E1"/>
                    </a:solidFill>
                  </a:tcPr>
                </a:tc>
              </a:tr>
              <a:tr h="210921">
                <a:tc>
                  <a:txBody>
                    <a:bodyPr/>
                    <a:lstStyle/>
                    <a:p>
                      <a:r>
                        <a:rPr lang="zh-CN" altLang="en-US" sz="1000" dirty="0"/>
                        <a:t>锥入度，</a:t>
                      </a:r>
                      <a:r>
                        <a:rPr lang="en-US" altLang="zh-CN" sz="1000" dirty="0"/>
                        <a:t>0.1</a:t>
                      </a:r>
                      <a:r>
                        <a:rPr lang="en-US" sz="1000" dirty="0"/>
                        <a:t>mm  </a:t>
                      </a:r>
                    </a:p>
                  </a:txBody>
                  <a:tcPr marL="51371" marR="51371" marT="25685" marB="25685" anchor="ctr">
                    <a:lnL>
                      <a:noFill/>
                    </a:lnL>
                    <a:lnR>
                      <a:noFill/>
                    </a:lnR>
                    <a:lnT>
                      <a:noFill/>
                    </a:lnT>
                    <a:lnB>
                      <a:noFill/>
                    </a:lnB>
                  </a:tcPr>
                </a:tc>
                <a:tc>
                  <a:txBody>
                    <a:bodyPr/>
                    <a:lstStyle/>
                    <a:p>
                      <a:r>
                        <a:rPr lang="en-US" sz="1000"/>
                        <a:t>ASTM D217</a:t>
                      </a:r>
                    </a:p>
                  </a:txBody>
                  <a:tcPr marL="51371" marR="51371" marT="25685" marB="25685" anchor="ctr">
                    <a:lnL>
                      <a:noFill/>
                    </a:lnL>
                    <a:lnR>
                      <a:noFill/>
                    </a:lnR>
                    <a:lnT>
                      <a:noFill/>
                    </a:lnT>
                    <a:lnB>
                      <a:noFill/>
                    </a:lnB>
                  </a:tcPr>
                </a:tc>
                <a:tc>
                  <a:txBody>
                    <a:bodyPr/>
                    <a:lstStyle/>
                    <a:p>
                      <a:r>
                        <a:rPr lang="zh-CN" altLang="en-US" sz="1000"/>
                        <a:t> </a:t>
                      </a:r>
                    </a:p>
                  </a:txBody>
                  <a:tcPr marL="51371" marR="51371" marT="25685" marB="25685" anchor="ctr">
                    <a:lnL>
                      <a:noFill/>
                    </a:lnL>
                    <a:lnR>
                      <a:noFill/>
                    </a:lnR>
                    <a:lnT>
                      <a:noFill/>
                    </a:lnT>
                    <a:lnB>
                      <a:noFill/>
                    </a:lnB>
                  </a:tcPr>
                </a:tc>
              </a:tr>
              <a:tr h="210921">
                <a:tc>
                  <a:txBody>
                    <a:bodyPr/>
                    <a:lstStyle/>
                    <a:p>
                      <a:r>
                        <a:rPr lang="zh-CN" altLang="en-US" sz="1000" dirty="0"/>
                        <a:t>非工作状态 </a:t>
                      </a:r>
                    </a:p>
                  </a:txBody>
                  <a:tcPr marL="51371" marR="51371" marT="25685" marB="25685" anchor="ctr">
                    <a:lnL>
                      <a:noFill/>
                    </a:lnL>
                    <a:lnR>
                      <a:noFill/>
                    </a:lnR>
                    <a:lnT>
                      <a:noFill/>
                    </a:lnT>
                    <a:lnB>
                      <a:noFill/>
                    </a:lnB>
                    <a:solidFill>
                      <a:srgbClr val="E1E1E1"/>
                    </a:solidFill>
                  </a:tcPr>
                </a:tc>
                <a:tc>
                  <a:txBody>
                    <a:bodyPr/>
                    <a:lstStyle/>
                    <a:p>
                      <a:r>
                        <a:rPr lang="zh-CN" altLang="en-US" sz="1000"/>
                        <a:t> </a:t>
                      </a:r>
                    </a:p>
                  </a:txBody>
                  <a:tcPr marL="51371" marR="51371" marT="25685" marB="25685" anchor="ctr">
                    <a:lnL>
                      <a:noFill/>
                    </a:lnL>
                    <a:lnR>
                      <a:noFill/>
                    </a:lnR>
                    <a:lnT>
                      <a:noFill/>
                    </a:lnT>
                    <a:lnB>
                      <a:noFill/>
                    </a:lnB>
                    <a:solidFill>
                      <a:srgbClr val="E1E1E1"/>
                    </a:solidFill>
                  </a:tcPr>
                </a:tc>
                <a:tc>
                  <a:txBody>
                    <a:bodyPr/>
                    <a:lstStyle/>
                    <a:p>
                      <a:r>
                        <a:rPr lang="en-US" altLang="zh-CN" sz="1000"/>
                        <a:t>276</a:t>
                      </a:r>
                    </a:p>
                  </a:txBody>
                  <a:tcPr marL="51371" marR="51371" marT="25685" marB="25685" anchor="ctr">
                    <a:lnL>
                      <a:noFill/>
                    </a:lnL>
                    <a:lnR>
                      <a:noFill/>
                    </a:lnR>
                    <a:lnT>
                      <a:noFill/>
                    </a:lnT>
                    <a:lnB>
                      <a:noFill/>
                    </a:lnB>
                    <a:solidFill>
                      <a:srgbClr val="E1E1E1"/>
                    </a:solidFill>
                  </a:tcPr>
                </a:tc>
              </a:tr>
              <a:tr h="210921">
                <a:tc>
                  <a:txBody>
                    <a:bodyPr/>
                    <a:lstStyle/>
                    <a:p>
                      <a:r>
                        <a:rPr lang="en-US" altLang="zh-CN" sz="1000" dirty="0"/>
                        <a:t>60</a:t>
                      </a:r>
                      <a:r>
                        <a:rPr lang="zh-CN" altLang="en-US" sz="1000" dirty="0"/>
                        <a:t>行程    </a:t>
                      </a:r>
                    </a:p>
                  </a:txBody>
                  <a:tcPr marL="51371" marR="51371" marT="25685" marB="25685" anchor="ctr">
                    <a:lnL>
                      <a:noFill/>
                    </a:lnL>
                    <a:lnR>
                      <a:noFill/>
                    </a:lnR>
                    <a:lnT>
                      <a:noFill/>
                    </a:lnT>
                    <a:lnB>
                      <a:noFill/>
                    </a:lnB>
                  </a:tcPr>
                </a:tc>
                <a:tc>
                  <a:txBody>
                    <a:bodyPr/>
                    <a:lstStyle/>
                    <a:p>
                      <a:r>
                        <a:rPr lang="zh-CN" altLang="en-US" sz="1000"/>
                        <a:t> </a:t>
                      </a:r>
                    </a:p>
                  </a:txBody>
                  <a:tcPr marL="51371" marR="51371" marT="25685" marB="25685" anchor="ctr">
                    <a:lnL>
                      <a:noFill/>
                    </a:lnL>
                    <a:lnR>
                      <a:noFill/>
                    </a:lnR>
                    <a:lnT>
                      <a:noFill/>
                    </a:lnT>
                    <a:lnB>
                      <a:noFill/>
                    </a:lnB>
                  </a:tcPr>
                </a:tc>
                <a:tc>
                  <a:txBody>
                    <a:bodyPr/>
                    <a:lstStyle/>
                    <a:p>
                      <a:r>
                        <a:rPr lang="en-US" altLang="zh-CN" sz="1000"/>
                        <a:t>279</a:t>
                      </a:r>
                    </a:p>
                  </a:txBody>
                  <a:tcPr marL="51371" marR="51371" marT="25685" marB="25685" anchor="ctr">
                    <a:lnL>
                      <a:noFill/>
                    </a:lnL>
                    <a:lnR>
                      <a:noFill/>
                    </a:lnR>
                    <a:lnT>
                      <a:noFill/>
                    </a:lnT>
                    <a:lnB>
                      <a:noFill/>
                    </a:lnB>
                  </a:tcPr>
                </a:tc>
              </a:tr>
              <a:tr h="210921">
                <a:tc>
                  <a:txBody>
                    <a:bodyPr/>
                    <a:lstStyle/>
                    <a:p>
                      <a:r>
                        <a:rPr lang="en-US" altLang="zh-CN" sz="1000" dirty="0"/>
                        <a:t>10,000</a:t>
                      </a:r>
                      <a:r>
                        <a:rPr lang="zh-CN" altLang="en-US" sz="1000" dirty="0"/>
                        <a:t>行程    </a:t>
                      </a:r>
                    </a:p>
                  </a:txBody>
                  <a:tcPr marL="51371" marR="51371" marT="25685" marB="25685" anchor="ctr">
                    <a:lnL>
                      <a:noFill/>
                    </a:lnL>
                    <a:lnR>
                      <a:noFill/>
                    </a:lnR>
                    <a:lnT>
                      <a:noFill/>
                    </a:lnT>
                    <a:lnB>
                      <a:noFill/>
                    </a:lnB>
                    <a:solidFill>
                      <a:srgbClr val="E1E1E1"/>
                    </a:solidFill>
                  </a:tcPr>
                </a:tc>
                <a:tc>
                  <a:txBody>
                    <a:bodyPr/>
                    <a:lstStyle/>
                    <a:p>
                      <a:r>
                        <a:rPr lang="zh-CN" altLang="en-US" sz="1000"/>
                        <a:t> </a:t>
                      </a:r>
                    </a:p>
                  </a:txBody>
                  <a:tcPr marL="51371" marR="51371" marT="25685" marB="25685" anchor="ctr">
                    <a:lnL>
                      <a:noFill/>
                    </a:lnL>
                    <a:lnR>
                      <a:noFill/>
                    </a:lnR>
                    <a:lnT>
                      <a:noFill/>
                    </a:lnT>
                    <a:lnB>
                      <a:noFill/>
                    </a:lnB>
                    <a:solidFill>
                      <a:srgbClr val="E1E1E1"/>
                    </a:solidFill>
                  </a:tcPr>
                </a:tc>
                <a:tc>
                  <a:txBody>
                    <a:bodyPr/>
                    <a:lstStyle/>
                    <a:p>
                      <a:r>
                        <a:rPr lang="en-US" altLang="zh-CN" sz="1000"/>
                        <a:t>284</a:t>
                      </a:r>
                    </a:p>
                  </a:txBody>
                  <a:tcPr marL="51371" marR="51371" marT="25685" marB="25685" anchor="ctr">
                    <a:lnL>
                      <a:noFill/>
                    </a:lnL>
                    <a:lnR>
                      <a:noFill/>
                    </a:lnR>
                    <a:lnT>
                      <a:noFill/>
                    </a:lnT>
                    <a:lnB>
                      <a:noFill/>
                    </a:lnB>
                    <a:solidFill>
                      <a:srgbClr val="E1E1E1"/>
                    </a:solidFill>
                  </a:tcPr>
                </a:tc>
              </a:tr>
              <a:tr h="210921">
                <a:tc>
                  <a:txBody>
                    <a:bodyPr/>
                    <a:lstStyle/>
                    <a:p>
                      <a:r>
                        <a:rPr lang="en-US" altLang="zh-CN" sz="1000" dirty="0"/>
                        <a:t>100,000</a:t>
                      </a:r>
                      <a:r>
                        <a:rPr lang="zh-CN" altLang="en-US" sz="1000" dirty="0"/>
                        <a:t>行程   </a:t>
                      </a:r>
                    </a:p>
                  </a:txBody>
                  <a:tcPr marL="51371" marR="51371" marT="25685" marB="25685" anchor="ctr">
                    <a:lnL>
                      <a:noFill/>
                    </a:lnL>
                    <a:lnR>
                      <a:noFill/>
                    </a:lnR>
                    <a:lnT>
                      <a:noFill/>
                    </a:lnT>
                    <a:lnB>
                      <a:noFill/>
                    </a:lnB>
                  </a:tcPr>
                </a:tc>
                <a:tc>
                  <a:txBody>
                    <a:bodyPr/>
                    <a:lstStyle/>
                    <a:p>
                      <a:r>
                        <a:rPr lang="zh-CN" altLang="en-US" sz="1000"/>
                        <a:t> </a:t>
                      </a:r>
                    </a:p>
                  </a:txBody>
                  <a:tcPr marL="51371" marR="51371" marT="25685" marB="25685" anchor="ctr">
                    <a:lnL>
                      <a:noFill/>
                    </a:lnL>
                    <a:lnR>
                      <a:noFill/>
                    </a:lnR>
                    <a:lnT>
                      <a:noFill/>
                    </a:lnT>
                    <a:lnB>
                      <a:noFill/>
                    </a:lnB>
                  </a:tcPr>
                </a:tc>
                <a:tc>
                  <a:txBody>
                    <a:bodyPr/>
                    <a:lstStyle/>
                    <a:p>
                      <a:r>
                        <a:rPr lang="en-US" altLang="zh-CN" sz="1000"/>
                        <a:t>287</a:t>
                      </a:r>
                    </a:p>
                  </a:txBody>
                  <a:tcPr marL="51371" marR="51371" marT="25685" marB="25685" anchor="ctr">
                    <a:lnL>
                      <a:noFill/>
                    </a:lnL>
                    <a:lnR>
                      <a:noFill/>
                    </a:lnR>
                    <a:lnT>
                      <a:noFill/>
                    </a:lnT>
                    <a:lnB>
                      <a:noFill/>
                    </a:lnB>
                  </a:tcPr>
                </a:tc>
              </a:tr>
              <a:tr h="270819">
                <a:tc>
                  <a:txBody>
                    <a:bodyPr/>
                    <a:lstStyle/>
                    <a:p>
                      <a:r>
                        <a:rPr lang="zh-CN" altLang="en-US" sz="1000" dirty="0"/>
                        <a:t>滚动安定性，</a:t>
                      </a:r>
                      <a:r>
                        <a:rPr lang="en-US" altLang="zh-CN" sz="1000" dirty="0"/>
                        <a:t>%</a:t>
                      </a:r>
                      <a:r>
                        <a:rPr lang="zh-CN" altLang="en-US" sz="1000" dirty="0"/>
                        <a:t>变化率  </a:t>
                      </a:r>
                    </a:p>
                  </a:txBody>
                  <a:tcPr marL="51371" marR="51371" marT="25685" marB="25685" anchor="ctr">
                    <a:lnL>
                      <a:noFill/>
                    </a:lnL>
                    <a:lnR>
                      <a:noFill/>
                    </a:lnR>
                    <a:lnT>
                      <a:noFill/>
                    </a:lnT>
                    <a:lnB>
                      <a:noFill/>
                    </a:lnB>
                    <a:solidFill>
                      <a:srgbClr val="E1E1E1"/>
                    </a:solidFill>
                  </a:tcPr>
                </a:tc>
                <a:tc>
                  <a:txBody>
                    <a:bodyPr/>
                    <a:lstStyle/>
                    <a:p>
                      <a:r>
                        <a:rPr lang="en-US" sz="1000"/>
                        <a:t>ASTM D1831   </a:t>
                      </a:r>
                    </a:p>
                  </a:txBody>
                  <a:tcPr marL="51371" marR="51371" marT="25685" marB="25685" anchor="ctr">
                    <a:lnL>
                      <a:noFill/>
                    </a:lnL>
                    <a:lnR>
                      <a:noFill/>
                    </a:lnR>
                    <a:lnT>
                      <a:noFill/>
                    </a:lnT>
                    <a:lnB>
                      <a:noFill/>
                    </a:lnB>
                    <a:solidFill>
                      <a:srgbClr val="E1E1E1"/>
                    </a:solidFill>
                  </a:tcPr>
                </a:tc>
                <a:tc>
                  <a:txBody>
                    <a:bodyPr/>
                    <a:lstStyle/>
                    <a:p>
                      <a:r>
                        <a:rPr lang="en-US" altLang="zh-CN" sz="1000"/>
                        <a:t>5.0</a:t>
                      </a:r>
                    </a:p>
                  </a:txBody>
                  <a:tcPr marL="51371" marR="51371" marT="25685" marB="25685" anchor="ctr">
                    <a:lnL>
                      <a:noFill/>
                    </a:lnL>
                    <a:lnR>
                      <a:noFill/>
                    </a:lnR>
                    <a:lnT>
                      <a:noFill/>
                    </a:lnT>
                    <a:lnB>
                      <a:noFill/>
                    </a:lnB>
                    <a:solidFill>
                      <a:srgbClr val="E1E1E1"/>
                    </a:solidFill>
                  </a:tcPr>
                </a:tc>
              </a:tr>
              <a:tr h="210921">
                <a:tc>
                  <a:txBody>
                    <a:bodyPr/>
                    <a:lstStyle/>
                    <a:p>
                      <a:r>
                        <a:rPr lang="pt-BR" sz="1000" dirty="0"/>
                        <a:t>梯姆肯OK值，</a:t>
                      </a:r>
                      <a:r>
                        <a:rPr lang="pt-BR" sz="1000" dirty="0" smtClean="0"/>
                        <a:t>kg</a:t>
                      </a:r>
                      <a:r>
                        <a:rPr lang="en-US" altLang="zh-CN" sz="1000" dirty="0" smtClean="0"/>
                        <a:t>f</a:t>
                      </a:r>
                      <a:r>
                        <a:rPr lang="pt-BR" sz="1000" dirty="0" smtClean="0"/>
                        <a:t> </a:t>
                      </a:r>
                      <a:r>
                        <a:rPr lang="pt-BR" sz="1000" dirty="0"/>
                        <a:t>(N) </a:t>
                      </a:r>
                    </a:p>
                  </a:txBody>
                  <a:tcPr marL="51371" marR="51371" marT="25685" marB="25685" anchor="ctr">
                    <a:lnL>
                      <a:noFill/>
                    </a:lnL>
                    <a:lnR>
                      <a:noFill/>
                    </a:lnR>
                    <a:lnT>
                      <a:noFill/>
                    </a:lnT>
                    <a:lnB>
                      <a:noFill/>
                    </a:lnB>
                  </a:tcPr>
                </a:tc>
                <a:tc>
                  <a:txBody>
                    <a:bodyPr/>
                    <a:lstStyle/>
                    <a:p>
                      <a:r>
                        <a:rPr lang="en-US" sz="1000"/>
                        <a:t>ASTM D2509    </a:t>
                      </a:r>
                    </a:p>
                  </a:txBody>
                  <a:tcPr marL="51371" marR="51371" marT="25685" marB="25685" anchor="ctr">
                    <a:lnL>
                      <a:noFill/>
                    </a:lnL>
                    <a:lnR>
                      <a:noFill/>
                    </a:lnR>
                    <a:lnT>
                      <a:noFill/>
                    </a:lnT>
                    <a:lnB>
                      <a:noFill/>
                    </a:lnB>
                  </a:tcPr>
                </a:tc>
                <a:tc>
                  <a:txBody>
                    <a:bodyPr/>
                    <a:lstStyle/>
                    <a:p>
                      <a:r>
                        <a:rPr lang="en-US" altLang="zh-CN" sz="1000"/>
                        <a:t>27(264.8)</a:t>
                      </a:r>
                    </a:p>
                  </a:txBody>
                  <a:tcPr marL="51371" marR="51371" marT="25685" marB="25685" anchor="ctr">
                    <a:lnL>
                      <a:noFill/>
                    </a:lnL>
                    <a:lnR>
                      <a:noFill/>
                    </a:lnR>
                    <a:lnT>
                      <a:noFill/>
                    </a:lnT>
                    <a:lnB>
                      <a:noFill/>
                    </a:lnB>
                  </a:tcPr>
                </a:tc>
              </a:tr>
              <a:tr h="210921">
                <a:tc>
                  <a:txBody>
                    <a:bodyPr/>
                    <a:lstStyle/>
                    <a:p>
                      <a:r>
                        <a:rPr lang="zh-CN" altLang="en-US" sz="1000" dirty="0"/>
                        <a:t>四球极压    </a:t>
                      </a:r>
                    </a:p>
                  </a:txBody>
                  <a:tcPr marL="51371" marR="51371" marT="25685" marB="25685" anchor="ctr">
                    <a:lnL>
                      <a:noFill/>
                    </a:lnL>
                    <a:lnR>
                      <a:noFill/>
                    </a:lnR>
                    <a:lnT>
                      <a:noFill/>
                    </a:lnT>
                    <a:lnB>
                      <a:noFill/>
                    </a:lnB>
                    <a:solidFill>
                      <a:srgbClr val="E1E1E1"/>
                    </a:solidFill>
                  </a:tcPr>
                </a:tc>
                <a:tc>
                  <a:txBody>
                    <a:bodyPr/>
                    <a:lstStyle/>
                    <a:p>
                      <a:r>
                        <a:rPr lang="en-US" sz="1000" dirty="0"/>
                        <a:t>ASTM D2596</a:t>
                      </a:r>
                    </a:p>
                  </a:txBody>
                  <a:tcPr marL="51371" marR="51371" marT="25685" marB="25685" anchor="ctr">
                    <a:lnL>
                      <a:noFill/>
                    </a:lnL>
                    <a:lnR>
                      <a:noFill/>
                    </a:lnR>
                    <a:lnT>
                      <a:noFill/>
                    </a:lnT>
                    <a:lnB>
                      <a:noFill/>
                    </a:lnB>
                    <a:solidFill>
                      <a:srgbClr val="E1E1E1"/>
                    </a:solidFill>
                  </a:tcPr>
                </a:tc>
                <a:tc>
                  <a:txBody>
                    <a:bodyPr/>
                    <a:lstStyle/>
                    <a:p>
                      <a:r>
                        <a:rPr lang="zh-CN" altLang="en-US" sz="1000"/>
                        <a:t> </a:t>
                      </a:r>
                    </a:p>
                  </a:txBody>
                  <a:tcPr marL="51371" marR="51371" marT="25685" marB="25685" anchor="ctr">
                    <a:lnL>
                      <a:noFill/>
                    </a:lnL>
                    <a:lnR>
                      <a:noFill/>
                    </a:lnR>
                    <a:lnT>
                      <a:noFill/>
                    </a:lnT>
                    <a:lnB>
                      <a:noFill/>
                    </a:lnB>
                    <a:solidFill>
                      <a:srgbClr val="E1E1E1"/>
                    </a:solidFill>
                  </a:tcPr>
                </a:tc>
              </a:tr>
              <a:tr h="210921">
                <a:tc>
                  <a:txBody>
                    <a:bodyPr/>
                    <a:lstStyle/>
                    <a:p>
                      <a:r>
                        <a:rPr lang="zh-CN" altLang="en-US" sz="1000" dirty="0"/>
                        <a:t>综合磨耗指数    </a:t>
                      </a:r>
                    </a:p>
                  </a:txBody>
                  <a:tcPr marL="51371" marR="51371" marT="25685" marB="25685" anchor="ctr">
                    <a:lnL>
                      <a:noFill/>
                    </a:lnL>
                    <a:lnR>
                      <a:noFill/>
                    </a:lnR>
                    <a:lnT>
                      <a:noFill/>
                    </a:lnT>
                    <a:lnB>
                      <a:noFill/>
                    </a:lnB>
                  </a:tcPr>
                </a:tc>
                <a:tc>
                  <a:txBody>
                    <a:bodyPr/>
                    <a:lstStyle/>
                    <a:p>
                      <a:r>
                        <a:rPr lang="zh-CN" altLang="en-US" sz="1000" dirty="0"/>
                        <a:t> </a:t>
                      </a:r>
                    </a:p>
                  </a:txBody>
                  <a:tcPr marL="51371" marR="51371" marT="25685" marB="25685" anchor="ctr">
                    <a:lnL>
                      <a:noFill/>
                    </a:lnL>
                    <a:lnR>
                      <a:noFill/>
                    </a:lnR>
                    <a:lnT>
                      <a:noFill/>
                    </a:lnT>
                    <a:lnB>
                      <a:noFill/>
                    </a:lnB>
                  </a:tcPr>
                </a:tc>
                <a:tc>
                  <a:txBody>
                    <a:bodyPr/>
                    <a:lstStyle/>
                    <a:p>
                      <a:r>
                        <a:rPr lang="en-US" altLang="zh-CN" sz="1000"/>
                        <a:t>72</a:t>
                      </a:r>
                    </a:p>
                  </a:txBody>
                  <a:tcPr marL="51371" marR="51371" marT="25685" marB="25685" anchor="ctr">
                    <a:lnL>
                      <a:noFill/>
                    </a:lnL>
                    <a:lnR>
                      <a:noFill/>
                    </a:lnR>
                    <a:lnT>
                      <a:noFill/>
                    </a:lnT>
                    <a:lnB>
                      <a:noFill/>
                    </a:lnB>
                  </a:tcPr>
                </a:tc>
              </a:tr>
              <a:tr h="210921">
                <a:tc>
                  <a:txBody>
                    <a:bodyPr/>
                    <a:lstStyle/>
                    <a:p>
                      <a:r>
                        <a:rPr lang="zh-CN" altLang="en-US" sz="1000"/>
                        <a:t>熔融负荷，</a:t>
                      </a:r>
                      <a:r>
                        <a:rPr lang="en-US" sz="1000"/>
                        <a:t>kgf</a:t>
                      </a:r>
                    </a:p>
                  </a:txBody>
                  <a:tcPr marL="51371" marR="51371" marT="25685" marB="25685" anchor="ctr">
                    <a:lnL>
                      <a:noFill/>
                    </a:lnL>
                    <a:lnR>
                      <a:noFill/>
                    </a:lnR>
                    <a:lnT>
                      <a:noFill/>
                    </a:lnT>
                    <a:lnB>
                      <a:noFill/>
                    </a:lnB>
                    <a:solidFill>
                      <a:srgbClr val="E1E1E1"/>
                    </a:solidFill>
                  </a:tcPr>
                </a:tc>
                <a:tc>
                  <a:txBody>
                    <a:bodyPr/>
                    <a:lstStyle/>
                    <a:p>
                      <a:r>
                        <a:rPr lang="zh-CN" altLang="en-US" sz="1000" dirty="0"/>
                        <a:t> </a:t>
                      </a:r>
                    </a:p>
                  </a:txBody>
                  <a:tcPr marL="51371" marR="51371" marT="25685" marB="25685" anchor="ctr">
                    <a:lnL>
                      <a:noFill/>
                    </a:lnL>
                    <a:lnR>
                      <a:noFill/>
                    </a:lnR>
                    <a:lnT>
                      <a:noFill/>
                    </a:lnT>
                    <a:lnB>
                      <a:noFill/>
                    </a:lnB>
                    <a:solidFill>
                      <a:srgbClr val="E1E1E1"/>
                    </a:solidFill>
                  </a:tcPr>
                </a:tc>
                <a:tc>
                  <a:txBody>
                    <a:bodyPr/>
                    <a:lstStyle/>
                    <a:p>
                      <a:r>
                        <a:rPr lang="en-US" altLang="zh-CN" sz="1000"/>
                        <a:t>500</a:t>
                      </a:r>
                    </a:p>
                  </a:txBody>
                  <a:tcPr marL="51371" marR="51371" marT="25685" marB="25685" anchor="ctr">
                    <a:lnL>
                      <a:noFill/>
                    </a:lnL>
                    <a:lnR>
                      <a:noFill/>
                    </a:lnR>
                    <a:lnT>
                      <a:noFill/>
                    </a:lnT>
                    <a:lnB>
                      <a:noFill/>
                    </a:lnB>
                    <a:solidFill>
                      <a:srgbClr val="E1E1E1"/>
                    </a:solidFill>
                  </a:tcPr>
                </a:tc>
              </a:tr>
              <a:tr h="210921">
                <a:tc>
                  <a:txBody>
                    <a:bodyPr/>
                    <a:lstStyle/>
                    <a:p>
                      <a:r>
                        <a:rPr lang="zh-CN" altLang="en-US" sz="1000"/>
                        <a:t>四球磨损直径，</a:t>
                      </a:r>
                      <a:r>
                        <a:rPr lang="en-US" altLang="zh-CN" sz="1000"/>
                        <a:t>mm </a:t>
                      </a:r>
                    </a:p>
                  </a:txBody>
                  <a:tcPr marL="51371" marR="51371" marT="25685" marB="25685" anchor="ctr">
                    <a:lnL>
                      <a:noFill/>
                    </a:lnL>
                    <a:lnR>
                      <a:noFill/>
                    </a:lnR>
                    <a:lnT>
                      <a:noFill/>
                    </a:lnT>
                    <a:lnB>
                      <a:noFill/>
                    </a:lnB>
                  </a:tcPr>
                </a:tc>
                <a:tc>
                  <a:txBody>
                    <a:bodyPr/>
                    <a:lstStyle/>
                    <a:p>
                      <a:r>
                        <a:rPr lang="en-US" sz="1000" dirty="0"/>
                        <a:t>ASTM D2266    </a:t>
                      </a:r>
                    </a:p>
                  </a:txBody>
                  <a:tcPr marL="51371" marR="51371" marT="25685" marB="25685" anchor="ctr">
                    <a:lnL>
                      <a:noFill/>
                    </a:lnL>
                    <a:lnR>
                      <a:noFill/>
                    </a:lnR>
                    <a:lnT>
                      <a:noFill/>
                    </a:lnT>
                    <a:lnB>
                      <a:noFill/>
                    </a:lnB>
                  </a:tcPr>
                </a:tc>
                <a:tc>
                  <a:txBody>
                    <a:bodyPr/>
                    <a:lstStyle/>
                    <a:p>
                      <a:r>
                        <a:rPr lang="en-US" altLang="zh-CN" sz="1000"/>
                        <a:t>0.4</a:t>
                      </a:r>
                    </a:p>
                  </a:txBody>
                  <a:tcPr marL="51371" marR="51371" marT="25685" marB="25685" anchor="ctr">
                    <a:lnL>
                      <a:noFill/>
                    </a:lnL>
                    <a:lnR>
                      <a:noFill/>
                    </a:lnR>
                    <a:lnT>
                      <a:noFill/>
                    </a:lnT>
                    <a:lnB>
                      <a:noFill/>
                    </a:lnB>
                  </a:tcPr>
                </a:tc>
              </a:tr>
              <a:tr h="275841">
                <a:tc>
                  <a:txBody>
                    <a:bodyPr/>
                    <a:lstStyle/>
                    <a:p>
                      <a:r>
                        <a:rPr lang="zh-CN" altLang="en-US" sz="1000"/>
                        <a:t>低温扭矩，</a:t>
                      </a:r>
                      <a:r>
                        <a:rPr lang="en-US" altLang="zh-CN" sz="1000"/>
                        <a:t>-40℃</a:t>
                      </a:r>
                      <a:r>
                        <a:rPr lang="zh-CN" altLang="en-US" sz="1000"/>
                        <a:t>，</a:t>
                      </a:r>
                      <a:r>
                        <a:rPr lang="en-US" altLang="zh-CN" sz="1000"/>
                        <a:t>N-m  </a:t>
                      </a:r>
                    </a:p>
                  </a:txBody>
                  <a:tcPr marL="51371" marR="51371" marT="25685" marB="25685" anchor="ctr">
                    <a:lnL>
                      <a:noFill/>
                    </a:lnL>
                    <a:lnR>
                      <a:noFill/>
                    </a:lnR>
                    <a:lnT>
                      <a:noFill/>
                    </a:lnT>
                    <a:lnB>
                      <a:noFill/>
                    </a:lnB>
                    <a:solidFill>
                      <a:srgbClr val="E1E1E1"/>
                    </a:solidFill>
                  </a:tcPr>
                </a:tc>
                <a:tc>
                  <a:txBody>
                    <a:bodyPr/>
                    <a:lstStyle/>
                    <a:p>
                      <a:r>
                        <a:rPr lang="en-US" sz="1000" dirty="0"/>
                        <a:t>ASTM D4693</a:t>
                      </a:r>
                    </a:p>
                  </a:txBody>
                  <a:tcPr marL="51371" marR="51371" marT="25685" marB="25685" anchor="ctr">
                    <a:lnL>
                      <a:noFill/>
                    </a:lnL>
                    <a:lnR>
                      <a:noFill/>
                    </a:lnR>
                    <a:lnT>
                      <a:noFill/>
                    </a:lnT>
                    <a:lnB>
                      <a:noFill/>
                    </a:lnB>
                    <a:solidFill>
                      <a:srgbClr val="E1E1E1"/>
                    </a:solidFill>
                  </a:tcPr>
                </a:tc>
                <a:tc>
                  <a:txBody>
                    <a:bodyPr/>
                    <a:lstStyle/>
                    <a:p>
                      <a:r>
                        <a:rPr lang="en-US" altLang="zh-CN" sz="1000"/>
                        <a:t>9.0</a:t>
                      </a:r>
                    </a:p>
                  </a:txBody>
                  <a:tcPr marL="51371" marR="51371" marT="25685" marB="25685" anchor="ctr">
                    <a:lnL>
                      <a:noFill/>
                    </a:lnL>
                    <a:lnR>
                      <a:noFill/>
                    </a:lnR>
                    <a:lnT>
                      <a:noFill/>
                    </a:lnT>
                    <a:lnB>
                      <a:noFill/>
                    </a:lnB>
                    <a:solidFill>
                      <a:srgbClr val="E1E1E1"/>
                    </a:solidFill>
                  </a:tcPr>
                </a:tc>
              </a:tr>
              <a:tr h="295655">
                <a:tc>
                  <a:txBody>
                    <a:bodyPr/>
                    <a:lstStyle/>
                    <a:p>
                      <a:r>
                        <a:rPr lang="zh-CN" altLang="en-US" sz="1000"/>
                        <a:t>水淋流失 </a:t>
                      </a:r>
                      <a:r>
                        <a:rPr lang="en-US" altLang="zh-CN" sz="1000"/>
                        <a:t>@ 79.4℃</a:t>
                      </a:r>
                      <a:r>
                        <a:rPr lang="zh-CN" altLang="en-US" sz="1000"/>
                        <a:t>，</a:t>
                      </a:r>
                      <a:r>
                        <a:rPr lang="en-US" altLang="zh-CN" sz="1000"/>
                        <a:t>%</a:t>
                      </a:r>
                    </a:p>
                  </a:txBody>
                  <a:tcPr marL="51371" marR="51371" marT="25685" marB="25685" anchor="ctr">
                    <a:lnL>
                      <a:noFill/>
                    </a:lnL>
                    <a:lnR>
                      <a:noFill/>
                    </a:lnR>
                    <a:lnT>
                      <a:noFill/>
                    </a:lnT>
                    <a:lnB>
                      <a:noFill/>
                    </a:lnB>
                  </a:tcPr>
                </a:tc>
                <a:tc>
                  <a:txBody>
                    <a:bodyPr/>
                    <a:lstStyle/>
                    <a:p>
                      <a:r>
                        <a:rPr lang="en-US" sz="1000" dirty="0"/>
                        <a:t>ASTM D1264</a:t>
                      </a:r>
                    </a:p>
                  </a:txBody>
                  <a:tcPr marL="51371" marR="51371" marT="25685" marB="25685" anchor="ctr">
                    <a:lnL>
                      <a:noFill/>
                    </a:lnL>
                    <a:lnR>
                      <a:noFill/>
                    </a:lnR>
                    <a:lnT>
                      <a:noFill/>
                    </a:lnT>
                    <a:lnB>
                      <a:noFill/>
                    </a:lnB>
                  </a:tcPr>
                </a:tc>
                <a:tc>
                  <a:txBody>
                    <a:bodyPr/>
                    <a:lstStyle/>
                    <a:p>
                      <a:r>
                        <a:rPr lang="en-US" altLang="zh-CN" sz="1000"/>
                        <a:t>1.0</a:t>
                      </a:r>
                    </a:p>
                  </a:txBody>
                  <a:tcPr marL="51371" marR="51371" marT="25685" marB="25685" anchor="ctr">
                    <a:lnL>
                      <a:noFill/>
                    </a:lnL>
                    <a:lnR>
                      <a:noFill/>
                    </a:lnR>
                    <a:lnT>
                      <a:noFill/>
                    </a:lnT>
                    <a:lnB>
                      <a:noFill/>
                    </a:lnB>
                  </a:tcPr>
                </a:tc>
              </a:tr>
              <a:tr h="210921">
                <a:tc>
                  <a:txBody>
                    <a:bodyPr/>
                    <a:lstStyle/>
                    <a:p>
                      <a:r>
                        <a:rPr lang="zh-CN" altLang="en-US" sz="1000"/>
                        <a:t>基础油特性        </a:t>
                      </a:r>
                    </a:p>
                  </a:txBody>
                  <a:tcPr marL="51371" marR="51371" marT="25685" marB="25685" anchor="ctr">
                    <a:lnL>
                      <a:noFill/>
                    </a:lnL>
                    <a:lnR>
                      <a:noFill/>
                    </a:lnR>
                    <a:lnT>
                      <a:noFill/>
                    </a:lnT>
                    <a:lnB>
                      <a:noFill/>
                    </a:lnB>
                    <a:solidFill>
                      <a:srgbClr val="E1E1E1"/>
                    </a:solidFill>
                  </a:tcPr>
                </a:tc>
                <a:tc>
                  <a:txBody>
                    <a:bodyPr/>
                    <a:lstStyle/>
                    <a:p>
                      <a:r>
                        <a:rPr lang="en-US" sz="1000" dirty="0"/>
                        <a:t>ASTM D445</a:t>
                      </a:r>
                    </a:p>
                  </a:txBody>
                  <a:tcPr marL="51371" marR="51371" marT="25685" marB="25685" anchor="ctr">
                    <a:lnL>
                      <a:noFill/>
                    </a:lnL>
                    <a:lnR>
                      <a:noFill/>
                    </a:lnR>
                    <a:lnT>
                      <a:noFill/>
                    </a:lnT>
                    <a:lnB>
                      <a:noFill/>
                    </a:lnB>
                    <a:solidFill>
                      <a:srgbClr val="E1E1E1"/>
                    </a:solidFill>
                  </a:tcPr>
                </a:tc>
                <a:tc>
                  <a:txBody>
                    <a:bodyPr/>
                    <a:lstStyle/>
                    <a:p>
                      <a:r>
                        <a:rPr lang="zh-CN" altLang="en-US" sz="1000"/>
                        <a:t> </a:t>
                      </a:r>
                    </a:p>
                  </a:txBody>
                  <a:tcPr marL="51371" marR="51371" marT="25685" marB="25685" anchor="ctr">
                    <a:lnL>
                      <a:noFill/>
                    </a:lnL>
                    <a:lnR>
                      <a:noFill/>
                    </a:lnR>
                    <a:lnT>
                      <a:noFill/>
                    </a:lnT>
                    <a:lnB>
                      <a:noFill/>
                    </a:lnB>
                    <a:solidFill>
                      <a:srgbClr val="E1E1E1"/>
                    </a:solidFill>
                  </a:tcPr>
                </a:tc>
              </a:tr>
              <a:tr h="210921">
                <a:tc>
                  <a:txBody>
                    <a:bodyPr/>
                    <a:lstStyle/>
                    <a:p>
                      <a:r>
                        <a:rPr lang="en-US" altLang="zh-CN" sz="1000"/>
                        <a:t>100℃</a:t>
                      </a:r>
                      <a:r>
                        <a:rPr lang="zh-CN" altLang="en-US" sz="1000"/>
                        <a:t>粘度，</a:t>
                      </a:r>
                      <a:r>
                        <a:rPr lang="en-US" sz="1000"/>
                        <a:t>cSt       </a:t>
                      </a:r>
                    </a:p>
                  </a:txBody>
                  <a:tcPr marL="51371" marR="51371" marT="25685" marB="25685" anchor="ctr">
                    <a:lnL>
                      <a:noFill/>
                    </a:lnL>
                    <a:lnR>
                      <a:noFill/>
                    </a:lnR>
                    <a:lnT>
                      <a:noFill/>
                    </a:lnT>
                    <a:lnB>
                      <a:noFill/>
                    </a:lnB>
                    <a:solidFill>
                      <a:srgbClr val="FFFFFF"/>
                    </a:solidFill>
                  </a:tcPr>
                </a:tc>
                <a:tc>
                  <a:txBody>
                    <a:bodyPr/>
                    <a:lstStyle/>
                    <a:p>
                      <a:r>
                        <a:rPr lang="zh-CN" altLang="en-US" sz="1000" dirty="0"/>
                        <a:t> </a:t>
                      </a:r>
                    </a:p>
                  </a:txBody>
                  <a:tcPr marL="51371" marR="51371" marT="25685" marB="25685" anchor="ctr">
                    <a:lnL>
                      <a:noFill/>
                    </a:lnL>
                    <a:lnR>
                      <a:noFill/>
                    </a:lnR>
                    <a:lnT>
                      <a:noFill/>
                    </a:lnT>
                    <a:lnB>
                      <a:noFill/>
                    </a:lnB>
                    <a:solidFill>
                      <a:srgbClr val="FFFFFF"/>
                    </a:solidFill>
                  </a:tcPr>
                </a:tc>
                <a:tc>
                  <a:txBody>
                    <a:bodyPr/>
                    <a:lstStyle/>
                    <a:p>
                      <a:r>
                        <a:rPr lang="en-US" altLang="zh-CN" sz="1000" dirty="0"/>
                        <a:t>12.5</a:t>
                      </a:r>
                    </a:p>
                  </a:txBody>
                  <a:tcPr marL="51371" marR="51371" marT="25685" marB="25685" anchor="ctr">
                    <a:lnL>
                      <a:noFill/>
                    </a:lnL>
                    <a:lnR>
                      <a:noFill/>
                    </a:lnR>
                    <a:lnT>
                      <a:noFill/>
                    </a:lnT>
                    <a:lnB>
                      <a:noFill/>
                    </a:lnB>
                    <a:solidFill>
                      <a:srgbClr val="FFFFFF"/>
                    </a:solidFill>
                  </a:tcPr>
                </a:tc>
              </a:tr>
              <a:tr h="210921">
                <a:tc>
                  <a:txBody>
                    <a:bodyPr/>
                    <a:lstStyle/>
                    <a:p>
                      <a:r>
                        <a:rPr lang="en-US" altLang="zh-CN" sz="1000"/>
                        <a:t>40℃</a:t>
                      </a:r>
                      <a:r>
                        <a:rPr lang="zh-CN" altLang="en-US" sz="1000"/>
                        <a:t>粘度，</a:t>
                      </a:r>
                      <a:r>
                        <a:rPr lang="en-US" sz="1000"/>
                        <a:t>cSt   </a:t>
                      </a:r>
                    </a:p>
                  </a:txBody>
                  <a:tcPr marL="51371" marR="51371" marT="25685" marB="25685" anchor="ctr">
                    <a:lnL>
                      <a:noFill/>
                    </a:lnL>
                    <a:lnR>
                      <a:noFill/>
                    </a:lnR>
                    <a:lnT>
                      <a:noFill/>
                    </a:lnT>
                    <a:lnB>
                      <a:noFill/>
                    </a:lnB>
                    <a:solidFill>
                      <a:srgbClr val="E1E1E1"/>
                    </a:solidFill>
                  </a:tcPr>
                </a:tc>
                <a:tc>
                  <a:txBody>
                    <a:bodyPr/>
                    <a:lstStyle/>
                    <a:p>
                      <a:r>
                        <a:rPr lang="zh-CN" altLang="en-US" sz="1000" dirty="0"/>
                        <a:t> </a:t>
                      </a:r>
                    </a:p>
                  </a:txBody>
                  <a:tcPr marL="51371" marR="51371" marT="25685" marB="25685" anchor="ctr">
                    <a:lnL>
                      <a:noFill/>
                    </a:lnL>
                    <a:lnR>
                      <a:noFill/>
                    </a:lnR>
                    <a:lnT>
                      <a:noFill/>
                    </a:lnT>
                    <a:lnB>
                      <a:noFill/>
                    </a:lnB>
                    <a:solidFill>
                      <a:srgbClr val="E1E1E1"/>
                    </a:solidFill>
                  </a:tcPr>
                </a:tc>
                <a:tc>
                  <a:txBody>
                    <a:bodyPr/>
                    <a:lstStyle/>
                    <a:p>
                      <a:r>
                        <a:rPr lang="en-US" altLang="zh-CN" sz="1000" dirty="0"/>
                        <a:t>118</a:t>
                      </a:r>
                    </a:p>
                  </a:txBody>
                  <a:tcPr marL="51371" marR="51371" marT="25685" marB="25685" anchor="ctr">
                    <a:lnL>
                      <a:noFill/>
                    </a:lnL>
                    <a:lnR>
                      <a:noFill/>
                    </a:lnR>
                    <a:lnT>
                      <a:noFill/>
                    </a:lnT>
                    <a:lnB>
                      <a:noFill/>
                    </a:lnB>
                    <a:solidFill>
                      <a:srgbClr val="E1E1E1"/>
                    </a:solidFill>
                  </a:tcPr>
                </a:tc>
              </a:tr>
              <a:tr h="210921">
                <a:tc>
                  <a:txBody>
                    <a:bodyPr/>
                    <a:lstStyle/>
                    <a:p>
                      <a:r>
                        <a:rPr lang="zh-CN" altLang="en-US" sz="1000"/>
                        <a:t>粘度指数      </a:t>
                      </a:r>
                    </a:p>
                  </a:txBody>
                  <a:tcPr marL="51371" marR="51371" marT="25685" marB="25685" anchor="ctr">
                    <a:lnL>
                      <a:noFill/>
                    </a:lnL>
                    <a:lnR>
                      <a:noFill/>
                    </a:lnR>
                    <a:lnT>
                      <a:noFill/>
                    </a:lnT>
                    <a:lnB>
                      <a:noFill/>
                    </a:lnB>
                    <a:solidFill>
                      <a:srgbClr val="FFFFFF"/>
                    </a:solidFill>
                  </a:tcPr>
                </a:tc>
                <a:tc>
                  <a:txBody>
                    <a:bodyPr/>
                    <a:lstStyle/>
                    <a:p>
                      <a:r>
                        <a:rPr lang="en-US" sz="1000"/>
                        <a:t>ASTM D2270  </a:t>
                      </a:r>
                    </a:p>
                  </a:txBody>
                  <a:tcPr marL="51371" marR="51371" marT="25685" marB="25685" anchor="ctr">
                    <a:lnL>
                      <a:noFill/>
                    </a:lnL>
                    <a:lnR>
                      <a:noFill/>
                    </a:lnR>
                    <a:lnT>
                      <a:noFill/>
                    </a:lnT>
                    <a:lnB>
                      <a:noFill/>
                    </a:lnB>
                    <a:solidFill>
                      <a:srgbClr val="FFFFFF"/>
                    </a:solidFill>
                  </a:tcPr>
                </a:tc>
                <a:tc>
                  <a:txBody>
                    <a:bodyPr/>
                    <a:lstStyle/>
                    <a:p>
                      <a:r>
                        <a:rPr lang="en-US" altLang="zh-CN" sz="1000" dirty="0"/>
                        <a:t>95</a:t>
                      </a:r>
                    </a:p>
                  </a:txBody>
                  <a:tcPr marL="51371" marR="51371" marT="25685" marB="25685" anchor="ctr">
                    <a:lnL>
                      <a:noFill/>
                    </a:lnL>
                    <a:lnR>
                      <a:noFill/>
                    </a:lnR>
                    <a:lnT>
                      <a:noFill/>
                    </a:lnT>
                    <a:lnB>
                      <a:noFill/>
                    </a:lnB>
                    <a:solidFill>
                      <a:srgbClr val="FFFFFF"/>
                    </a:solidFill>
                  </a:tcPr>
                </a:tc>
              </a:tr>
            </a:tbl>
          </a:graphicData>
        </a:graphic>
      </p:graphicFrame>
      <p:sp>
        <p:nvSpPr>
          <p:cNvPr id="9" name="动作按钮: 自定义 8">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432620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TP2122</a:t>
            </a:r>
            <a:r>
              <a:rPr lang="zh-CN" altLang="en-US" b="1" dirty="0"/>
              <a:t>高速</a:t>
            </a:r>
            <a:r>
              <a:rPr lang="zh-CN" altLang="en-US" b="1" dirty="0" smtClean="0"/>
              <a:t>封闭轴承润滑脂</a:t>
            </a:r>
            <a:endParaRPr lang="zh-CN" altLang="en-US" b="1" dirty="0"/>
          </a:p>
        </p:txBody>
      </p:sp>
      <p:sp>
        <p:nvSpPr>
          <p:cNvPr id="15" name="矩形 14"/>
          <p:cNvSpPr/>
          <p:nvPr/>
        </p:nvSpPr>
        <p:spPr>
          <a:xfrm>
            <a:off x="408186" y="1412776"/>
            <a:ext cx="6972126" cy="1877437"/>
          </a:xfrm>
          <a:prstGeom prst="rect">
            <a:avLst/>
          </a:prstGeom>
        </p:spPr>
        <p:txBody>
          <a:bodyPr wrap="square">
            <a:spAutoFit/>
          </a:bodyPr>
          <a:lstStyle/>
          <a:p>
            <a:r>
              <a:rPr lang="zh-CN" altLang="en-US" sz="1600" dirty="0" smtClean="0"/>
              <a:t>         美国</a:t>
            </a:r>
            <a:r>
              <a:rPr lang="zh-CN" altLang="en-US" sz="1600" dirty="0"/>
              <a:t>铁霸</a:t>
            </a:r>
            <a:r>
              <a:rPr lang="en-US" altLang="zh-CN" sz="1600" dirty="0"/>
              <a:t>TP-2122</a:t>
            </a:r>
            <a:r>
              <a:rPr lang="zh-CN" altLang="en-US" sz="1600" dirty="0"/>
              <a:t>高速封闭轴承润滑脂符合</a:t>
            </a:r>
            <a:r>
              <a:rPr lang="en-US" altLang="zh-CN" sz="1600" dirty="0"/>
              <a:t>NLGI</a:t>
            </a:r>
            <a:r>
              <a:rPr lang="zh-CN" altLang="en-US" sz="1600" dirty="0"/>
              <a:t>和</a:t>
            </a:r>
            <a:r>
              <a:rPr lang="en-US" altLang="zh-CN" sz="1600" dirty="0"/>
              <a:t>GC/LB</a:t>
            </a:r>
            <a:r>
              <a:rPr lang="zh-CN" altLang="en-US" sz="1600" dirty="0"/>
              <a:t>标准。本产品基础油为低粘度合成油</a:t>
            </a:r>
            <a:r>
              <a:rPr lang="en-US" altLang="zh-CN" sz="1600" dirty="0"/>
              <a:t>, </a:t>
            </a:r>
            <a:r>
              <a:rPr lang="zh-CN" altLang="en-US" sz="1600" dirty="0"/>
              <a:t>使用温度范围广阔</a:t>
            </a:r>
            <a:r>
              <a:rPr lang="en-US" altLang="zh-CN" sz="1600" dirty="0"/>
              <a:t>, </a:t>
            </a:r>
            <a:r>
              <a:rPr lang="zh-CN" altLang="en-US" sz="1600" dirty="0"/>
              <a:t>可在低于</a:t>
            </a:r>
            <a:r>
              <a:rPr lang="en-US" altLang="zh-CN" sz="1600" dirty="0"/>
              <a:t>-40℃</a:t>
            </a:r>
            <a:r>
              <a:rPr lang="zh-CN" altLang="en-US" sz="1600" dirty="0"/>
              <a:t>的环境下保持其优良的流动性和扭矩性</a:t>
            </a:r>
            <a:r>
              <a:rPr lang="en-US" altLang="zh-CN" sz="1600" dirty="0"/>
              <a:t>, </a:t>
            </a:r>
            <a:r>
              <a:rPr lang="zh-CN" altLang="en-US" sz="1600" dirty="0"/>
              <a:t>完全适合在寒冷地区或气候下使用。本产品可用于高速封闭轴承及润滑周期长的轴承。 </a:t>
            </a:r>
          </a:p>
          <a:p>
            <a:r>
              <a:rPr lang="zh-CN" altLang="en-US" sz="1600" dirty="0"/>
              <a:t>    </a:t>
            </a:r>
            <a:r>
              <a:rPr lang="zh-CN" altLang="en-US" sz="1600" dirty="0" smtClean="0"/>
              <a:t>    使用</a:t>
            </a:r>
            <a:r>
              <a:rPr lang="zh-CN" altLang="en-US" sz="1600" dirty="0"/>
              <a:t>温度范围广阔；适合在寒冷地区或气候下使用；用于高速封闭轴承及润滑周期长的轴承。</a:t>
            </a:r>
          </a:p>
          <a:p>
            <a:endParaRPr lang="zh-CN" altLang="en-US" sz="1600" dirty="0">
              <a:effectLst/>
            </a:endParaRPr>
          </a:p>
        </p:txBody>
      </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1371" y="4725144"/>
            <a:ext cx="1828800" cy="1786128"/>
          </a:xfrm>
          <a:prstGeom prst="rect">
            <a:avLst/>
          </a:prstGeom>
        </p:spPr>
      </p:pic>
      <p:sp>
        <p:nvSpPr>
          <p:cNvPr id="6" name="动作按钮: 自定义 5">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60294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4" name="Rectangle 1"/>
          <p:cNvSpPr>
            <a:spLocks noChangeArrowheads="1"/>
          </p:cNvSpPr>
          <p:nvPr/>
        </p:nvSpPr>
        <p:spPr bwMode="auto">
          <a:xfrm>
            <a:off x="2644775"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9" name="表格 8"/>
          <p:cNvGraphicFramePr>
            <a:graphicFrameLocks noGrp="1"/>
          </p:cNvGraphicFramePr>
          <p:nvPr>
            <p:extLst>
              <p:ext uri="{D42A27DB-BD31-4B8C-83A1-F6EECF244321}">
                <p14:modId xmlns:p14="http://schemas.microsoft.com/office/powerpoint/2010/main" val="4014282610"/>
              </p:ext>
            </p:extLst>
          </p:nvPr>
        </p:nvGraphicFramePr>
        <p:xfrm>
          <a:off x="971601" y="850264"/>
          <a:ext cx="6840759" cy="4234920"/>
        </p:xfrm>
        <a:graphic>
          <a:graphicData uri="http://schemas.openxmlformats.org/drawingml/2006/table">
            <a:tbl>
              <a:tblPr/>
              <a:tblGrid>
                <a:gridCol w="2280253"/>
                <a:gridCol w="2280253"/>
                <a:gridCol w="2280253"/>
              </a:tblGrid>
              <a:tr h="206689">
                <a:tc>
                  <a:txBody>
                    <a:bodyPr/>
                    <a:lstStyle/>
                    <a:p>
                      <a:r>
                        <a:rPr lang="en-US" sz="1000" b="1">
                          <a:effectLst/>
                        </a:rPr>
                        <a:t>NLGI</a:t>
                      </a:r>
                      <a:r>
                        <a:rPr lang="zh-CN" altLang="en-US" sz="1000" b="1">
                          <a:effectLst/>
                        </a:rPr>
                        <a:t>级*</a:t>
                      </a:r>
                    </a:p>
                  </a:txBody>
                  <a:tcPr marL="50242" marR="50242" marT="25121" marB="25121" anchor="ctr">
                    <a:lnL>
                      <a:noFill/>
                    </a:lnL>
                    <a:lnR>
                      <a:noFill/>
                    </a:lnR>
                    <a:lnT>
                      <a:noFill/>
                    </a:lnT>
                    <a:lnB>
                      <a:noFill/>
                    </a:lnB>
                    <a:solidFill>
                      <a:srgbClr val="E1E1E1"/>
                    </a:solidFill>
                  </a:tcPr>
                </a:tc>
                <a:tc>
                  <a:txBody>
                    <a:bodyPr/>
                    <a:lstStyle/>
                    <a:p>
                      <a:r>
                        <a:rPr lang="en-US" sz="1000" b="1">
                          <a:effectLst/>
                        </a:rPr>
                        <a:t>ASTM D217</a:t>
                      </a:r>
                    </a:p>
                  </a:txBody>
                  <a:tcPr marL="50242" marR="50242" marT="25121" marB="25121" anchor="ctr">
                    <a:lnL>
                      <a:noFill/>
                    </a:lnL>
                    <a:lnR>
                      <a:noFill/>
                    </a:lnR>
                    <a:lnT>
                      <a:noFill/>
                    </a:lnT>
                    <a:lnB>
                      <a:noFill/>
                    </a:lnB>
                    <a:solidFill>
                      <a:srgbClr val="E1E1E1"/>
                    </a:solidFill>
                  </a:tcPr>
                </a:tc>
                <a:tc>
                  <a:txBody>
                    <a:bodyPr/>
                    <a:lstStyle/>
                    <a:p>
                      <a:r>
                        <a:rPr lang="en-US" altLang="zh-CN" sz="1000" b="1">
                          <a:effectLst/>
                        </a:rPr>
                        <a:t>2</a:t>
                      </a:r>
                    </a:p>
                  </a:txBody>
                  <a:tcPr marL="50242" marR="50242" marT="25121" marB="25121" anchor="ctr">
                    <a:lnL>
                      <a:noFill/>
                    </a:lnL>
                    <a:lnR>
                      <a:noFill/>
                    </a:lnR>
                    <a:lnT>
                      <a:noFill/>
                    </a:lnT>
                    <a:lnB>
                      <a:noFill/>
                    </a:lnB>
                    <a:solidFill>
                      <a:srgbClr val="E1E1E1"/>
                    </a:solidFill>
                  </a:tcPr>
                </a:tc>
              </a:tr>
              <a:tr h="206689">
                <a:tc>
                  <a:txBody>
                    <a:bodyPr/>
                    <a:lstStyle/>
                    <a:p>
                      <a:r>
                        <a:rPr lang="zh-CN" altLang="en-US" sz="1000"/>
                        <a:t>颜色</a:t>
                      </a:r>
                    </a:p>
                  </a:txBody>
                  <a:tcPr marL="50242" marR="50242" marT="25121" marB="25121" anchor="ctr">
                    <a:lnL>
                      <a:noFill/>
                    </a:lnL>
                    <a:lnR>
                      <a:noFill/>
                    </a:lnR>
                    <a:lnT>
                      <a:noFill/>
                    </a:lnT>
                    <a:lnB>
                      <a:noFill/>
                    </a:lnB>
                  </a:tcPr>
                </a:tc>
                <a:tc>
                  <a:txBody>
                    <a:bodyPr/>
                    <a:lstStyle/>
                    <a:p>
                      <a:r>
                        <a:rPr lang="zh-CN" altLang="en-US" sz="1000"/>
                        <a:t>目测</a:t>
                      </a:r>
                    </a:p>
                  </a:txBody>
                  <a:tcPr marL="50242" marR="50242" marT="25121" marB="25121" anchor="ctr">
                    <a:lnL>
                      <a:noFill/>
                    </a:lnL>
                    <a:lnR>
                      <a:noFill/>
                    </a:lnR>
                    <a:lnT>
                      <a:noFill/>
                    </a:lnT>
                    <a:lnB>
                      <a:noFill/>
                    </a:lnB>
                  </a:tcPr>
                </a:tc>
                <a:tc>
                  <a:txBody>
                    <a:bodyPr/>
                    <a:lstStyle/>
                    <a:p>
                      <a:r>
                        <a:rPr lang="zh-CN" altLang="en-US" sz="1000"/>
                        <a:t>茶色</a:t>
                      </a:r>
                    </a:p>
                  </a:txBody>
                  <a:tcPr marL="50242" marR="50242" marT="25121" marB="25121" anchor="ctr">
                    <a:lnL>
                      <a:noFill/>
                    </a:lnL>
                    <a:lnR>
                      <a:noFill/>
                    </a:lnR>
                    <a:lnT>
                      <a:noFill/>
                    </a:lnT>
                    <a:lnB>
                      <a:noFill/>
                    </a:lnB>
                  </a:tcPr>
                </a:tc>
              </a:tr>
              <a:tr h="206689">
                <a:tc>
                  <a:txBody>
                    <a:bodyPr/>
                    <a:lstStyle/>
                    <a:p>
                      <a:r>
                        <a:rPr lang="zh-CN" altLang="en-US" sz="1000"/>
                        <a:t>滴点</a:t>
                      </a:r>
                      <a:r>
                        <a:rPr lang="en-US" altLang="zh-CN" sz="1000"/>
                        <a:t>, ℃</a:t>
                      </a:r>
                    </a:p>
                  </a:txBody>
                  <a:tcPr marL="50242" marR="50242" marT="25121" marB="25121" anchor="ctr">
                    <a:lnL>
                      <a:noFill/>
                    </a:lnL>
                    <a:lnR>
                      <a:noFill/>
                    </a:lnR>
                    <a:lnT>
                      <a:noFill/>
                    </a:lnT>
                    <a:lnB>
                      <a:noFill/>
                    </a:lnB>
                    <a:solidFill>
                      <a:srgbClr val="E1E1E1"/>
                    </a:solidFill>
                  </a:tcPr>
                </a:tc>
                <a:tc>
                  <a:txBody>
                    <a:bodyPr/>
                    <a:lstStyle/>
                    <a:p>
                      <a:r>
                        <a:rPr lang="en-US" sz="1000"/>
                        <a:t>ASTM D2265</a:t>
                      </a:r>
                    </a:p>
                  </a:txBody>
                  <a:tcPr marL="50242" marR="50242" marT="25121" marB="25121" anchor="ctr">
                    <a:lnL>
                      <a:noFill/>
                    </a:lnL>
                    <a:lnR>
                      <a:noFill/>
                    </a:lnR>
                    <a:lnT>
                      <a:noFill/>
                    </a:lnT>
                    <a:lnB>
                      <a:noFill/>
                    </a:lnB>
                    <a:solidFill>
                      <a:srgbClr val="E1E1E1"/>
                    </a:solidFill>
                  </a:tcPr>
                </a:tc>
                <a:tc>
                  <a:txBody>
                    <a:bodyPr/>
                    <a:lstStyle/>
                    <a:p>
                      <a:r>
                        <a:rPr lang="en-US" altLang="zh-CN" sz="1000"/>
                        <a:t>318</a:t>
                      </a:r>
                    </a:p>
                  </a:txBody>
                  <a:tcPr marL="50242" marR="50242" marT="25121" marB="25121" anchor="ctr">
                    <a:lnL>
                      <a:noFill/>
                    </a:lnL>
                    <a:lnR>
                      <a:noFill/>
                    </a:lnR>
                    <a:lnT>
                      <a:noFill/>
                    </a:lnT>
                    <a:lnB>
                      <a:noFill/>
                    </a:lnB>
                    <a:solidFill>
                      <a:srgbClr val="E1E1E1"/>
                    </a:solidFill>
                  </a:tcPr>
                </a:tc>
              </a:tr>
              <a:tr h="206689">
                <a:tc>
                  <a:txBody>
                    <a:bodyPr/>
                    <a:lstStyle/>
                    <a:p>
                      <a:r>
                        <a:rPr lang="zh-CN" altLang="en-US" sz="1000"/>
                        <a:t>锥入度，</a:t>
                      </a:r>
                      <a:r>
                        <a:rPr lang="en-US" altLang="zh-CN" sz="1000"/>
                        <a:t>0.1</a:t>
                      </a:r>
                      <a:r>
                        <a:rPr lang="en-US" sz="1000"/>
                        <a:t>mm</a:t>
                      </a:r>
                    </a:p>
                  </a:txBody>
                  <a:tcPr marL="50242" marR="50242" marT="25121" marB="25121" anchor="ctr">
                    <a:lnL>
                      <a:noFill/>
                    </a:lnL>
                    <a:lnR>
                      <a:noFill/>
                    </a:lnR>
                    <a:lnT>
                      <a:noFill/>
                    </a:lnT>
                    <a:lnB>
                      <a:noFill/>
                    </a:lnB>
                  </a:tcPr>
                </a:tc>
                <a:tc>
                  <a:txBody>
                    <a:bodyPr/>
                    <a:lstStyle/>
                    <a:p>
                      <a:r>
                        <a:rPr lang="en-US" sz="1000"/>
                        <a:t>ASTM D217</a:t>
                      </a:r>
                    </a:p>
                  </a:txBody>
                  <a:tcPr marL="50242" marR="50242" marT="25121" marB="25121" anchor="ctr">
                    <a:lnL>
                      <a:noFill/>
                    </a:lnL>
                    <a:lnR>
                      <a:noFill/>
                    </a:lnR>
                    <a:lnT>
                      <a:noFill/>
                    </a:lnT>
                    <a:lnB>
                      <a:noFill/>
                    </a:lnB>
                  </a:tcPr>
                </a:tc>
                <a:tc>
                  <a:txBody>
                    <a:bodyPr/>
                    <a:lstStyle/>
                    <a:p>
                      <a:r>
                        <a:rPr lang="zh-CN" altLang="en-US" sz="1000"/>
                        <a:t> </a:t>
                      </a:r>
                    </a:p>
                  </a:txBody>
                  <a:tcPr marL="50242" marR="50242" marT="25121" marB="25121" anchor="ctr">
                    <a:lnL>
                      <a:noFill/>
                    </a:lnL>
                    <a:lnR>
                      <a:noFill/>
                    </a:lnR>
                    <a:lnT>
                      <a:noFill/>
                    </a:lnT>
                    <a:lnB>
                      <a:noFill/>
                    </a:lnB>
                  </a:tcPr>
                </a:tc>
              </a:tr>
              <a:tr h="206689">
                <a:tc>
                  <a:txBody>
                    <a:bodyPr/>
                    <a:lstStyle/>
                    <a:p>
                      <a:r>
                        <a:rPr lang="en-US" altLang="zh-CN" sz="1000"/>
                        <a:t>60</a:t>
                      </a:r>
                      <a:r>
                        <a:rPr lang="zh-CN" altLang="en-US" sz="1000"/>
                        <a:t>行程</a:t>
                      </a:r>
                    </a:p>
                  </a:txBody>
                  <a:tcPr marL="50242" marR="50242" marT="25121" marB="25121" anchor="ctr">
                    <a:lnL>
                      <a:noFill/>
                    </a:lnL>
                    <a:lnR>
                      <a:noFill/>
                    </a:lnR>
                    <a:lnT>
                      <a:noFill/>
                    </a:lnT>
                    <a:lnB>
                      <a:noFill/>
                    </a:lnB>
                    <a:solidFill>
                      <a:srgbClr val="E1E1E1"/>
                    </a:solidFill>
                  </a:tcPr>
                </a:tc>
                <a:tc>
                  <a:txBody>
                    <a:bodyPr/>
                    <a:lstStyle/>
                    <a:p>
                      <a:r>
                        <a:rPr lang="zh-CN" altLang="en-US" sz="1000"/>
                        <a:t> </a:t>
                      </a:r>
                    </a:p>
                  </a:txBody>
                  <a:tcPr marL="50242" marR="50242" marT="25121" marB="25121" anchor="ctr">
                    <a:lnL>
                      <a:noFill/>
                    </a:lnL>
                    <a:lnR>
                      <a:noFill/>
                    </a:lnR>
                    <a:lnT>
                      <a:noFill/>
                    </a:lnT>
                    <a:lnB>
                      <a:noFill/>
                    </a:lnB>
                    <a:solidFill>
                      <a:srgbClr val="E1E1E1"/>
                    </a:solidFill>
                  </a:tcPr>
                </a:tc>
                <a:tc>
                  <a:txBody>
                    <a:bodyPr/>
                    <a:lstStyle/>
                    <a:p>
                      <a:r>
                        <a:rPr lang="en-US" altLang="zh-CN" sz="1000"/>
                        <a:t>280</a:t>
                      </a:r>
                    </a:p>
                  </a:txBody>
                  <a:tcPr marL="50242" marR="50242" marT="25121" marB="25121" anchor="ctr">
                    <a:lnL>
                      <a:noFill/>
                    </a:lnL>
                    <a:lnR>
                      <a:noFill/>
                    </a:lnR>
                    <a:lnT>
                      <a:noFill/>
                    </a:lnT>
                    <a:lnB>
                      <a:noFill/>
                    </a:lnB>
                    <a:solidFill>
                      <a:srgbClr val="E1E1E1"/>
                    </a:solidFill>
                  </a:tcPr>
                </a:tc>
              </a:tr>
              <a:tr h="286487">
                <a:tc>
                  <a:txBody>
                    <a:bodyPr/>
                    <a:lstStyle/>
                    <a:p>
                      <a:r>
                        <a:rPr lang="en-US" altLang="zh-CN" sz="1000"/>
                        <a:t>10,000</a:t>
                      </a:r>
                      <a:r>
                        <a:rPr lang="zh-CN" altLang="en-US" sz="1000"/>
                        <a:t>行程后，</a:t>
                      </a:r>
                      <a:r>
                        <a:rPr lang="en-US" altLang="zh-CN" sz="1000"/>
                        <a:t>%</a:t>
                      </a:r>
                      <a:r>
                        <a:rPr lang="zh-CN" altLang="en-US" sz="1000"/>
                        <a:t>变化率</a:t>
                      </a:r>
                    </a:p>
                  </a:txBody>
                  <a:tcPr marL="50242" marR="50242" marT="25121" marB="25121" anchor="ctr">
                    <a:lnL>
                      <a:noFill/>
                    </a:lnL>
                    <a:lnR>
                      <a:noFill/>
                    </a:lnR>
                    <a:lnT>
                      <a:noFill/>
                    </a:lnT>
                    <a:lnB>
                      <a:noFill/>
                    </a:lnB>
                  </a:tcPr>
                </a:tc>
                <a:tc>
                  <a:txBody>
                    <a:bodyPr/>
                    <a:lstStyle/>
                    <a:p>
                      <a:r>
                        <a:rPr lang="zh-CN" altLang="en-US" sz="1000"/>
                        <a:t> </a:t>
                      </a:r>
                    </a:p>
                  </a:txBody>
                  <a:tcPr marL="50242" marR="50242" marT="25121" marB="25121" anchor="ctr">
                    <a:lnL>
                      <a:noFill/>
                    </a:lnL>
                    <a:lnR>
                      <a:noFill/>
                    </a:lnR>
                    <a:lnT>
                      <a:noFill/>
                    </a:lnT>
                    <a:lnB>
                      <a:noFill/>
                    </a:lnB>
                  </a:tcPr>
                </a:tc>
                <a:tc>
                  <a:txBody>
                    <a:bodyPr/>
                    <a:lstStyle/>
                    <a:p>
                      <a:r>
                        <a:rPr lang="en-US" altLang="zh-CN" sz="1000"/>
                        <a:t>2.4</a:t>
                      </a:r>
                    </a:p>
                  </a:txBody>
                  <a:tcPr marL="50242" marR="50242" marT="25121" marB="25121" anchor="ctr">
                    <a:lnL>
                      <a:noFill/>
                    </a:lnL>
                    <a:lnR>
                      <a:noFill/>
                    </a:lnR>
                    <a:lnT>
                      <a:noFill/>
                    </a:lnT>
                    <a:lnB>
                      <a:noFill/>
                    </a:lnB>
                  </a:tcPr>
                </a:tc>
              </a:tr>
              <a:tr h="288032">
                <a:tc>
                  <a:txBody>
                    <a:bodyPr/>
                    <a:lstStyle/>
                    <a:p>
                      <a:r>
                        <a:rPr lang="zh-CN" altLang="en-US" sz="1000"/>
                        <a:t>含</a:t>
                      </a:r>
                      <a:r>
                        <a:rPr lang="en-US" altLang="zh-CN" sz="1000"/>
                        <a:t>50%</a:t>
                      </a:r>
                      <a:r>
                        <a:rPr lang="zh-CN" altLang="en-US" sz="1000"/>
                        <a:t>水，</a:t>
                      </a:r>
                      <a:r>
                        <a:rPr lang="en-US" altLang="zh-CN" sz="1000"/>
                        <a:t>10,000</a:t>
                      </a:r>
                      <a:r>
                        <a:rPr lang="zh-CN" altLang="en-US" sz="1000"/>
                        <a:t>行程后，</a:t>
                      </a:r>
                      <a:r>
                        <a:rPr lang="en-US" altLang="zh-CN" sz="1000"/>
                        <a:t>%</a:t>
                      </a:r>
                      <a:r>
                        <a:rPr lang="zh-CN" altLang="en-US" sz="1000"/>
                        <a:t>变化率</a:t>
                      </a:r>
                    </a:p>
                  </a:txBody>
                  <a:tcPr marL="50242" marR="50242" marT="25121" marB="25121" anchor="ctr">
                    <a:lnL>
                      <a:noFill/>
                    </a:lnL>
                    <a:lnR>
                      <a:noFill/>
                    </a:lnR>
                    <a:lnT>
                      <a:noFill/>
                    </a:lnT>
                    <a:lnB>
                      <a:noFill/>
                    </a:lnB>
                    <a:solidFill>
                      <a:srgbClr val="E1E1E1"/>
                    </a:solidFill>
                  </a:tcPr>
                </a:tc>
                <a:tc>
                  <a:txBody>
                    <a:bodyPr/>
                    <a:lstStyle/>
                    <a:p>
                      <a:r>
                        <a:rPr lang="zh-CN" altLang="en-US" sz="1000"/>
                        <a:t> </a:t>
                      </a:r>
                    </a:p>
                  </a:txBody>
                  <a:tcPr marL="50242" marR="50242" marT="25121" marB="25121" anchor="ctr">
                    <a:lnL>
                      <a:noFill/>
                    </a:lnL>
                    <a:lnR>
                      <a:noFill/>
                    </a:lnR>
                    <a:lnT>
                      <a:noFill/>
                    </a:lnT>
                    <a:lnB>
                      <a:noFill/>
                    </a:lnB>
                    <a:solidFill>
                      <a:srgbClr val="E1E1E1"/>
                    </a:solidFill>
                  </a:tcPr>
                </a:tc>
                <a:tc>
                  <a:txBody>
                    <a:bodyPr/>
                    <a:lstStyle/>
                    <a:p>
                      <a:r>
                        <a:rPr lang="en-US" altLang="zh-CN" sz="1000"/>
                        <a:t>8.0</a:t>
                      </a:r>
                    </a:p>
                  </a:txBody>
                  <a:tcPr marL="50242" marR="50242" marT="25121" marB="25121" anchor="ctr">
                    <a:lnL>
                      <a:noFill/>
                    </a:lnL>
                    <a:lnR>
                      <a:noFill/>
                    </a:lnR>
                    <a:lnT>
                      <a:noFill/>
                    </a:lnT>
                    <a:lnB>
                      <a:noFill/>
                    </a:lnB>
                    <a:solidFill>
                      <a:srgbClr val="E1E1E1"/>
                    </a:solidFill>
                  </a:tcPr>
                </a:tc>
              </a:tr>
              <a:tr h="206689">
                <a:tc>
                  <a:txBody>
                    <a:bodyPr/>
                    <a:lstStyle/>
                    <a:p>
                      <a:r>
                        <a:rPr lang="pt-BR" sz="1000"/>
                        <a:t>梯姆肯OK值，kg (N)</a:t>
                      </a:r>
                    </a:p>
                  </a:txBody>
                  <a:tcPr marL="50242" marR="50242" marT="25121" marB="25121" anchor="ctr">
                    <a:lnL>
                      <a:noFill/>
                    </a:lnL>
                    <a:lnR>
                      <a:noFill/>
                    </a:lnR>
                    <a:lnT>
                      <a:noFill/>
                    </a:lnT>
                    <a:lnB>
                      <a:noFill/>
                    </a:lnB>
                  </a:tcPr>
                </a:tc>
                <a:tc>
                  <a:txBody>
                    <a:bodyPr/>
                    <a:lstStyle/>
                    <a:p>
                      <a:r>
                        <a:rPr lang="en-US" sz="1000"/>
                        <a:t>ASTM D2509</a:t>
                      </a:r>
                    </a:p>
                  </a:txBody>
                  <a:tcPr marL="50242" marR="50242" marT="25121" marB="25121" anchor="ctr">
                    <a:lnL>
                      <a:noFill/>
                    </a:lnL>
                    <a:lnR>
                      <a:noFill/>
                    </a:lnR>
                    <a:lnT>
                      <a:noFill/>
                    </a:lnT>
                    <a:lnB>
                      <a:noFill/>
                    </a:lnB>
                  </a:tcPr>
                </a:tc>
                <a:tc>
                  <a:txBody>
                    <a:bodyPr/>
                    <a:lstStyle/>
                    <a:p>
                      <a:r>
                        <a:rPr lang="en-US" altLang="zh-CN" sz="1000"/>
                        <a:t>27.2 (267)</a:t>
                      </a:r>
                    </a:p>
                  </a:txBody>
                  <a:tcPr marL="50242" marR="50242" marT="25121" marB="25121" anchor="ctr">
                    <a:lnL>
                      <a:noFill/>
                    </a:lnL>
                    <a:lnR>
                      <a:noFill/>
                    </a:lnR>
                    <a:lnT>
                      <a:noFill/>
                    </a:lnT>
                    <a:lnB>
                      <a:noFill/>
                    </a:lnB>
                  </a:tcPr>
                </a:tc>
              </a:tr>
              <a:tr h="206689">
                <a:tc>
                  <a:txBody>
                    <a:bodyPr/>
                    <a:lstStyle/>
                    <a:p>
                      <a:r>
                        <a:rPr lang="zh-CN" altLang="en-US" sz="1000"/>
                        <a:t>四球极压</a:t>
                      </a:r>
                    </a:p>
                  </a:txBody>
                  <a:tcPr marL="50242" marR="50242" marT="25121" marB="25121" anchor="ctr">
                    <a:lnL>
                      <a:noFill/>
                    </a:lnL>
                    <a:lnR>
                      <a:noFill/>
                    </a:lnR>
                    <a:lnT>
                      <a:noFill/>
                    </a:lnT>
                    <a:lnB>
                      <a:noFill/>
                    </a:lnB>
                    <a:solidFill>
                      <a:srgbClr val="E1E1E1"/>
                    </a:solidFill>
                  </a:tcPr>
                </a:tc>
                <a:tc>
                  <a:txBody>
                    <a:bodyPr/>
                    <a:lstStyle/>
                    <a:p>
                      <a:r>
                        <a:rPr lang="en-US" sz="1000"/>
                        <a:t>ASTM D2596</a:t>
                      </a:r>
                    </a:p>
                  </a:txBody>
                  <a:tcPr marL="50242" marR="50242" marT="25121" marB="25121" anchor="ctr">
                    <a:lnL>
                      <a:noFill/>
                    </a:lnL>
                    <a:lnR>
                      <a:noFill/>
                    </a:lnR>
                    <a:lnT>
                      <a:noFill/>
                    </a:lnT>
                    <a:lnB>
                      <a:noFill/>
                    </a:lnB>
                    <a:solidFill>
                      <a:srgbClr val="E1E1E1"/>
                    </a:solidFill>
                  </a:tcPr>
                </a:tc>
                <a:tc>
                  <a:txBody>
                    <a:bodyPr/>
                    <a:lstStyle/>
                    <a:p>
                      <a:r>
                        <a:rPr lang="zh-CN" altLang="en-US" sz="1000"/>
                        <a:t> </a:t>
                      </a:r>
                    </a:p>
                  </a:txBody>
                  <a:tcPr marL="50242" marR="50242" marT="25121" marB="25121" anchor="ctr">
                    <a:lnL>
                      <a:noFill/>
                    </a:lnL>
                    <a:lnR>
                      <a:noFill/>
                    </a:lnR>
                    <a:lnT>
                      <a:noFill/>
                    </a:lnT>
                    <a:lnB>
                      <a:noFill/>
                    </a:lnB>
                    <a:solidFill>
                      <a:srgbClr val="E1E1E1"/>
                    </a:solidFill>
                  </a:tcPr>
                </a:tc>
              </a:tr>
              <a:tr h="206689">
                <a:tc>
                  <a:txBody>
                    <a:bodyPr/>
                    <a:lstStyle/>
                    <a:p>
                      <a:r>
                        <a:rPr lang="zh-CN" altLang="en-US" sz="1000"/>
                        <a:t>综合磨耗指数</a:t>
                      </a:r>
                    </a:p>
                  </a:txBody>
                  <a:tcPr marL="50242" marR="50242" marT="25121" marB="25121" anchor="ctr">
                    <a:lnL>
                      <a:noFill/>
                    </a:lnL>
                    <a:lnR>
                      <a:noFill/>
                    </a:lnR>
                    <a:lnT>
                      <a:noFill/>
                    </a:lnT>
                    <a:lnB>
                      <a:noFill/>
                    </a:lnB>
                  </a:tcPr>
                </a:tc>
                <a:tc>
                  <a:txBody>
                    <a:bodyPr/>
                    <a:lstStyle/>
                    <a:p>
                      <a:r>
                        <a:rPr lang="zh-CN" altLang="en-US" sz="1000"/>
                        <a:t> </a:t>
                      </a:r>
                    </a:p>
                  </a:txBody>
                  <a:tcPr marL="50242" marR="50242" marT="25121" marB="25121" anchor="ctr">
                    <a:lnL>
                      <a:noFill/>
                    </a:lnL>
                    <a:lnR>
                      <a:noFill/>
                    </a:lnR>
                    <a:lnT>
                      <a:noFill/>
                    </a:lnT>
                    <a:lnB>
                      <a:noFill/>
                    </a:lnB>
                  </a:tcPr>
                </a:tc>
                <a:tc>
                  <a:txBody>
                    <a:bodyPr/>
                    <a:lstStyle/>
                    <a:p>
                      <a:r>
                        <a:rPr lang="en-US" altLang="zh-CN" sz="1000"/>
                        <a:t>62</a:t>
                      </a:r>
                    </a:p>
                  </a:txBody>
                  <a:tcPr marL="50242" marR="50242" marT="25121" marB="25121" anchor="ctr">
                    <a:lnL>
                      <a:noFill/>
                    </a:lnL>
                    <a:lnR>
                      <a:noFill/>
                    </a:lnR>
                    <a:lnT>
                      <a:noFill/>
                    </a:lnT>
                    <a:lnB>
                      <a:noFill/>
                    </a:lnB>
                  </a:tcPr>
                </a:tc>
              </a:tr>
              <a:tr h="206689">
                <a:tc>
                  <a:txBody>
                    <a:bodyPr/>
                    <a:lstStyle/>
                    <a:p>
                      <a:r>
                        <a:rPr lang="zh-CN" altLang="en-US" sz="1000"/>
                        <a:t>熔融负荷，</a:t>
                      </a:r>
                      <a:r>
                        <a:rPr lang="en-US" sz="1000"/>
                        <a:t>kg</a:t>
                      </a:r>
                    </a:p>
                  </a:txBody>
                  <a:tcPr marL="50242" marR="50242" marT="25121" marB="25121" anchor="ctr">
                    <a:lnL>
                      <a:noFill/>
                    </a:lnL>
                    <a:lnR>
                      <a:noFill/>
                    </a:lnR>
                    <a:lnT>
                      <a:noFill/>
                    </a:lnT>
                    <a:lnB>
                      <a:noFill/>
                    </a:lnB>
                    <a:solidFill>
                      <a:srgbClr val="E1E1E1"/>
                    </a:solidFill>
                  </a:tcPr>
                </a:tc>
                <a:tc>
                  <a:txBody>
                    <a:bodyPr/>
                    <a:lstStyle/>
                    <a:p>
                      <a:r>
                        <a:rPr lang="zh-CN" altLang="en-US" sz="1000"/>
                        <a:t> </a:t>
                      </a:r>
                    </a:p>
                  </a:txBody>
                  <a:tcPr marL="50242" marR="50242" marT="25121" marB="25121" anchor="ctr">
                    <a:lnL>
                      <a:noFill/>
                    </a:lnL>
                    <a:lnR>
                      <a:noFill/>
                    </a:lnR>
                    <a:lnT>
                      <a:noFill/>
                    </a:lnT>
                    <a:lnB>
                      <a:noFill/>
                    </a:lnB>
                    <a:solidFill>
                      <a:srgbClr val="E1E1E1"/>
                    </a:solidFill>
                  </a:tcPr>
                </a:tc>
                <a:tc>
                  <a:txBody>
                    <a:bodyPr/>
                    <a:lstStyle/>
                    <a:p>
                      <a:r>
                        <a:rPr lang="en-US" altLang="zh-CN" sz="1000"/>
                        <a:t>500</a:t>
                      </a:r>
                    </a:p>
                  </a:txBody>
                  <a:tcPr marL="50242" marR="50242" marT="25121" marB="25121" anchor="ctr">
                    <a:lnL>
                      <a:noFill/>
                    </a:lnL>
                    <a:lnR>
                      <a:noFill/>
                    </a:lnR>
                    <a:lnT>
                      <a:noFill/>
                    </a:lnT>
                    <a:lnB>
                      <a:noFill/>
                    </a:lnB>
                    <a:solidFill>
                      <a:srgbClr val="E1E1E1"/>
                    </a:solidFill>
                  </a:tcPr>
                </a:tc>
              </a:tr>
              <a:tr h="206689">
                <a:tc>
                  <a:txBody>
                    <a:bodyPr/>
                    <a:lstStyle/>
                    <a:p>
                      <a:r>
                        <a:rPr lang="zh-CN" altLang="en-US" sz="1000"/>
                        <a:t>四球磨损直径，</a:t>
                      </a:r>
                      <a:r>
                        <a:rPr lang="en-US" altLang="zh-CN" sz="1000"/>
                        <a:t>mm</a:t>
                      </a:r>
                    </a:p>
                  </a:txBody>
                  <a:tcPr marL="50242" marR="50242" marT="25121" marB="25121" anchor="ctr">
                    <a:lnL>
                      <a:noFill/>
                    </a:lnL>
                    <a:lnR>
                      <a:noFill/>
                    </a:lnR>
                    <a:lnT>
                      <a:noFill/>
                    </a:lnT>
                    <a:lnB>
                      <a:noFill/>
                    </a:lnB>
                  </a:tcPr>
                </a:tc>
                <a:tc>
                  <a:txBody>
                    <a:bodyPr/>
                    <a:lstStyle/>
                    <a:p>
                      <a:r>
                        <a:rPr lang="en-US" sz="1000"/>
                        <a:t>ASTM D2266 </a:t>
                      </a:r>
                    </a:p>
                  </a:txBody>
                  <a:tcPr marL="50242" marR="50242" marT="25121" marB="25121" anchor="ctr">
                    <a:lnL>
                      <a:noFill/>
                    </a:lnL>
                    <a:lnR>
                      <a:noFill/>
                    </a:lnR>
                    <a:lnT>
                      <a:noFill/>
                    </a:lnT>
                    <a:lnB>
                      <a:noFill/>
                    </a:lnB>
                  </a:tcPr>
                </a:tc>
                <a:tc>
                  <a:txBody>
                    <a:bodyPr/>
                    <a:lstStyle/>
                    <a:p>
                      <a:r>
                        <a:rPr lang="en-US" altLang="zh-CN" sz="1000"/>
                        <a:t>0.42</a:t>
                      </a:r>
                    </a:p>
                  </a:txBody>
                  <a:tcPr marL="50242" marR="50242" marT="25121" marB="25121" anchor="ctr">
                    <a:lnL>
                      <a:noFill/>
                    </a:lnL>
                    <a:lnR>
                      <a:noFill/>
                    </a:lnR>
                    <a:lnT>
                      <a:noFill/>
                    </a:lnT>
                    <a:lnB>
                      <a:noFill/>
                    </a:lnB>
                  </a:tcPr>
                </a:tc>
              </a:tr>
              <a:tr h="262699">
                <a:tc>
                  <a:txBody>
                    <a:bodyPr/>
                    <a:lstStyle/>
                    <a:p>
                      <a:r>
                        <a:rPr lang="zh-CN" altLang="en-US" sz="1000"/>
                        <a:t>低温扭矩，</a:t>
                      </a:r>
                      <a:r>
                        <a:rPr lang="en-US" altLang="zh-CN" sz="1000"/>
                        <a:t>-40℃</a:t>
                      </a:r>
                      <a:r>
                        <a:rPr lang="zh-CN" altLang="en-US" sz="1000"/>
                        <a:t>，</a:t>
                      </a:r>
                      <a:r>
                        <a:rPr lang="en-US" altLang="zh-CN" sz="1000"/>
                        <a:t>N-m</a:t>
                      </a:r>
                    </a:p>
                  </a:txBody>
                  <a:tcPr marL="50242" marR="50242" marT="25121" marB="25121" anchor="ctr">
                    <a:lnL>
                      <a:noFill/>
                    </a:lnL>
                    <a:lnR>
                      <a:noFill/>
                    </a:lnR>
                    <a:lnT>
                      <a:noFill/>
                    </a:lnT>
                    <a:lnB>
                      <a:noFill/>
                    </a:lnB>
                    <a:solidFill>
                      <a:srgbClr val="E1E1E1"/>
                    </a:solidFill>
                  </a:tcPr>
                </a:tc>
                <a:tc>
                  <a:txBody>
                    <a:bodyPr/>
                    <a:lstStyle/>
                    <a:p>
                      <a:r>
                        <a:rPr lang="en-US" sz="1000"/>
                        <a:t>ASTM D4693 </a:t>
                      </a:r>
                    </a:p>
                  </a:txBody>
                  <a:tcPr marL="50242" marR="50242" marT="25121" marB="25121" anchor="ctr">
                    <a:lnL>
                      <a:noFill/>
                    </a:lnL>
                    <a:lnR>
                      <a:noFill/>
                    </a:lnR>
                    <a:lnT>
                      <a:noFill/>
                    </a:lnT>
                    <a:lnB>
                      <a:noFill/>
                    </a:lnB>
                    <a:solidFill>
                      <a:srgbClr val="E1E1E1"/>
                    </a:solidFill>
                  </a:tcPr>
                </a:tc>
                <a:tc>
                  <a:txBody>
                    <a:bodyPr/>
                    <a:lstStyle/>
                    <a:p>
                      <a:r>
                        <a:rPr lang="en-US" altLang="zh-CN" sz="1000"/>
                        <a:t>2.5</a:t>
                      </a:r>
                    </a:p>
                  </a:txBody>
                  <a:tcPr marL="50242" marR="50242" marT="25121" marB="25121" anchor="ctr">
                    <a:lnL>
                      <a:noFill/>
                    </a:lnL>
                    <a:lnR>
                      <a:noFill/>
                    </a:lnR>
                    <a:lnT>
                      <a:noFill/>
                    </a:lnT>
                    <a:lnB>
                      <a:noFill/>
                    </a:lnB>
                    <a:solidFill>
                      <a:srgbClr val="E1E1E1"/>
                    </a:solidFill>
                  </a:tcPr>
                </a:tc>
              </a:tr>
              <a:tr h="288032">
                <a:tc>
                  <a:txBody>
                    <a:bodyPr/>
                    <a:lstStyle/>
                    <a:p>
                      <a:r>
                        <a:rPr lang="zh-CN" altLang="en-US" sz="1000"/>
                        <a:t>泵送性，</a:t>
                      </a:r>
                      <a:r>
                        <a:rPr lang="en-US" altLang="zh-CN" sz="1000"/>
                        <a:t>-18℃</a:t>
                      </a:r>
                      <a:r>
                        <a:rPr lang="zh-CN" altLang="en-US" sz="1000"/>
                        <a:t>，</a:t>
                      </a:r>
                      <a:r>
                        <a:rPr lang="en-US" sz="1000"/>
                        <a:t>g/min</a:t>
                      </a:r>
                    </a:p>
                  </a:txBody>
                  <a:tcPr marL="50242" marR="50242" marT="25121" marB="25121" anchor="ctr">
                    <a:lnL>
                      <a:noFill/>
                    </a:lnL>
                    <a:lnR>
                      <a:noFill/>
                    </a:lnR>
                    <a:lnT>
                      <a:noFill/>
                    </a:lnT>
                    <a:lnB>
                      <a:noFill/>
                    </a:lnB>
                  </a:tcPr>
                </a:tc>
                <a:tc>
                  <a:txBody>
                    <a:bodyPr/>
                    <a:lstStyle/>
                    <a:p>
                      <a:r>
                        <a:rPr lang="zh-CN" altLang="en-US" sz="1000"/>
                        <a:t>美钢标准</a:t>
                      </a:r>
                    </a:p>
                  </a:txBody>
                  <a:tcPr marL="50242" marR="50242" marT="25121" marB="25121" anchor="ctr">
                    <a:lnL>
                      <a:noFill/>
                    </a:lnL>
                    <a:lnR>
                      <a:noFill/>
                    </a:lnR>
                    <a:lnT>
                      <a:noFill/>
                    </a:lnT>
                    <a:lnB>
                      <a:noFill/>
                    </a:lnB>
                  </a:tcPr>
                </a:tc>
                <a:tc>
                  <a:txBody>
                    <a:bodyPr/>
                    <a:lstStyle/>
                    <a:p>
                      <a:r>
                        <a:rPr lang="en-US" altLang="zh-CN" sz="1000"/>
                        <a:t>9.0</a:t>
                      </a:r>
                    </a:p>
                  </a:txBody>
                  <a:tcPr marL="50242" marR="50242" marT="25121" marB="25121" anchor="ctr">
                    <a:lnL>
                      <a:noFill/>
                    </a:lnL>
                    <a:lnR>
                      <a:noFill/>
                    </a:lnR>
                    <a:lnT>
                      <a:noFill/>
                    </a:lnT>
                    <a:lnB>
                      <a:noFill/>
                    </a:lnB>
                  </a:tcPr>
                </a:tc>
              </a:tr>
              <a:tr h="216024">
                <a:tc>
                  <a:txBody>
                    <a:bodyPr/>
                    <a:lstStyle/>
                    <a:p>
                      <a:r>
                        <a:rPr lang="zh-CN" altLang="en-US" sz="1000"/>
                        <a:t>水淋流失</a:t>
                      </a:r>
                      <a:r>
                        <a:rPr lang="en-US" altLang="zh-CN" sz="1000"/>
                        <a:t>@ 79.4℃</a:t>
                      </a:r>
                      <a:r>
                        <a:rPr lang="zh-CN" altLang="en-US" sz="1000"/>
                        <a:t>，</a:t>
                      </a:r>
                      <a:r>
                        <a:rPr lang="en-US" altLang="zh-CN" sz="1000"/>
                        <a:t>%</a:t>
                      </a:r>
                    </a:p>
                  </a:txBody>
                  <a:tcPr marL="50242" marR="50242" marT="25121" marB="25121" anchor="ctr">
                    <a:lnL>
                      <a:noFill/>
                    </a:lnL>
                    <a:lnR>
                      <a:noFill/>
                    </a:lnR>
                    <a:lnT>
                      <a:noFill/>
                    </a:lnT>
                    <a:lnB>
                      <a:noFill/>
                    </a:lnB>
                    <a:solidFill>
                      <a:srgbClr val="E1E1E1"/>
                    </a:solidFill>
                  </a:tcPr>
                </a:tc>
                <a:tc>
                  <a:txBody>
                    <a:bodyPr/>
                    <a:lstStyle/>
                    <a:p>
                      <a:r>
                        <a:rPr lang="en-US" sz="1000"/>
                        <a:t>ASTM D1264</a:t>
                      </a:r>
                    </a:p>
                  </a:txBody>
                  <a:tcPr marL="50242" marR="50242" marT="25121" marB="25121" anchor="ctr">
                    <a:lnL>
                      <a:noFill/>
                    </a:lnL>
                    <a:lnR>
                      <a:noFill/>
                    </a:lnR>
                    <a:lnT>
                      <a:noFill/>
                    </a:lnT>
                    <a:lnB>
                      <a:noFill/>
                    </a:lnB>
                    <a:solidFill>
                      <a:srgbClr val="E1E1E1"/>
                    </a:solidFill>
                  </a:tcPr>
                </a:tc>
                <a:tc>
                  <a:txBody>
                    <a:bodyPr/>
                    <a:lstStyle/>
                    <a:p>
                      <a:r>
                        <a:rPr lang="en-US" altLang="zh-CN" sz="1000"/>
                        <a:t>3.5</a:t>
                      </a:r>
                    </a:p>
                  </a:txBody>
                  <a:tcPr marL="50242" marR="50242" marT="25121" marB="25121" anchor="ctr">
                    <a:lnL>
                      <a:noFill/>
                    </a:lnL>
                    <a:lnR>
                      <a:noFill/>
                    </a:lnR>
                    <a:lnT>
                      <a:noFill/>
                    </a:lnT>
                    <a:lnB>
                      <a:noFill/>
                    </a:lnB>
                    <a:solidFill>
                      <a:srgbClr val="E1E1E1"/>
                    </a:solidFill>
                  </a:tcPr>
                </a:tc>
              </a:tr>
              <a:tr h="206689">
                <a:tc>
                  <a:txBody>
                    <a:bodyPr/>
                    <a:lstStyle/>
                    <a:p>
                      <a:r>
                        <a:rPr lang="zh-CN" altLang="en-US" sz="1000"/>
                        <a:t>基础油特性</a:t>
                      </a:r>
                    </a:p>
                  </a:txBody>
                  <a:tcPr marL="50242" marR="50242" marT="25121" marB="25121" anchor="ctr">
                    <a:lnL>
                      <a:noFill/>
                    </a:lnL>
                    <a:lnR>
                      <a:noFill/>
                    </a:lnR>
                    <a:lnT>
                      <a:noFill/>
                    </a:lnT>
                    <a:lnB>
                      <a:noFill/>
                    </a:lnB>
                    <a:solidFill>
                      <a:srgbClr val="FFFFFF"/>
                    </a:solidFill>
                  </a:tcPr>
                </a:tc>
                <a:tc>
                  <a:txBody>
                    <a:bodyPr/>
                    <a:lstStyle/>
                    <a:p>
                      <a:r>
                        <a:rPr lang="en-US" sz="1000"/>
                        <a:t>ASTM D445</a:t>
                      </a:r>
                    </a:p>
                  </a:txBody>
                  <a:tcPr marL="50242" marR="50242" marT="25121" marB="25121" anchor="ctr">
                    <a:lnL>
                      <a:noFill/>
                    </a:lnL>
                    <a:lnR>
                      <a:noFill/>
                    </a:lnR>
                    <a:lnT>
                      <a:noFill/>
                    </a:lnT>
                    <a:lnB>
                      <a:noFill/>
                    </a:lnB>
                    <a:solidFill>
                      <a:srgbClr val="FFFFFF"/>
                    </a:solidFill>
                  </a:tcPr>
                </a:tc>
                <a:tc>
                  <a:txBody>
                    <a:bodyPr/>
                    <a:lstStyle/>
                    <a:p>
                      <a:r>
                        <a:rPr lang="zh-CN" altLang="en-US" sz="1000"/>
                        <a:t> </a:t>
                      </a:r>
                    </a:p>
                  </a:txBody>
                  <a:tcPr marL="50242" marR="50242" marT="25121" marB="25121" anchor="ctr">
                    <a:lnL>
                      <a:noFill/>
                    </a:lnL>
                    <a:lnR>
                      <a:noFill/>
                    </a:lnR>
                    <a:lnT>
                      <a:noFill/>
                    </a:lnT>
                    <a:lnB>
                      <a:noFill/>
                    </a:lnB>
                    <a:solidFill>
                      <a:srgbClr val="FFFFFF"/>
                    </a:solidFill>
                  </a:tcPr>
                </a:tc>
              </a:tr>
              <a:tr h="206689">
                <a:tc>
                  <a:txBody>
                    <a:bodyPr/>
                    <a:lstStyle/>
                    <a:p>
                      <a:r>
                        <a:rPr lang="en-US" altLang="zh-CN" sz="1000"/>
                        <a:t>100℃</a:t>
                      </a:r>
                      <a:r>
                        <a:rPr lang="zh-CN" altLang="en-US" sz="1000"/>
                        <a:t>粘度</a:t>
                      </a:r>
                      <a:r>
                        <a:rPr lang="en-US" altLang="zh-CN" sz="1000"/>
                        <a:t>, </a:t>
                      </a:r>
                      <a:r>
                        <a:rPr lang="en-US" sz="1000"/>
                        <a:t>cSt</a:t>
                      </a:r>
                    </a:p>
                  </a:txBody>
                  <a:tcPr marL="50242" marR="50242" marT="25121" marB="25121" anchor="ctr">
                    <a:lnL>
                      <a:noFill/>
                    </a:lnL>
                    <a:lnR>
                      <a:noFill/>
                    </a:lnR>
                    <a:lnT>
                      <a:noFill/>
                    </a:lnT>
                    <a:lnB>
                      <a:noFill/>
                    </a:lnB>
                    <a:solidFill>
                      <a:srgbClr val="E1E1E1"/>
                    </a:solidFill>
                  </a:tcPr>
                </a:tc>
                <a:tc>
                  <a:txBody>
                    <a:bodyPr/>
                    <a:lstStyle/>
                    <a:p>
                      <a:r>
                        <a:rPr lang="zh-CN" altLang="en-US" sz="1000"/>
                        <a:t> </a:t>
                      </a:r>
                    </a:p>
                  </a:txBody>
                  <a:tcPr marL="50242" marR="50242" marT="25121" marB="25121" anchor="ctr">
                    <a:lnL>
                      <a:noFill/>
                    </a:lnL>
                    <a:lnR>
                      <a:noFill/>
                    </a:lnR>
                    <a:lnT>
                      <a:noFill/>
                    </a:lnT>
                    <a:lnB>
                      <a:noFill/>
                    </a:lnB>
                    <a:solidFill>
                      <a:srgbClr val="E1E1E1"/>
                    </a:solidFill>
                  </a:tcPr>
                </a:tc>
                <a:tc>
                  <a:txBody>
                    <a:bodyPr/>
                    <a:lstStyle/>
                    <a:p>
                      <a:r>
                        <a:rPr lang="en-US" altLang="zh-CN" sz="1000"/>
                        <a:t>7.6</a:t>
                      </a:r>
                    </a:p>
                  </a:txBody>
                  <a:tcPr marL="50242" marR="50242" marT="25121" marB="25121" anchor="ctr">
                    <a:lnL>
                      <a:noFill/>
                    </a:lnL>
                    <a:lnR>
                      <a:noFill/>
                    </a:lnR>
                    <a:lnT>
                      <a:noFill/>
                    </a:lnT>
                    <a:lnB>
                      <a:noFill/>
                    </a:lnB>
                    <a:solidFill>
                      <a:srgbClr val="E1E1E1"/>
                    </a:solidFill>
                  </a:tcPr>
                </a:tc>
              </a:tr>
              <a:tr h="206689">
                <a:tc>
                  <a:txBody>
                    <a:bodyPr/>
                    <a:lstStyle/>
                    <a:p>
                      <a:r>
                        <a:rPr lang="en-US" altLang="zh-CN" sz="1000"/>
                        <a:t>40℃</a:t>
                      </a:r>
                      <a:r>
                        <a:rPr lang="zh-CN" altLang="en-US" sz="1000"/>
                        <a:t>粘度</a:t>
                      </a:r>
                      <a:r>
                        <a:rPr lang="en-US" altLang="zh-CN" sz="1000"/>
                        <a:t>, </a:t>
                      </a:r>
                      <a:r>
                        <a:rPr lang="en-US" sz="1000"/>
                        <a:t>cSt</a:t>
                      </a:r>
                    </a:p>
                  </a:txBody>
                  <a:tcPr marL="50242" marR="50242" marT="25121" marB="25121" anchor="ctr">
                    <a:lnL>
                      <a:noFill/>
                    </a:lnL>
                    <a:lnR>
                      <a:noFill/>
                    </a:lnR>
                    <a:lnT>
                      <a:noFill/>
                    </a:lnT>
                    <a:lnB>
                      <a:noFill/>
                    </a:lnB>
                    <a:solidFill>
                      <a:srgbClr val="FFFFFF"/>
                    </a:solidFill>
                  </a:tcPr>
                </a:tc>
                <a:tc>
                  <a:txBody>
                    <a:bodyPr/>
                    <a:lstStyle/>
                    <a:p>
                      <a:r>
                        <a:rPr lang="zh-CN" altLang="en-US" sz="1000"/>
                        <a:t> </a:t>
                      </a:r>
                    </a:p>
                  </a:txBody>
                  <a:tcPr marL="50242" marR="50242" marT="25121" marB="25121" anchor="ctr">
                    <a:lnL>
                      <a:noFill/>
                    </a:lnL>
                    <a:lnR>
                      <a:noFill/>
                    </a:lnR>
                    <a:lnT>
                      <a:noFill/>
                    </a:lnT>
                    <a:lnB>
                      <a:noFill/>
                    </a:lnB>
                    <a:solidFill>
                      <a:srgbClr val="FFFFFF"/>
                    </a:solidFill>
                  </a:tcPr>
                </a:tc>
                <a:tc>
                  <a:txBody>
                    <a:bodyPr/>
                    <a:lstStyle/>
                    <a:p>
                      <a:r>
                        <a:rPr lang="en-US" altLang="zh-CN" sz="1000"/>
                        <a:t>45</a:t>
                      </a:r>
                    </a:p>
                  </a:txBody>
                  <a:tcPr marL="50242" marR="50242" marT="25121" marB="25121" anchor="ctr">
                    <a:lnL>
                      <a:noFill/>
                    </a:lnL>
                    <a:lnR>
                      <a:noFill/>
                    </a:lnR>
                    <a:lnT>
                      <a:noFill/>
                    </a:lnT>
                    <a:lnB>
                      <a:noFill/>
                    </a:lnB>
                    <a:solidFill>
                      <a:srgbClr val="FFFFFF"/>
                    </a:solidFill>
                  </a:tcPr>
                </a:tc>
              </a:tr>
              <a:tr h="206689">
                <a:tc>
                  <a:txBody>
                    <a:bodyPr/>
                    <a:lstStyle/>
                    <a:p>
                      <a:r>
                        <a:rPr lang="zh-CN" altLang="en-US" sz="1000"/>
                        <a:t>粘度指数</a:t>
                      </a:r>
                    </a:p>
                  </a:txBody>
                  <a:tcPr marL="50242" marR="50242" marT="25121" marB="25121" anchor="ctr">
                    <a:lnL>
                      <a:noFill/>
                    </a:lnL>
                    <a:lnR>
                      <a:noFill/>
                    </a:lnR>
                    <a:lnT>
                      <a:noFill/>
                    </a:lnT>
                    <a:lnB>
                      <a:noFill/>
                    </a:lnB>
                    <a:solidFill>
                      <a:srgbClr val="E1E1E1"/>
                    </a:solidFill>
                  </a:tcPr>
                </a:tc>
                <a:tc>
                  <a:txBody>
                    <a:bodyPr/>
                    <a:lstStyle/>
                    <a:p>
                      <a:r>
                        <a:rPr lang="en-US" sz="1000"/>
                        <a:t>ASTM D2270</a:t>
                      </a:r>
                    </a:p>
                  </a:txBody>
                  <a:tcPr marL="50242" marR="50242" marT="25121" marB="25121" anchor="ctr">
                    <a:lnL>
                      <a:noFill/>
                    </a:lnL>
                    <a:lnR>
                      <a:noFill/>
                    </a:lnR>
                    <a:lnT>
                      <a:noFill/>
                    </a:lnT>
                    <a:lnB>
                      <a:noFill/>
                    </a:lnB>
                    <a:solidFill>
                      <a:srgbClr val="E1E1E1"/>
                    </a:solidFill>
                  </a:tcPr>
                </a:tc>
                <a:tc>
                  <a:txBody>
                    <a:bodyPr/>
                    <a:lstStyle/>
                    <a:p>
                      <a:r>
                        <a:rPr lang="en-US" altLang="zh-CN" sz="1000" dirty="0"/>
                        <a:t>136</a:t>
                      </a:r>
                    </a:p>
                  </a:txBody>
                  <a:tcPr marL="50242" marR="50242" marT="25121" marB="25121"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857345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TP2128</a:t>
            </a:r>
            <a:r>
              <a:rPr lang="zh-CN" altLang="en-US" b="1" dirty="0" smtClean="0"/>
              <a:t>高速封闭轴承润滑脂</a:t>
            </a:r>
            <a:endParaRPr lang="zh-CN" altLang="en-US" b="1" dirty="0"/>
          </a:p>
        </p:txBody>
      </p:sp>
      <p:sp>
        <p:nvSpPr>
          <p:cNvPr id="15" name="矩形 14"/>
          <p:cNvSpPr/>
          <p:nvPr/>
        </p:nvSpPr>
        <p:spPr>
          <a:xfrm>
            <a:off x="408186" y="1412776"/>
            <a:ext cx="6972126" cy="1077218"/>
          </a:xfrm>
          <a:prstGeom prst="rect">
            <a:avLst/>
          </a:prstGeom>
        </p:spPr>
        <p:txBody>
          <a:bodyPr wrap="square">
            <a:spAutoFit/>
          </a:bodyPr>
          <a:lstStyle/>
          <a:p>
            <a:r>
              <a:rPr lang="zh-CN" altLang="en-US" sz="1600" dirty="0" smtClean="0"/>
              <a:t>         铁</a:t>
            </a:r>
            <a:r>
              <a:rPr lang="zh-CN" altLang="en-US" sz="1600" dirty="0"/>
              <a:t>霸</a:t>
            </a:r>
            <a:r>
              <a:rPr lang="en-US" altLang="zh-CN" sz="1600" dirty="0"/>
              <a:t>TP 2128</a:t>
            </a:r>
            <a:r>
              <a:rPr lang="zh-CN" altLang="en-US" sz="1600" dirty="0"/>
              <a:t>重负载工业润滑脂是一种重负荷多用途工业轴承用润滑脂，特别适合在恶劣环境下使用，如钢铁厂、纸浆、造纸业及其它类似行业。适合于有高热、水、极压的场合使用。</a:t>
            </a:r>
          </a:p>
          <a:p>
            <a:endParaRPr lang="zh-CN" altLang="en-US" sz="1600" dirty="0">
              <a:effectLst/>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232" y="4509120"/>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997032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4753" y="332656"/>
            <a:ext cx="1223412" cy="369332"/>
          </a:xfrm>
          <a:prstGeom prst="rect">
            <a:avLst/>
          </a:prstGeom>
          <a:noFill/>
        </p:spPr>
        <p:txBody>
          <a:bodyPr wrap="none" rtlCol="0">
            <a:spAutoFit/>
          </a:bodyPr>
          <a:lstStyle/>
          <a:p>
            <a:r>
              <a:rPr lang="zh-CN" altLang="en-US" b="1" dirty="0" smtClean="0">
                <a:latin typeface="+mn-ea"/>
              </a:rPr>
              <a:t>目     录</a:t>
            </a:r>
            <a:endParaRPr lang="zh-CN" altLang="en-US" b="1" dirty="0">
              <a:latin typeface="+mn-ea"/>
            </a:endParaRPr>
          </a:p>
        </p:txBody>
      </p:sp>
      <p:sp>
        <p:nvSpPr>
          <p:cNvPr id="5" name="TextBox 4"/>
          <p:cNvSpPr txBox="1"/>
          <p:nvPr/>
        </p:nvSpPr>
        <p:spPr>
          <a:xfrm>
            <a:off x="920974" y="836712"/>
            <a:ext cx="3063659" cy="5493812"/>
          </a:xfrm>
          <a:prstGeom prst="rect">
            <a:avLst/>
          </a:prstGeom>
          <a:noFill/>
        </p:spPr>
        <p:txBody>
          <a:bodyPr wrap="none" rtlCol="0">
            <a:spAutoFit/>
          </a:bodyPr>
          <a:lstStyle/>
          <a:p>
            <a:r>
              <a:rPr lang="zh-CN" altLang="en-US" sz="1300" dirty="0" smtClean="0">
                <a:latin typeface="Arial Unicode MS" pitchFamily="34" charset="-122"/>
                <a:ea typeface="Arial Unicode MS" pitchFamily="34" charset="-122"/>
                <a:cs typeface="Arial Unicode MS" pitchFamily="34" charset="-122"/>
                <a:hlinkClick r:id="rId2" action="ppaction://hlinksldjump"/>
              </a:rPr>
              <a:t>产品概要</a:t>
            </a:r>
            <a:endParaRPr lang="en-US" altLang="zh-CN" sz="1300" dirty="0" smtClean="0">
              <a:latin typeface="Arial Unicode MS" pitchFamily="34" charset="-122"/>
              <a:ea typeface="Arial Unicode MS" pitchFamily="34" charset="-122"/>
              <a:cs typeface="Arial Unicode MS" pitchFamily="34" charset="-122"/>
            </a:endParaRPr>
          </a:p>
          <a:p>
            <a:r>
              <a:rPr lang="zh-CN" altLang="en-US" sz="1300" dirty="0" smtClean="0">
                <a:latin typeface="Arial Unicode MS" pitchFamily="34" charset="-122"/>
                <a:ea typeface="Arial Unicode MS" pitchFamily="34" charset="-122"/>
                <a:cs typeface="Arial Unicode MS" pitchFamily="34" charset="-122"/>
                <a:hlinkClick r:id="rId3" action="ppaction://hlinksldjump"/>
              </a:rPr>
              <a:t>铁霸绿油脂</a:t>
            </a:r>
            <a:endParaRPr lang="en-US" altLang="zh-CN" sz="1300" dirty="0" smtClean="0">
              <a:latin typeface="Arial Unicode MS" pitchFamily="34" charset="-122"/>
              <a:ea typeface="Arial Unicode MS" pitchFamily="34" charset="-122"/>
              <a:cs typeface="Arial Unicode MS" pitchFamily="34" charset="-122"/>
            </a:endParaRPr>
          </a:p>
          <a:p>
            <a:r>
              <a:rPr lang="zh-CN" altLang="en-US" sz="1300" dirty="0">
                <a:latin typeface="Arial Unicode MS" pitchFamily="34" charset="-122"/>
                <a:ea typeface="Arial Unicode MS" pitchFamily="34" charset="-122"/>
                <a:cs typeface="Arial Unicode MS" pitchFamily="34" charset="-122"/>
                <a:hlinkClick r:id="rId4" action="ppaction://hlinksldjump"/>
              </a:rPr>
              <a:t>铁</a:t>
            </a:r>
            <a:r>
              <a:rPr lang="zh-CN" altLang="en-US" sz="1300" dirty="0" smtClean="0">
                <a:latin typeface="Arial Unicode MS" pitchFamily="34" charset="-122"/>
                <a:ea typeface="Arial Unicode MS" pitchFamily="34" charset="-122"/>
                <a:cs typeface="Arial Unicode MS" pitchFamily="34" charset="-122"/>
                <a:hlinkClick r:id="rId4" action="ppaction://hlinksldjump"/>
              </a:rPr>
              <a:t>霸红油脂</a:t>
            </a:r>
            <a:endParaRPr lang="en-US" altLang="zh-CN" sz="1300" dirty="0" smtClean="0">
              <a:latin typeface="Arial Unicode MS" pitchFamily="34" charset="-122"/>
              <a:ea typeface="Arial Unicode MS" pitchFamily="34" charset="-122"/>
              <a:cs typeface="Arial Unicode MS" pitchFamily="34" charset="-122"/>
            </a:endParaRPr>
          </a:p>
          <a:p>
            <a:r>
              <a:rPr lang="zh-CN" altLang="en-US" sz="1300" dirty="0">
                <a:latin typeface="Arial Unicode MS" pitchFamily="34" charset="-122"/>
                <a:ea typeface="Arial Unicode MS" pitchFamily="34" charset="-122"/>
                <a:cs typeface="Arial Unicode MS" pitchFamily="34" charset="-122"/>
                <a:hlinkClick r:id="rId5" action="ppaction://hlinksldjump"/>
              </a:rPr>
              <a:t>铁</a:t>
            </a:r>
            <a:r>
              <a:rPr lang="zh-CN" altLang="en-US" sz="1300" dirty="0" smtClean="0">
                <a:latin typeface="Arial Unicode MS" pitchFamily="34" charset="-122"/>
                <a:ea typeface="Arial Unicode MS" pitchFamily="34" charset="-122"/>
                <a:cs typeface="Arial Unicode MS" pitchFamily="34" charset="-122"/>
                <a:hlinkClick r:id="rId5" action="ppaction://hlinksldjump"/>
              </a:rPr>
              <a:t>霸黑油脂</a:t>
            </a:r>
            <a:endParaRPr lang="en-US" altLang="zh-CN" sz="1300" dirty="0" smtClean="0">
              <a:latin typeface="Arial Unicode MS" pitchFamily="34" charset="-122"/>
              <a:ea typeface="Arial Unicode MS" pitchFamily="34" charset="-122"/>
              <a:cs typeface="Arial Unicode MS" pitchFamily="34" charset="-122"/>
            </a:endParaRPr>
          </a:p>
          <a:p>
            <a:r>
              <a:rPr lang="zh-CN" altLang="en-US" sz="1300" dirty="0">
                <a:latin typeface="Arial Unicode MS" pitchFamily="34" charset="-122"/>
                <a:ea typeface="Arial Unicode MS" pitchFamily="34" charset="-122"/>
                <a:cs typeface="Arial Unicode MS" pitchFamily="34" charset="-122"/>
                <a:hlinkClick r:id="rId6" action="ppaction://hlinksldjump"/>
              </a:rPr>
              <a:t>铁</a:t>
            </a:r>
            <a:r>
              <a:rPr lang="zh-CN" altLang="en-US" sz="1300" dirty="0" smtClean="0">
                <a:latin typeface="Arial Unicode MS" pitchFamily="34" charset="-122"/>
                <a:ea typeface="Arial Unicode MS" pitchFamily="34" charset="-122"/>
                <a:cs typeface="Arial Unicode MS" pitchFamily="34" charset="-122"/>
                <a:hlinkClick r:id="rId6" action="ppaction://hlinksldjump"/>
              </a:rPr>
              <a:t>霸二硫化钼油脂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7" action="ppaction://hlinksldjump"/>
              </a:rPr>
              <a:t>AQUA500</a:t>
            </a:r>
            <a:r>
              <a:rPr lang="zh-CN" altLang="en-US" sz="1300" dirty="0" smtClean="0">
                <a:latin typeface="Arial Unicode MS" pitchFamily="34" charset="-122"/>
                <a:ea typeface="Arial Unicode MS" pitchFamily="34" charset="-122"/>
                <a:cs typeface="Arial Unicode MS" pitchFamily="34" charset="-122"/>
                <a:hlinkClick r:id="rId7" action="ppaction://hlinksldjump"/>
              </a:rPr>
              <a:t>复合磺化钙润滑脂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8" action="ppaction://hlinksldjump"/>
              </a:rPr>
              <a:t>TP2122</a:t>
            </a:r>
            <a:r>
              <a:rPr lang="zh-CN" altLang="en-US" sz="1300" dirty="0" smtClean="0">
                <a:latin typeface="Arial Unicode MS" pitchFamily="34" charset="-122"/>
                <a:ea typeface="Arial Unicode MS" pitchFamily="34" charset="-122"/>
                <a:cs typeface="Arial Unicode MS" pitchFamily="34" charset="-122"/>
                <a:hlinkClick r:id="rId8" action="ppaction://hlinksldjump"/>
              </a:rPr>
              <a:t>高速封闭轴承润滑脂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9" action="ppaction://hlinksldjump"/>
              </a:rPr>
              <a:t>TP2128</a:t>
            </a:r>
            <a:r>
              <a:rPr lang="zh-CN" altLang="en-US" sz="1300" dirty="0" smtClean="0">
                <a:latin typeface="Arial Unicode MS" pitchFamily="34" charset="-122"/>
                <a:ea typeface="Arial Unicode MS" pitchFamily="34" charset="-122"/>
                <a:cs typeface="Arial Unicode MS" pitchFamily="34" charset="-122"/>
                <a:hlinkClick r:id="rId9" action="ppaction://hlinksldjump"/>
              </a:rPr>
              <a:t>重负载工业润滑脂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10" action="ppaction://hlinksldjump"/>
              </a:rPr>
              <a:t>TP2133</a:t>
            </a:r>
            <a:r>
              <a:rPr lang="zh-CN" altLang="en-US" sz="1300" dirty="0" smtClean="0">
                <a:latin typeface="Arial Unicode MS" pitchFamily="34" charset="-122"/>
                <a:ea typeface="Arial Unicode MS" pitchFamily="34" charset="-122"/>
                <a:cs typeface="Arial Unicode MS" pitchFamily="34" charset="-122"/>
                <a:hlinkClick r:id="rId10" action="ppaction://hlinksldjump"/>
              </a:rPr>
              <a:t>极压开放式齿轮润滑脂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11" action="ppaction://hlinksldjump"/>
              </a:rPr>
              <a:t>TP2168</a:t>
            </a:r>
            <a:r>
              <a:rPr lang="zh-CN" altLang="en-US" sz="1300" dirty="0" smtClean="0">
                <a:latin typeface="Arial Unicode MS" pitchFamily="34" charset="-122"/>
                <a:ea typeface="Arial Unicode MS" pitchFamily="34" charset="-122"/>
                <a:cs typeface="Arial Unicode MS" pitchFamily="34" charset="-122"/>
                <a:hlinkClick r:id="rId11" action="ppaction://hlinksldjump"/>
              </a:rPr>
              <a:t>高温耐水工业润滑脂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12" action="ppaction://hlinksldjump"/>
              </a:rPr>
              <a:t>TP2329</a:t>
            </a:r>
            <a:r>
              <a:rPr lang="zh-CN" altLang="en-US" sz="1300" dirty="0" smtClean="0">
                <a:latin typeface="Arial Unicode MS" pitchFamily="34" charset="-122"/>
                <a:ea typeface="Arial Unicode MS" pitchFamily="34" charset="-122"/>
                <a:cs typeface="Arial Unicode MS" pitchFamily="34" charset="-122"/>
                <a:hlinkClick r:id="rId12" action="ppaction://hlinksldjump"/>
              </a:rPr>
              <a:t>工业轴承润滑脂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13" action="ppaction://hlinksldjump"/>
              </a:rPr>
              <a:t>TP2388</a:t>
            </a:r>
            <a:r>
              <a:rPr lang="zh-CN" altLang="en-US" sz="1300" dirty="0" smtClean="0">
                <a:latin typeface="Arial Unicode MS" pitchFamily="34" charset="-122"/>
                <a:ea typeface="Arial Unicode MS" pitchFamily="34" charset="-122"/>
                <a:cs typeface="Arial Unicode MS" pitchFamily="34" charset="-122"/>
                <a:hlinkClick r:id="rId13" action="ppaction://hlinksldjump"/>
              </a:rPr>
              <a:t>食品级润滑脂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14" action="ppaction://hlinksldjump"/>
              </a:rPr>
              <a:t>BM2000</a:t>
            </a:r>
            <a:r>
              <a:rPr lang="zh-CN" altLang="en-US" sz="1300" dirty="0" smtClean="0">
                <a:latin typeface="Arial Unicode MS" pitchFamily="34" charset="-122"/>
                <a:ea typeface="Arial Unicode MS" pitchFamily="34" charset="-122"/>
                <a:cs typeface="Arial Unicode MS" pitchFamily="34" charset="-122"/>
                <a:hlinkClick r:id="rId14" action="ppaction://hlinksldjump"/>
              </a:rPr>
              <a:t>多用途重工业润滑脂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15" action="ppaction://hlinksldjump"/>
              </a:rPr>
              <a:t>KUPFAR COMPOUND</a:t>
            </a:r>
            <a:r>
              <a:rPr lang="zh-CN" altLang="en-US" sz="1300" dirty="0" smtClean="0">
                <a:latin typeface="Arial Unicode MS" pitchFamily="34" charset="-122"/>
                <a:ea typeface="Arial Unicode MS" pitchFamily="34" charset="-122"/>
                <a:cs typeface="Arial Unicode MS" pitchFamily="34" charset="-122"/>
                <a:hlinkClick r:id="rId15" action="ppaction://hlinksldjump"/>
              </a:rPr>
              <a:t>高温防卡润滑脂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16" action="ppaction://hlinksldjump"/>
              </a:rPr>
              <a:t>SBT-16N</a:t>
            </a:r>
            <a:r>
              <a:rPr lang="zh-CN" altLang="en-US" sz="1300" dirty="0" smtClean="0">
                <a:latin typeface="Arial Unicode MS" pitchFamily="34" charset="-122"/>
                <a:ea typeface="Arial Unicode MS" pitchFamily="34" charset="-122"/>
                <a:cs typeface="Arial Unicode MS" pitchFamily="34" charset="-122"/>
                <a:hlinkClick r:id="rId16" action="ppaction://hlinksldjump"/>
              </a:rPr>
              <a:t>镍合金高温防卡剂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17" action="ppaction://hlinksldjump"/>
              </a:rPr>
              <a:t>METAL CONDITIONER</a:t>
            </a:r>
            <a:r>
              <a:rPr lang="zh-CN" altLang="en-US" sz="1300" dirty="0" smtClean="0">
                <a:latin typeface="Arial Unicode MS" pitchFamily="34" charset="-122"/>
                <a:ea typeface="Arial Unicode MS" pitchFamily="34" charset="-122"/>
                <a:cs typeface="Arial Unicode MS" pitchFamily="34" charset="-122"/>
                <a:hlinkClick r:id="rId17" action="ppaction://hlinksldjump"/>
              </a:rPr>
              <a:t>金属抗磨剂</a:t>
            </a:r>
            <a:endParaRPr lang="en-US" altLang="zh-CN" sz="1300" dirty="0" smtClean="0">
              <a:latin typeface="Arial Unicode MS" pitchFamily="34" charset="-122"/>
              <a:ea typeface="Arial Unicode MS" pitchFamily="34" charset="-122"/>
              <a:cs typeface="Arial Unicode MS" pitchFamily="34" charset="-122"/>
            </a:endParaRPr>
          </a:p>
          <a:p>
            <a:r>
              <a:rPr lang="zh-CN" altLang="en-US" sz="1300" dirty="0">
                <a:latin typeface="Arial Unicode MS" pitchFamily="34" charset="-122"/>
                <a:ea typeface="Arial Unicode MS" pitchFamily="34" charset="-122"/>
                <a:cs typeface="Arial Unicode MS" pitchFamily="34" charset="-122"/>
                <a:hlinkClick r:id="rId18" action="ppaction://hlinksldjump"/>
              </a:rPr>
              <a:t>铁</a:t>
            </a:r>
            <a:r>
              <a:rPr lang="zh-CN" altLang="en-US" sz="1300" dirty="0" smtClean="0">
                <a:latin typeface="Arial Unicode MS" pitchFamily="34" charset="-122"/>
                <a:ea typeface="Arial Unicode MS" pitchFamily="34" charset="-122"/>
                <a:cs typeface="Arial Unicode MS" pitchFamily="34" charset="-122"/>
                <a:hlinkClick r:id="rId18" action="ppaction://hlinksldjump"/>
              </a:rPr>
              <a:t>霸制冷系统金属抗磨剂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19" action="ppaction://hlinksldjump"/>
              </a:rPr>
              <a:t>METAL ENERGIZER</a:t>
            </a:r>
            <a:r>
              <a:rPr lang="zh-CN" altLang="en-US" sz="1300" dirty="0" smtClean="0">
                <a:latin typeface="Arial Unicode MS" pitchFamily="34" charset="-122"/>
                <a:ea typeface="Arial Unicode MS" pitchFamily="34" charset="-122"/>
                <a:cs typeface="Arial Unicode MS" pitchFamily="34" charset="-122"/>
                <a:hlinkClick r:id="rId19" action="ppaction://hlinksldjump"/>
              </a:rPr>
              <a:t>纳米汽车加能液</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20" action="ppaction://hlinksldjump"/>
              </a:rPr>
              <a:t>AUTO-ENERGIZER</a:t>
            </a:r>
            <a:r>
              <a:rPr lang="zh-CN" altLang="en-US" sz="1300" dirty="0" smtClean="0">
                <a:latin typeface="Arial Unicode MS" pitchFamily="34" charset="-122"/>
                <a:ea typeface="Arial Unicode MS" pitchFamily="34" charset="-122"/>
                <a:cs typeface="Arial Unicode MS" pitchFamily="34" charset="-122"/>
                <a:hlinkClick r:id="rId20" action="ppaction://hlinksldjump"/>
              </a:rPr>
              <a:t>铁霸汽车加能液</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a:latin typeface="Arial Unicode MS" pitchFamily="34" charset="-122"/>
                <a:ea typeface="Arial Unicode MS" pitchFamily="34" charset="-122"/>
                <a:cs typeface="Arial Unicode MS" pitchFamily="34" charset="-122"/>
                <a:hlinkClick r:id="rId21" action="ppaction://hlinksldjump"/>
              </a:rPr>
              <a:t>T-919HT</a:t>
            </a:r>
            <a:r>
              <a:rPr lang="zh-CN" altLang="en-US" sz="1300" dirty="0">
                <a:latin typeface="Arial Unicode MS" pitchFamily="34" charset="-122"/>
                <a:ea typeface="Arial Unicode MS" pitchFamily="34" charset="-122"/>
                <a:cs typeface="Arial Unicode MS" pitchFamily="34" charset="-122"/>
                <a:hlinkClick r:id="rId21" action="ppaction://hlinksldjump"/>
              </a:rPr>
              <a:t>高温链条润滑油</a:t>
            </a:r>
            <a:endParaRPr lang="en-US" altLang="zh-CN" sz="1300" dirty="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22" action="ppaction://hlinksldjump"/>
              </a:rPr>
              <a:t>BIG7</a:t>
            </a:r>
            <a:r>
              <a:rPr lang="zh-CN" altLang="en-US" sz="1300" dirty="0" smtClean="0">
                <a:latin typeface="Arial Unicode MS" pitchFamily="34" charset="-122"/>
                <a:ea typeface="Arial Unicode MS" pitchFamily="34" charset="-122"/>
                <a:cs typeface="Arial Unicode MS" pitchFamily="34" charset="-122"/>
                <a:hlinkClick r:id="rId22" action="ppaction://hlinksldjump"/>
              </a:rPr>
              <a:t>超级齿轮润滑油</a:t>
            </a:r>
            <a:endParaRPr lang="en-US" altLang="zh-CN" sz="1300" dirty="0" smtClean="0">
              <a:latin typeface="Arial Unicode MS" pitchFamily="34" charset="-122"/>
              <a:ea typeface="Arial Unicode MS" pitchFamily="34" charset="-122"/>
              <a:cs typeface="Arial Unicode MS" pitchFamily="34" charset="-122"/>
            </a:endParaRPr>
          </a:p>
          <a:p>
            <a:r>
              <a:rPr lang="zh-CN" altLang="en-US" sz="1300" dirty="0" smtClean="0">
                <a:latin typeface="Arial Unicode MS" pitchFamily="34" charset="-122"/>
                <a:ea typeface="Arial Unicode MS" pitchFamily="34" charset="-122"/>
                <a:cs typeface="Arial Unicode MS" pitchFamily="34" charset="-122"/>
                <a:hlinkClick r:id="rId23" action="ppaction://hlinksldjump"/>
              </a:rPr>
              <a:t>铁霸风力发电机齿轮油</a:t>
            </a:r>
            <a:endParaRPr lang="en-US" altLang="zh-CN" sz="1300" dirty="0" smtClean="0">
              <a:latin typeface="Arial Unicode MS" pitchFamily="34" charset="-122"/>
              <a:ea typeface="Arial Unicode MS" pitchFamily="34" charset="-122"/>
              <a:cs typeface="Arial Unicode MS" pitchFamily="34" charset="-122"/>
            </a:endParaRPr>
          </a:p>
          <a:p>
            <a:r>
              <a:rPr lang="zh-CN" altLang="en-US" sz="1300" dirty="0" smtClean="0">
                <a:latin typeface="Arial Unicode MS" pitchFamily="34" charset="-122"/>
                <a:ea typeface="Arial Unicode MS" pitchFamily="34" charset="-122"/>
                <a:cs typeface="Arial Unicode MS" pitchFamily="34" charset="-122"/>
                <a:hlinkClick r:id="rId24" action="ppaction://hlinksldjump"/>
              </a:rPr>
              <a:t>纳米超低温合成发动机油</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25" action="ppaction://hlinksldjump"/>
              </a:rPr>
              <a:t>L.D.L.-1</a:t>
            </a:r>
            <a:r>
              <a:rPr lang="zh-CN" altLang="en-US" sz="1300" dirty="0" smtClean="0">
                <a:latin typeface="Arial Unicode MS" pitchFamily="34" charset="-122"/>
                <a:ea typeface="Arial Unicode MS" pitchFamily="34" charset="-122"/>
                <a:cs typeface="Arial Unicode MS" pitchFamily="34" charset="-122"/>
                <a:hlinkClick r:id="rId25" action="ppaction://hlinksldjump"/>
              </a:rPr>
              <a:t>多用途超级抗磨喷剂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26" action="ppaction://hlinksldjump"/>
              </a:rPr>
              <a:t>FUTURE SOLV 1200</a:t>
            </a:r>
            <a:r>
              <a:rPr lang="zh-CN" altLang="en-US" sz="1300" dirty="0" smtClean="0">
                <a:latin typeface="Arial Unicode MS" pitchFamily="34" charset="-122"/>
                <a:ea typeface="Arial Unicode MS" pitchFamily="34" charset="-122"/>
                <a:cs typeface="Arial Unicode MS" pitchFamily="34" charset="-122"/>
                <a:hlinkClick r:id="rId26" action="ppaction://hlinksldjump"/>
              </a:rPr>
              <a:t>电器快速清洁剂</a:t>
            </a:r>
            <a:endParaRPr lang="en-US" altLang="zh-CN" sz="1300" dirty="0" smtClean="0">
              <a:latin typeface="Arial Unicode MS" pitchFamily="34" charset="-122"/>
              <a:ea typeface="Arial Unicode MS" pitchFamily="34" charset="-122"/>
              <a:cs typeface="Arial Unicode MS" pitchFamily="34" charset="-122"/>
            </a:endParaRPr>
          </a:p>
          <a:p>
            <a:r>
              <a:rPr lang="zh-CN" altLang="en-US" sz="1300" dirty="0" smtClean="0">
                <a:latin typeface="Arial Unicode MS" pitchFamily="34" charset="-122"/>
                <a:ea typeface="Arial Unicode MS" pitchFamily="34" charset="-122"/>
                <a:cs typeface="Arial Unicode MS" pitchFamily="34" charset="-122"/>
                <a:hlinkClick r:id="rId27" action="ppaction://hlinksldjump"/>
              </a:rPr>
              <a:t>柴油净化省油剂</a:t>
            </a:r>
            <a:endParaRPr lang="en-US" altLang="zh-CN" sz="1300" dirty="0" smtClean="0">
              <a:latin typeface="Arial Unicode MS" pitchFamily="34" charset="-122"/>
              <a:ea typeface="Arial Unicode MS" pitchFamily="34" charset="-122"/>
              <a:cs typeface="Arial Unicode MS" pitchFamily="34" charset="-122"/>
            </a:endParaRPr>
          </a:p>
          <a:p>
            <a:r>
              <a:rPr lang="en-US" altLang="zh-CN" sz="1300" dirty="0" smtClean="0">
                <a:latin typeface="Arial Unicode MS" pitchFamily="34" charset="-122"/>
                <a:ea typeface="Arial Unicode MS" pitchFamily="34" charset="-122"/>
                <a:cs typeface="Arial Unicode MS" pitchFamily="34" charset="-122"/>
                <a:hlinkClick r:id="rId28" action="ppaction://hlinksldjump"/>
              </a:rPr>
              <a:t>M30</a:t>
            </a:r>
            <a:endParaRPr lang="zh-CN" altLang="en-US" sz="1300" dirty="0">
              <a:latin typeface="Arial Unicode MS" pitchFamily="34" charset="-122"/>
              <a:ea typeface="Arial Unicode MS" pitchFamily="34" charset="-122"/>
              <a:cs typeface="Arial Unicode MS" pitchFamily="34" charset="-122"/>
            </a:endParaRPr>
          </a:p>
        </p:txBody>
      </p:sp>
    </p:spTree>
    <p:extLst>
      <p:ext uri="{BB962C8B-B14F-4D97-AF65-F5344CB8AC3E}">
        <p14:creationId xmlns:p14="http://schemas.microsoft.com/office/powerpoint/2010/main" val="1511420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4" name="Rectangle 1"/>
          <p:cNvSpPr>
            <a:spLocks noChangeArrowheads="1"/>
          </p:cNvSpPr>
          <p:nvPr/>
        </p:nvSpPr>
        <p:spPr bwMode="auto">
          <a:xfrm>
            <a:off x="2644775"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1564906803"/>
              </p:ext>
            </p:extLst>
          </p:nvPr>
        </p:nvGraphicFramePr>
        <p:xfrm>
          <a:off x="929116" y="764704"/>
          <a:ext cx="6984777" cy="4283963"/>
        </p:xfrm>
        <a:graphic>
          <a:graphicData uri="http://schemas.openxmlformats.org/drawingml/2006/table">
            <a:tbl>
              <a:tblPr/>
              <a:tblGrid>
                <a:gridCol w="2328259"/>
                <a:gridCol w="2328259"/>
                <a:gridCol w="2328259"/>
              </a:tblGrid>
              <a:tr h="227569">
                <a:tc>
                  <a:txBody>
                    <a:bodyPr/>
                    <a:lstStyle/>
                    <a:p>
                      <a:r>
                        <a:rPr lang="en-US" sz="1100" b="1" dirty="0">
                          <a:effectLst/>
                        </a:rPr>
                        <a:t>NLGI</a:t>
                      </a:r>
                      <a:r>
                        <a:rPr lang="zh-CN" altLang="en-US" sz="1100" b="1" dirty="0">
                          <a:effectLst/>
                        </a:rPr>
                        <a:t>级* </a:t>
                      </a:r>
                    </a:p>
                  </a:txBody>
                  <a:tcPr marL="56444" marR="56444" marT="28222" marB="28222" anchor="ctr">
                    <a:lnL>
                      <a:noFill/>
                    </a:lnL>
                    <a:lnR>
                      <a:noFill/>
                    </a:lnR>
                    <a:lnT>
                      <a:noFill/>
                    </a:lnT>
                    <a:lnB>
                      <a:noFill/>
                    </a:lnB>
                    <a:solidFill>
                      <a:srgbClr val="E1E1E1"/>
                    </a:solidFill>
                  </a:tcPr>
                </a:tc>
                <a:tc>
                  <a:txBody>
                    <a:bodyPr/>
                    <a:lstStyle/>
                    <a:p>
                      <a:r>
                        <a:rPr lang="en-US" sz="1100" b="1" dirty="0">
                          <a:effectLst/>
                        </a:rPr>
                        <a:t>ASTM D217</a:t>
                      </a:r>
                    </a:p>
                  </a:txBody>
                  <a:tcPr marL="56444" marR="56444" marT="28222" marB="28222" anchor="ctr">
                    <a:lnL>
                      <a:noFill/>
                    </a:lnL>
                    <a:lnR>
                      <a:noFill/>
                    </a:lnR>
                    <a:lnT>
                      <a:noFill/>
                    </a:lnT>
                    <a:lnB>
                      <a:noFill/>
                    </a:lnB>
                    <a:solidFill>
                      <a:srgbClr val="E1E1E1"/>
                    </a:solidFill>
                  </a:tcPr>
                </a:tc>
                <a:tc>
                  <a:txBody>
                    <a:bodyPr/>
                    <a:lstStyle/>
                    <a:p>
                      <a:r>
                        <a:rPr lang="en-US" altLang="zh-CN" sz="1100" b="1">
                          <a:effectLst/>
                        </a:rPr>
                        <a:t>2</a:t>
                      </a:r>
                    </a:p>
                  </a:txBody>
                  <a:tcPr marL="56444" marR="56444" marT="28222" marB="28222" anchor="ctr">
                    <a:lnL>
                      <a:noFill/>
                    </a:lnL>
                    <a:lnR>
                      <a:noFill/>
                    </a:lnR>
                    <a:lnT>
                      <a:noFill/>
                    </a:lnT>
                    <a:lnB>
                      <a:noFill/>
                    </a:lnB>
                    <a:solidFill>
                      <a:srgbClr val="E1E1E1"/>
                    </a:solidFill>
                  </a:tcPr>
                </a:tc>
              </a:tr>
              <a:tr h="227569">
                <a:tc>
                  <a:txBody>
                    <a:bodyPr/>
                    <a:lstStyle/>
                    <a:p>
                      <a:r>
                        <a:rPr lang="zh-CN" altLang="en-US" sz="1100"/>
                        <a:t>颜色</a:t>
                      </a:r>
                    </a:p>
                  </a:txBody>
                  <a:tcPr marL="56444" marR="56444" marT="28222" marB="28222" anchor="ctr">
                    <a:lnL>
                      <a:noFill/>
                    </a:lnL>
                    <a:lnR>
                      <a:noFill/>
                    </a:lnR>
                    <a:lnT>
                      <a:noFill/>
                    </a:lnT>
                    <a:lnB>
                      <a:noFill/>
                    </a:lnB>
                  </a:tcPr>
                </a:tc>
                <a:tc>
                  <a:txBody>
                    <a:bodyPr/>
                    <a:lstStyle/>
                    <a:p>
                      <a:r>
                        <a:rPr lang="zh-CN" altLang="en-US" sz="1100"/>
                        <a:t>目测</a:t>
                      </a:r>
                    </a:p>
                  </a:txBody>
                  <a:tcPr marL="56444" marR="56444" marT="28222" marB="28222" anchor="ctr">
                    <a:lnL>
                      <a:noFill/>
                    </a:lnL>
                    <a:lnR>
                      <a:noFill/>
                    </a:lnR>
                    <a:lnT>
                      <a:noFill/>
                    </a:lnT>
                    <a:lnB>
                      <a:noFill/>
                    </a:lnB>
                  </a:tcPr>
                </a:tc>
                <a:tc>
                  <a:txBody>
                    <a:bodyPr/>
                    <a:lstStyle/>
                    <a:p>
                      <a:r>
                        <a:rPr lang="zh-CN" altLang="en-US" sz="1100"/>
                        <a:t>棕色</a:t>
                      </a:r>
                    </a:p>
                  </a:txBody>
                  <a:tcPr marL="56444" marR="56444" marT="28222" marB="28222" anchor="ctr">
                    <a:lnL>
                      <a:noFill/>
                    </a:lnL>
                    <a:lnR>
                      <a:noFill/>
                    </a:lnR>
                    <a:lnT>
                      <a:noFill/>
                    </a:lnT>
                    <a:lnB>
                      <a:noFill/>
                    </a:lnB>
                  </a:tcPr>
                </a:tc>
              </a:tr>
              <a:tr h="227569">
                <a:tc>
                  <a:txBody>
                    <a:bodyPr/>
                    <a:lstStyle/>
                    <a:p>
                      <a:r>
                        <a:rPr lang="zh-CN" altLang="en-US" sz="1100"/>
                        <a:t>滴点</a:t>
                      </a:r>
                      <a:r>
                        <a:rPr lang="en-US" altLang="zh-CN" sz="1100"/>
                        <a:t>, ℃</a:t>
                      </a:r>
                    </a:p>
                  </a:txBody>
                  <a:tcPr marL="56444" marR="56444" marT="28222" marB="28222" anchor="ctr">
                    <a:lnL>
                      <a:noFill/>
                    </a:lnL>
                    <a:lnR>
                      <a:noFill/>
                    </a:lnR>
                    <a:lnT>
                      <a:noFill/>
                    </a:lnT>
                    <a:lnB>
                      <a:noFill/>
                    </a:lnB>
                    <a:solidFill>
                      <a:srgbClr val="E1E1E1"/>
                    </a:solidFill>
                  </a:tcPr>
                </a:tc>
                <a:tc>
                  <a:txBody>
                    <a:bodyPr/>
                    <a:lstStyle/>
                    <a:p>
                      <a:r>
                        <a:rPr lang="en-US" sz="1100"/>
                        <a:t>ASTM D2265</a:t>
                      </a:r>
                    </a:p>
                  </a:txBody>
                  <a:tcPr marL="56444" marR="56444" marT="28222" marB="28222" anchor="ctr">
                    <a:lnL>
                      <a:noFill/>
                    </a:lnL>
                    <a:lnR>
                      <a:noFill/>
                    </a:lnR>
                    <a:lnT>
                      <a:noFill/>
                    </a:lnT>
                    <a:lnB>
                      <a:noFill/>
                    </a:lnB>
                    <a:solidFill>
                      <a:srgbClr val="E1E1E1"/>
                    </a:solidFill>
                  </a:tcPr>
                </a:tc>
                <a:tc>
                  <a:txBody>
                    <a:bodyPr/>
                    <a:lstStyle/>
                    <a:p>
                      <a:r>
                        <a:rPr lang="en-US" altLang="zh-CN" sz="1100"/>
                        <a:t>300</a:t>
                      </a:r>
                    </a:p>
                  </a:txBody>
                  <a:tcPr marL="56444" marR="56444" marT="28222" marB="28222" anchor="ctr">
                    <a:lnL>
                      <a:noFill/>
                    </a:lnL>
                    <a:lnR>
                      <a:noFill/>
                    </a:lnR>
                    <a:lnT>
                      <a:noFill/>
                    </a:lnT>
                    <a:lnB>
                      <a:noFill/>
                    </a:lnB>
                    <a:solidFill>
                      <a:srgbClr val="E1E1E1"/>
                    </a:solidFill>
                  </a:tcPr>
                </a:tc>
              </a:tr>
              <a:tr h="227569">
                <a:tc>
                  <a:txBody>
                    <a:bodyPr/>
                    <a:lstStyle/>
                    <a:p>
                      <a:r>
                        <a:rPr lang="zh-CN" altLang="en-US" sz="1100"/>
                        <a:t>锥入度，</a:t>
                      </a:r>
                      <a:r>
                        <a:rPr lang="en-US" altLang="zh-CN" sz="1100"/>
                        <a:t>0.1</a:t>
                      </a:r>
                      <a:r>
                        <a:rPr lang="en-US" sz="1100"/>
                        <a:t>mm</a:t>
                      </a:r>
                    </a:p>
                  </a:txBody>
                  <a:tcPr marL="56444" marR="56444" marT="28222" marB="28222" anchor="ctr">
                    <a:lnL>
                      <a:noFill/>
                    </a:lnL>
                    <a:lnR>
                      <a:noFill/>
                    </a:lnR>
                    <a:lnT>
                      <a:noFill/>
                    </a:lnT>
                    <a:lnB>
                      <a:noFill/>
                    </a:lnB>
                  </a:tcPr>
                </a:tc>
                <a:tc>
                  <a:txBody>
                    <a:bodyPr/>
                    <a:lstStyle/>
                    <a:p>
                      <a:r>
                        <a:rPr lang="en-US" sz="1100"/>
                        <a:t>ASTM D217</a:t>
                      </a:r>
                    </a:p>
                  </a:txBody>
                  <a:tcPr marL="56444" marR="56444" marT="28222" marB="28222" anchor="ctr">
                    <a:lnL>
                      <a:noFill/>
                    </a:lnL>
                    <a:lnR>
                      <a:noFill/>
                    </a:lnR>
                    <a:lnT>
                      <a:noFill/>
                    </a:lnT>
                    <a:lnB>
                      <a:noFill/>
                    </a:lnB>
                  </a:tcPr>
                </a:tc>
                <a:tc>
                  <a:txBody>
                    <a:bodyPr/>
                    <a:lstStyle/>
                    <a:p>
                      <a:r>
                        <a:rPr lang="zh-CN" altLang="en-US" sz="1100"/>
                        <a:t> </a:t>
                      </a:r>
                    </a:p>
                  </a:txBody>
                  <a:tcPr marL="56444" marR="56444" marT="28222" marB="28222" anchor="ctr">
                    <a:lnL>
                      <a:noFill/>
                    </a:lnL>
                    <a:lnR>
                      <a:noFill/>
                    </a:lnR>
                    <a:lnT>
                      <a:noFill/>
                    </a:lnT>
                    <a:lnB>
                      <a:noFill/>
                    </a:lnB>
                  </a:tcPr>
                </a:tc>
              </a:tr>
              <a:tr h="227569">
                <a:tc>
                  <a:txBody>
                    <a:bodyPr/>
                    <a:lstStyle/>
                    <a:p>
                      <a:r>
                        <a:rPr lang="en-US" altLang="zh-CN" sz="1100"/>
                        <a:t>60</a:t>
                      </a:r>
                      <a:r>
                        <a:rPr lang="zh-CN" altLang="en-US" sz="1100"/>
                        <a:t>行程</a:t>
                      </a:r>
                    </a:p>
                  </a:txBody>
                  <a:tcPr marL="56444" marR="56444" marT="28222" marB="28222" anchor="ctr">
                    <a:lnL>
                      <a:noFill/>
                    </a:lnL>
                    <a:lnR>
                      <a:noFill/>
                    </a:lnR>
                    <a:lnT>
                      <a:noFill/>
                    </a:lnT>
                    <a:lnB>
                      <a:noFill/>
                    </a:lnB>
                    <a:solidFill>
                      <a:srgbClr val="E1E1E1"/>
                    </a:solidFill>
                  </a:tcPr>
                </a:tc>
                <a:tc>
                  <a:txBody>
                    <a:bodyPr/>
                    <a:lstStyle/>
                    <a:p>
                      <a:r>
                        <a:rPr lang="zh-CN" altLang="en-US" sz="1100"/>
                        <a:t> </a:t>
                      </a:r>
                    </a:p>
                  </a:txBody>
                  <a:tcPr marL="56444" marR="56444" marT="28222" marB="28222" anchor="ctr">
                    <a:lnL>
                      <a:noFill/>
                    </a:lnL>
                    <a:lnR>
                      <a:noFill/>
                    </a:lnR>
                    <a:lnT>
                      <a:noFill/>
                    </a:lnT>
                    <a:lnB>
                      <a:noFill/>
                    </a:lnB>
                    <a:solidFill>
                      <a:srgbClr val="E1E1E1"/>
                    </a:solidFill>
                  </a:tcPr>
                </a:tc>
                <a:tc>
                  <a:txBody>
                    <a:bodyPr/>
                    <a:lstStyle/>
                    <a:p>
                      <a:r>
                        <a:rPr lang="en-US" altLang="zh-CN" sz="1100"/>
                        <a:t>280</a:t>
                      </a:r>
                    </a:p>
                  </a:txBody>
                  <a:tcPr marL="56444" marR="56444" marT="28222" marB="28222" anchor="ctr">
                    <a:lnL>
                      <a:noFill/>
                    </a:lnL>
                    <a:lnR>
                      <a:noFill/>
                    </a:lnR>
                    <a:lnT>
                      <a:noFill/>
                    </a:lnT>
                    <a:lnB>
                      <a:noFill/>
                    </a:lnB>
                    <a:solidFill>
                      <a:srgbClr val="E1E1E1"/>
                    </a:solidFill>
                  </a:tcPr>
                </a:tc>
              </a:tr>
              <a:tr h="286696">
                <a:tc>
                  <a:txBody>
                    <a:bodyPr/>
                    <a:lstStyle/>
                    <a:p>
                      <a:r>
                        <a:rPr lang="en-US" altLang="zh-CN" sz="1100"/>
                        <a:t>100,000</a:t>
                      </a:r>
                      <a:r>
                        <a:rPr lang="zh-CN" altLang="en-US" sz="1100"/>
                        <a:t>行程后，</a:t>
                      </a:r>
                      <a:r>
                        <a:rPr lang="en-US" altLang="zh-CN" sz="1100"/>
                        <a:t>%</a:t>
                      </a:r>
                      <a:r>
                        <a:rPr lang="zh-CN" altLang="en-US" sz="1100"/>
                        <a:t>变化率</a:t>
                      </a:r>
                    </a:p>
                  </a:txBody>
                  <a:tcPr marL="56444" marR="56444" marT="28222" marB="28222" anchor="ctr">
                    <a:lnL>
                      <a:noFill/>
                    </a:lnL>
                    <a:lnR>
                      <a:noFill/>
                    </a:lnR>
                    <a:lnT>
                      <a:noFill/>
                    </a:lnT>
                    <a:lnB>
                      <a:noFill/>
                    </a:lnB>
                  </a:tcPr>
                </a:tc>
                <a:tc>
                  <a:txBody>
                    <a:bodyPr/>
                    <a:lstStyle/>
                    <a:p>
                      <a:r>
                        <a:rPr lang="zh-CN" altLang="en-US" sz="1100"/>
                        <a:t> </a:t>
                      </a:r>
                    </a:p>
                  </a:txBody>
                  <a:tcPr marL="56444" marR="56444" marT="28222" marB="28222" anchor="ctr">
                    <a:lnL>
                      <a:noFill/>
                    </a:lnL>
                    <a:lnR>
                      <a:noFill/>
                    </a:lnR>
                    <a:lnT>
                      <a:noFill/>
                    </a:lnT>
                    <a:lnB>
                      <a:noFill/>
                    </a:lnB>
                  </a:tcPr>
                </a:tc>
                <a:tc>
                  <a:txBody>
                    <a:bodyPr/>
                    <a:lstStyle/>
                    <a:p>
                      <a:r>
                        <a:rPr lang="en-US" altLang="zh-CN" sz="1100"/>
                        <a:t>2.1</a:t>
                      </a:r>
                    </a:p>
                  </a:txBody>
                  <a:tcPr marL="56444" marR="56444" marT="28222" marB="28222" anchor="ctr">
                    <a:lnL>
                      <a:noFill/>
                    </a:lnL>
                    <a:lnR>
                      <a:noFill/>
                    </a:lnR>
                    <a:lnT>
                      <a:noFill/>
                    </a:lnT>
                    <a:lnB>
                      <a:noFill/>
                    </a:lnB>
                  </a:tcPr>
                </a:tc>
              </a:tr>
              <a:tr h="291875">
                <a:tc>
                  <a:txBody>
                    <a:bodyPr/>
                    <a:lstStyle/>
                    <a:p>
                      <a:r>
                        <a:rPr lang="zh-CN" altLang="en-US" sz="1100"/>
                        <a:t>含</a:t>
                      </a:r>
                      <a:r>
                        <a:rPr lang="en-US" altLang="zh-CN" sz="1100"/>
                        <a:t>50%</a:t>
                      </a:r>
                      <a:r>
                        <a:rPr lang="zh-CN" altLang="en-US" sz="1100"/>
                        <a:t>水，</a:t>
                      </a:r>
                      <a:r>
                        <a:rPr lang="en-US" altLang="zh-CN" sz="1100"/>
                        <a:t>10,000</a:t>
                      </a:r>
                      <a:r>
                        <a:rPr lang="zh-CN" altLang="en-US" sz="1100"/>
                        <a:t>行程后，</a:t>
                      </a:r>
                      <a:r>
                        <a:rPr lang="en-US" altLang="zh-CN" sz="1100"/>
                        <a:t>%</a:t>
                      </a:r>
                      <a:r>
                        <a:rPr lang="zh-CN" altLang="en-US" sz="1100"/>
                        <a:t>变化率</a:t>
                      </a:r>
                    </a:p>
                  </a:txBody>
                  <a:tcPr marL="56444" marR="56444" marT="28222" marB="28222" anchor="ctr">
                    <a:lnL>
                      <a:noFill/>
                    </a:lnL>
                    <a:lnR>
                      <a:noFill/>
                    </a:lnR>
                    <a:lnT>
                      <a:noFill/>
                    </a:lnT>
                    <a:lnB>
                      <a:noFill/>
                    </a:lnB>
                    <a:solidFill>
                      <a:srgbClr val="E1E1E1"/>
                    </a:solidFill>
                  </a:tcPr>
                </a:tc>
                <a:tc>
                  <a:txBody>
                    <a:bodyPr/>
                    <a:lstStyle/>
                    <a:p>
                      <a:r>
                        <a:rPr lang="zh-CN" altLang="en-US" sz="1100"/>
                        <a:t> </a:t>
                      </a:r>
                    </a:p>
                  </a:txBody>
                  <a:tcPr marL="56444" marR="56444" marT="28222" marB="28222" anchor="ctr">
                    <a:lnL>
                      <a:noFill/>
                    </a:lnL>
                    <a:lnR>
                      <a:noFill/>
                    </a:lnR>
                    <a:lnT>
                      <a:noFill/>
                    </a:lnT>
                    <a:lnB>
                      <a:noFill/>
                    </a:lnB>
                    <a:solidFill>
                      <a:srgbClr val="E1E1E1"/>
                    </a:solidFill>
                  </a:tcPr>
                </a:tc>
                <a:tc>
                  <a:txBody>
                    <a:bodyPr/>
                    <a:lstStyle/>
                    <a:p>
                      <a:r>
                        <a:rPr lang="en-US" altLang="zh-CN" sz="1100"/>
                        <a:t>7.5</a:t>
                      </a:r>
                    </a:p>
                  </a:txBody>
                  <a:tcPr marL="56444" marR="56444" marT="28222" marB="28222" anchor="ctr">
                    <a:lnL>
                      <a:noFill/>
                    </a:lnL>
                    <a:lnR>
                      <a:noFill/>
                    </a:lnR>
                    <a:lnT>
                      <a:noFill/>
                    </a:lnT>
                    <a:lnB>
                      <a:noFill/>
                    </a:lnB>
                    <a:solidFill>
                      <a:srgbClr val="E1E1E1"/>
                    </a:solidFill>
                  </a:tcPr>
                </a:tc>
              </a:tr>
              <a:tr h="227569">
                <a:tc>
                  <a:txBody>
                    <a:bodyPr/>
                    <a:lstStyle/>
                    <a:p>
                      <a:r>
                        <a:rPr lang="zh-CN" altLang="en-US" sz="1100"/>
                        <a:t>滚动安定性</a:t>
                      </a:r>
                    </a:p>
                  </a:txBody>
                  <a:tcPr marL="56444" marR="56444" marT="28222" marB="28222" anchor="ctr">
                    <a:lnL>
                      <a:noFill/>
                    </a:lnL>
                    <a:lnR>
                      <a:noFill/>
                    </a:lnR>
                    <a:lnT>
                      <a:noFill/>
                    </a:lnT>
                    <a:lnB>
                      <a:noFill/>
                    </a:lnB>
                  </a:tcPr>
                </a:tc>
                <a:tc>
                  <a:txBody>
                    <a:bodyPr/>
                    <a:lstStyle/>
                    <a:p>
                      <a:r>
                        <a:rPr lang="en-US" sz="1100"/>
                        <a:t>ASTM D1831</a:t>
                      </a:r>
                    </a:p>
                  </a:txBody>
                  <a:tcPr marL="56444" marR="56444" marT="28222" marB="28222" anchor="ctr">
                    <a:lnL>
                      <a:noFill/>
                    </a:lnL>
                    <a:lnR>
                      <a:noFill/>
                    </a:lnR>
                    <a:lnT>
                      <a:noFill/>
                    </a:lnT>
                    <a:lnB>
                      <a:noFill/>
                    </a:lnB>
                  </a:tcPr>
                </a:tc>
                <a:tc>
                  <a:txBody>
                    <a:bodyPr/>
                    <a:lstStyle/>
                    <a:p>
                      <a:r>
                        <a:rPr lang="en-US" altLang="zh-CN" sz="1100"/>
                        <a:t>3.9</a:t>
                      </a:r>
                    </a:p>
                  </a:txBody>
                  <a:tcPr marL="56444" marR="56444" marT="28222" marB="28222" anchor="ctr">
                    <a:lnL>
                      <a:noFill/>
                    </a:lnL>
                    <a:lnR>
                      <a:noFill/>
                    </a:lnR>
                    <a:lnT>
                      <a:noFill/>
                    </a:lnT>
                    <a:lnB>
                      <a:noFill/>
                    </a:lnB>
                  </a:tcPr>
                </a:tc>
              </a:tr>
              <a:tr h="227569">
                <a:tc>
                  <a:txBody>
                    <a:bodyPr/>
                    <a:lstStyle/>
                    <a:p>
                      <a:r>
                        <a:rPr lang="pt-BR" sz="1100"/>
                        <a:t>梯姆肯OK值，kg (N)  </a:t>
                      </a:r>
                    </a:p>
                  </a:txBody>
                  <a:tcPr marL="56444" marR="56444" marT="28222" marB="28222" anchor="ctr">
                    <a:lnL>
                      <a:noFill/>
                    </a:lnL>
                    <a:lnR>
                      <a:noFill/>
                    </a:lnR>
                    <a:lnT>
                      <a:noFill/>
                    </a:lnT>
                    <a:lnB>
                      <a:noFill/>
                    </a:lnB>
                    <a:solidFill>
                      <a:srgbClr val="E1E1E1"/>
                    </a:solidFill>
                  </a:tcPr>
                </a:tc>
                <a:tc>
                  <a:txBody>
                    <a:bodyPr/>
                    <a:lstStyle/>
                    <a:p>
                      <a:r>
                        <a:rPr lang="en-US" sz="1100"/>
                        <a:t>ASTM D2509</a:t>
                      </a:r>
                    </a:p>
                  </a:txBody>
                  <a:tcPr marL="56444" marR="56444" marT="28222" marB="28222" anchor="ctr">
                    <a:lnL>
                      <a:noFill/>
                    </a:lnL>
                    <a:lnR>
                      <a:noFill/>
                    </a:lnR>
                    <a:lnT>
                      <a:noFill/>
                    </a:lnT>
                    <a:lnB>
                      <a:noFill/>
                    </a:lnB>
                    <a:solidFill>
                      <a:srgbClr val="E1E1E1"/>
                    </a:solidFill>
                  </a:tcPr>
                </a:tc>
                <a:tc>
                  <a:txBody>
                    <a:bodyPr/>
                    <a:lstStyle/>
                    <a:p>
                      <a:r>
                        <a:rPr lang="en-US" altLang="zh-CN" sz="1100"/>
                        <a:t>27.2 (267)</a:t>
                      </a:r>
                    </a:p>
                  </a:txBody>
                  <a:tcPr marL="56444" marR="56444" marT="28222" marB="28222" anchor="ctr">
                    <a:lnL>
                      <a:noFill/>
                    </a:lnL>
                    <a:lnR>
                      <a:noFill/>
                    </a:lnR>
                    <a:lnT>
                      <a:noFill/>
                    </a:lnT>
                    <a:lnB>
                      <a:noFill/>
                    </a:lnB>
                    <a:solidFill>
                      <a:srgbClr val="E1E1E1"/>
                    </a:solidFill>
                  </a:tcPr>
                </a:tc>
              </a:tr>
              <a:tr h="227569">
                <a:tc>
                  <a:txBody>
                    <a:bodyPr/>
                    <a:lstStyle/>
                    <a:p>
                      <a:r>
                        <a:rPr lang="zh-CN" altLang="en-US" sz="1100"/>
                        <a:t>四球极压 </a:t>
                      </a:r>
                    </a:p>
                  </a:txBody>
                  <a:tcPr marL="56444" marR="56444" marT="28222" marB="28222" anchor="ctr">
                    <a:lnL>
                      <a:noFill/>
                    </a:lnL>
                    <a:lnR>
                      <a:noFill/>
                    </a:lnR>
                    <a:lnT>
                      <a:noFill/>
                    </a:lnT>
                    <a:lnB>
                      <a:noFill/>
                    </a:lnB>
                  </a:tcPr>
                </a:tc>
                <a:tc>
                  <a:txBody>
                    <a:bodyPr/>
                    <a:lstStyle/>
                    <a:p>
                      <a:r>
                        <a:rPr lang="en-US" sz="1100"/>
                        <a:t>ASTM D2596</a:t>
                      </a:r>
                    </a:p>
                  </a:txBody>
                  <a:tcPr marL="56444" marR="56444" marT="28222" marB="28222" anchor="ctr">
                    <a:lnL>
                      <a:noFill/>
                    </a:lnL>
                    <a:lnR>
                      <a:noFill/>
                    </a:lnR>
                    <a:lnT>
                      <a:noFill/>
                    </a:lnT>
                    <a:lnB>
                      <a:noFill/>
                    </a:lnB>
                  </a:tcPr>
                </a:tc>
                <a:tc>
                  <a:txBody>
                    <a:bodyPr/>
                    <a:lstStyle/>
                    <a:p>
                      <a:r>
                        <a:rPr lang="zh-CN" altLang="en-US" sz="1100"/>
                        <a:t> </a:t>
                      </a:r>
                    </a:p>
                  </a:txBody>
                  <a:tcPr marL="56444" marR="56444" marT="28222" marB="28222" anchor="ctr">
                    <a:lnL>
                      <a:noFill/>
                    </a:lnL>
                    <a:lnR>
                      <a:noFill/>
                    </a:lnR>
                    <a:lnT>
                      <a:noFill/>
                    </a:lnT>
                    <a:lnB>
                      <a:noFill/>
                    </a:lnB>
                  </a:tcPr>
                </a:tc>
              </a:tr>
              <a:tr h="227569">
                <a:tc>
                  <a:txBody>
                    <a:bodyPr/>
                    <a:lstStyle/>
                    <a:p>
                      <a:r>
                        <a:rPr lang="zh-CN" altLang="en-US" sz="1100"/>
                        <a:t>综合磨耗指数 </a:t>
                      </a:r>
                    </a:p>
                  </a:txBody>
                  <a:tcPr marL="56444" marR="56444" marT="28222" marB="28222" anchor="ctr">
                    <a:lnL>
                      <a:noFill/>
                    </a:lnL>
                    <a:lnR>
                      <a:noFill/>
                    </a:lnR>
                    <a:lnT>
                      <a:noFill/>
                    </a:lnT>
                    <a:lnB>
                      <a:noFill/>
                    </a:lnB>
                    <a:solidFill>
                      <a:srgbClr val="E1E1E1"/>
                    </a:solidFill>
                  </a:tcPr>
                </a:tc>
                <a:tc>
                  <a:txBody>
                    <a:bodyPr/>
                    <a:lstStyle/>
                    <a:p>
                      <a:r>
                        <a:rPr lang="zh-CN" altLang="en-US" sz="1100"/>
                        <a:t> </a:t>
                      </a:r>
                    </a:p>
                  </a:txBody>
                  <a:tcPr marL="56444" marR="56444" marT="28222" marB="28222" anchor="ctr">
                    <a:lnL>
                      <a:noFill/>
                    </a:lnL>
                    <a:lnR>
                      <a:noFill/>
                    </a:lnR>
                    <a:lnT>
                      <a:noFill/>
                    </a:lnT>
                    <a:lnB>
                      <a:noFill/>
                    </a:lnB>
                    <a:solidFill>
                      <a:srgbClr val="E1E1E1"/>
                    </a:solidFill>
                  </a:tcPr>
                </a:tc>
                <a:tc>
                  <a:txBody>
                    <a:bodyPr/>
                    <a:lstStyle/>
                    <a:p>
                      <a:r>
                        <a:rPr lang="en-US" altLang="zh-CN" sz="1100"/>
                        <a:t>62</a:t>
                      </a:r>
                    </a:p>
                  </a:txBody>
                  <a:tcPr marL="56444" marR="56444" marT="28222" marB="28222" anchor="ctr">
                    <a:lnL>
                      <a:noFill/>
                    </a:lnL>
                    <a:lnR>
                      <a:noFill/>
                    </a:lnR>
                    <a:lnT>
                      <a:noFill/>
                    </a:lnT>
                    <a:lnB>
                      <a:noFill/>
                    </a:lnB>
                    <a:solidFill>
                      <a:srgbClr val="E1E1E1"/>
                    </a:solidFill>
                  </a:tcPr>
                </a:tc>
              </a:tr>
              <a:tr h="227569">
                <a:tc>
                  <a:txBody>
                    <a:bodyPr/>
                    <a:lstStyle/>
                    <a:p>
                      <a:r>
                        <a:rPr lang="zh-CN" altLang="en-US" sz="1100"/>
                        <a:t>熔融负荷，</a:t>
                      </a:r>
                      <a:r>
                        <a:rPr lang="en-US" altLang="zh-CN" sz="1100"/>
                        <a:t>kg</a:t>
                      </a:r>
                      <a:r>
                        <a:rPr lang="zh-CN" altLang="en-US" sz="1100"/>
                        <a:t>数 </a:t>
                      </a:r>
                    </a:p>
                  </a:txBody>
                  <a:tcPr marL="56444" marR="56444" marT="28222" marB="28222" anchor="ctr">
                    <a:lnL>
                      <a:noFill/>
                    </a:lnL>
                    <a:lnR>
                      <a:noFill/>
                    </a:lnR>
                    <a:lnT>
                      <a:noFill/>
                    </a:lnT>
                    <a:lnB>
                      <a:noFill/>
                    </a:lnB>
                  </a:tcPr>
                </a:tc>
                <a:tc>
                  <a:txBody>
                    <a:bodyPr/>
                    <a:lstStyle/>
                    <a:p>
                      <a:r>
                        <a:rPr lang="zh-CN" altLang="en-US" sz="1100"/>
                        <a:t> </a:t>
                      </a:r>
                    </a:p>
                  </a:txBody>
                  <a:tcPr marL="56444" marR="56444" marT="28222" marB="28222" anchor="ctr">
                    <a:lnL>
                      <a:noFill/>
                    </a:lnL>
                    <a:lnR>
                      <a:noFill/>
                    </a:lnR>
                    <a:lnT>
                      <a:noFill/>
                    </a:lnT>
                    <a:lnB>
                      <a:noFill/>
                    </a:lnB>
                  </a:tcPr>
                </a:tc>
                <a:tc>
                  <a:txBody>
                    <a:bodyPr/>
                    <a:lstStyle/>
                    <a:p>
                      <a:r>
                        <a:rPr lang="en-US" altLang="zh-CN" sz="1100"/>
                        <a:t>500</a:t>
                      </a:r>
                    </a:p>
                  </a:txBody>
                  <a:tcPr marL="56444" marR="56444" marT="28222" marB="28222" anchor="ctr">
                    <a:lnL>
                      <a:noFill/>
                    </a:lnL>
                    <a:lnR>
                      <a:noFill/>
                    </a:lnR>
                    <a:lnT>
                      <a:noFill/>
                    </a:lnT>
                    <a:lnB>
                      <a:noFill/>
                    </a:lnB>
                  </a:tcPr>
                </a:tc>
              </a:tr>
              <a:tr h="227569">
                <a:tc>
                  <a:txBody>
                    <a:bodyPr/>
                    <a:lstStyle/>
                    <a:p>
                      <a:r>
                        <a:rPr lang="zh-CN" altLang="en-US" sz="1100"/>
                        <a:t>四球磨损直径，</a:t>
                      </a:r>
                      <a:r>
                        <a:rPr lang="en-US" altLang="zh-CN" sz="1100"/>
                        <a:t>mm </a:t>
                      </a:r>
                    </a:p>
                  </a:txBody>
                  <a:tcPr marL="56444" marR="56444" marT="28222" marB="28222" anchor="ctr">
                    <a:lnL>
                      <a:noFill/>
                    </a:lnL>
                    <a:lnR>
                      <a:noFill/>
                    </a:lnR>
                    <a:lnT>
                      <a:noFill/>
                    </a:lnT>
                    <a:lnB>
                      <a:noFill/>
                    </a:lnB>
                    <a:solidFill>
                      <a:srgbClr val="E1E1E1"/>
                    </a:solidFill>
                  </a:tcPr>
                </a:tc>
                <a:tc>
                  <a:txBody>
                    <a:bodyPr/>
                    <a:lstStyle/>
                    <a:p>
                      <a:r>
                        <a:rPr lang="en-US" sz="1100"/>
                        <a:t>ASTM D2266 </a:t>
                      </a:r>
                    </a:p>
                  </a:txBody>
                  <a:tcPr marL="56444" marR="56444" marT="28222" marB="28222" anchor="ctr">
                    <a:lnL>
                      <a:noFill/>
                    </a:lnL>
                    <a:lnR>
                      <a:noFill/>
                    </a:lnR>
                    <a:lnT>
                      <a:noFill/>
                    </a:lnT>
                    <a:lnB>
                      <a:noFill/>
                    </a:lnB>
                    <a:solidFill>
                      <a:srgbClr val="E1E1E1"/>
                    </a:solidFill>
                  </a:tcPr>
                </a:tc>
                <a:tc>
                  <a:txBody>
                    <a:bodyPr/>
                    <a:lstStyle/>
                    <a:p>
                      <a:r>
                        <a:rPr lang="en-US" altLang="zh-CN" sz="1100"/>
                        <a:t>0.42</a:t>
                      </a:r>
                    </a:p>
                  </a:txBody>
                  <a:tcPr marL="56444" marR="56444" marT="28222" marB="28222" anchor="ctr">
                    <a:lnL>
                      <a:noFill/>
                    </a:lnL>
                    <a:lnR>
                      <a:noFill/>
                    </a:lnR>
                    <a:lnT>
                      <a:noFill/>
                    </a:lnT>
                    <a:lnB>
                      <a:noFill/>
                    </a:lnB>
                    <a:solidFill>
                      <a:srgbClr val="E1E1E1"/>
                    </a:solidFill>
                  </a:tcPr>
                </a:tc>
              </a:tr>
              <a:tr h="291857">
                <a:tc>
                  <a:txBody>
                    <a:bodyPr/>
                    <a:lstStyle/>
                    <a:p>
                      <a:r>
                        <a:rPr lang="zh-CN" altLang="en-US" sz="1100"/>
                        <a:t>水淋流失</a:t>
                      </a:r>
                      <a:r>
                        <a:rPr lang="en-US" altLang="zh-CN" sz="1100"/>
                        <a:t>@ 79.4℃</a:t>
                      </a:r>
                      <a:r>
                        <a:rPr lang="zh-CN" altLang="en-US" sz="1100"/>
                        <a:t>，</a:t>
                      </a:r>
                      <a:r>
                        <a:rPr lang="en-US" altLang="zh-CN" sz="1100"/>
                        <a:t>%</a:t>
                      </a:r>
                    </a:p>
                  </a:txBody>
                  <a:tcPr marL="56444" marR="56444" marT="28222" marB="28222" anchor="ctr">
                    <a:lnL>
                      <a:noFill/>
                    </a:lnL>
                    <a:lnR>
                      <a:noFill/>
                    </a:lnR>
                    <a:lnT>
                      <a:noFill/>
                    </a:lnT>
                    <a:lnB>
                      <a:noFill/>
                    </a:lnB>
                  </a:tcPr>
                </a:tc>
                <a:tc>
                  <a:txBody>
                    <a:bodyPr/>
                    <a:lstStyle/>
                    <a:p>
                      <a:r>
                        <a:rPr lang="en-US" sz="1100"/>
                        <a:t>ASTM D1264</a:t>
                      </a:r>
                    </a:p>
                  </a:txBody>
                  <a:tcPr marL="56444" marR="56444" marT="28222" marB="28222" anchor="ctr">
                    <a:lnL>
                      <a:noFill/>
                    </a:lnL>
                    <a:lnR>
                      <a:noFill/>
                    </a:lnR>
                    <a:lnT>
                      <a:noFill/>
                    </a:lnT>
                    <a:lnB>
                      <a:noFill/>
                    </a:lnB>
                  </a:tcPr>
                </a:tc>
                <a:tc>
                  <a:txBody>
                    <a:bodyPr/>
                    <a:lstStyle/>
                    <a:p>
                      <a:r>
                        <a:rPr lang="en-US" altLang="zh-CN" sz="1100"/>
                        <a:t>3.0</a:t>
                      </a:r>
                    </a:p>
                  </a:txBody>
                  <a:tcPr marL="56444" marR="56444" marT="28222" marB="28222" anchor="ctr">
                    <a:lnL>
                      <a:noFill/>
                    </a:lnL>
                    <a:lnR>
                      <a:noFill/>
                    </a:lnR>
                    <a:lnT>
                      <a:noFill/>
                    </a:lnT>
                    <a:lnB>
                      <a:noFill/>
                    </a:lnB>
                  </a:tcPr>
                </a:tc>
              </a:tr>
              <a:tr h="227569">
                <a:tc>
                  <a:txBody>
                    <a:bodyPr/>
                    <a:lstStyle/>
                    <a:p>
                      <a:r>
                        <a:rPr lang="zh-CN" altLang="en-US" sz="1100"/>
                        <a:t>基础油特性</a:t>
                      </a:r>
                    </a:p>
                  </a:txBody>
                  <a:tcPr marL="56444" marR="56444" marT="28222" marB="28222" anchor="ctr">
                    <a:lnL>
                      <a:noFill/>
                    </a:lnL>
                    <a:lnR>
                      <a:noFill/>
                    </a:lnR>
                    <a:lnT>
                      <a:noFill/>
                    </a:lnT>
                    <a:lnB>
                      <a:noFill/>
                    </a:lnB>
                  </a:tcPr>
                </a:tc>
                <a:tc>
                  <a:txBody>
                    <a:bodyPr/>
                    <a:lstStyle/>
                    <a:p>
                      <a:r>
                        <a:rPr lang="en-US" sz="1100"/>
                        <a:t>ASTM D445</a:t>
                      </a:r>
                    </a:p>
                  </a:txBody>
                  <a:tcPr marL="56444" marR="56444" marT="28222" marB="28222" anchor="ctr">
                    <a:lnL>
                      <a:noFill/>
                    </a:lnL>
                    <a:lnR>
                      <a:noFill/>
                    </a:lnR>
                    <a:lnT>
                      <a:noFill/>
                    </a:lnT>
                    <a:lnB>
                      <a:noFill/>
                    </a:lnB>
                  </a:tcPr>
                </a:tc>
                <a:tc>
                  <a:txBody>
                    <a:bodyPr/>
                    <a:lstStyle/>
                    <a:p>
                      <a:r>
                        <a:rPr lang="zh-CN" altLang="en-US" sz="1100"/>
                        <a:t> </a:t>
                      </a:r>
                    </a:p>
                  </a:txBody>
                  <a:tcPr marL="56444" marR="56444" marT="28222" marB="28222" anchor="ctr">
                    <a:lnL>
                      <a:noFill/>
                    </a:lnL>
                    <a:lnR>
                      <a:noFill/>
                    </a:lnR>
                    <a:lnT>
                      <a:noFill/>
                    </a:lnT>
                    <a:lnB>
                      <a:noFill/>
                    </a:lnB>
                  </a:tcPr>
                </a:tc>
              </a:tr>
              <a:tr h="227569">
                <a:tc>
                  <a:txBody>
                    <a:bodyPr/>
                    <a:lstStyle/>
                    <a:p>
                      <a:r>
                        <a:rPr lang="en-US" altLang="zh-CN" sz="1100"/>
                        <a:t>100℃</a:t>
                      </a:r>
                      <a:r>
                        <a:rPr lang="zh-CN" altLang="en-US" sz="1100"/>
                        <a:t>粘度</a:t>
                      </a:r>
                      <a:r>
                        <a:rPr lang="en-US" altLang="zh-CN" sz="1100"/>
                        <a:t>, </a:t>
                      </a:r>
                      <a:r>
                        <a:rPr lang="en-US" sz="1100"/>
                        <a:t>cSt</a:t>
                      </a:r>
                    </a:p>
                  </a:txBody>
                  <a:tcPr marL="56444" marR="56444" marT="28222" marB="28222" anchor="ctr">
                    <a:lnL>
                      <a:noFill/>
                    </a:lnL>
                    <a:lnR>
                      <a:noFill/>
                    </a:lnR>
                    <a:lnT>
                      <a:noFill/>
                    </a:lnT>
                    <a:lnB>
                      <a:noFill/>
                    </a:lnB>
                    <a:solidFill>
                      <a:srgbClr val="E1E1E1"/>
                    </a:solidFill>
                  </a:tcPr>
                </a:tc>
                <a:tc>
                  <a:txBody>
                    <a:bodyPr/>
                    <a:lstStyle/>
                    <a:p>
                      <a:r>
                        <a:rPr lang="zh-CN" altLang="en-US" sz="1100"/>
                        <a:t> </a:t>
                      </a:r>
                    </a:p>
                  </a:txBody>
                  <a:tcPr marL="56444" marR="56444" marT="28222" marB="28222" anchor="ctr">
                    <a:lnL>
                      <a:noFill/>
                    </a:lnL>
                    <a:lnR>
                      <a:noFill/>
                    </a:lnR>
                    <a:lnT>
                      <a:noFill/>
                    </a:lnT>
                    <a:lnB>
                      <a:noFill/>
                    </a:lnB>
                    <a:solidFill>
                      <a:srgbClr val="E1E1E1"/>
                    </a:solidFill>
                  </a:tcPr>
                </a:tc>
                <a:tc>
                  <a:txBody>
                    <a:bodyPr/>
                    <a:lstStyle/>
                    <a:p>
                      <a:r>
                        <a:rPr lang="en-US" altLang="zh-CN" sz="1100"/>
                        <a:t>24.7</a:t>
                      </a:r>
                    </a:p>
                  </a:txBody>
                  <a:tcPr marL="56444" marR="56444" marT="28222" marB="28222" anchor="ctr">
                    <a:lnL>
                      <a:noFill/>
                    </a:lnL>
                    <a:lnR>
                      <a:noFill/>
                    </a:lnR>
                    <a:lnT>
                      <a:noFill/>
                    </a:lnT>
                    <a:lnB>
                      <a:noFill/>
                    </a:lnB>
                    <a:solidFill>
                      <a:srgbClr val="E1E1E1"/>
                    </a:solidFill>
                  </a:tcPr>
                </a:tc>
              </a:tr>
              <a:tr h="227569">
                <a:tc>
                  <a:txBody>
                    <a:bodyPr/>
                    <a:lstStyle/>
                    <a:p>
                      <a:r>
                        <a:rPr lang="en-US" altLang="zh-CN" sz="1100"/>
                        <a:t>40℃</a:t>
                      </a:r>
                      <a:r>
                        <a:rPr lang="zh-CN" altLang="en-US" sz="1100"/>
                        <a:t>粘度</a:t>
                      </a:r>
                      <a:r>
                        <a:rPr lang="en-US" altLang="zh-CN" sz="1100"/>
                        <a:t>, </a:t>
                      </a:r>
                      <a:r>
                        <a:rPr lang="en-US" sz="1100"/>
                        <a:t>cSt </a:t>
                      </a:r>
                    </a:p>
                  </a:txBody>
                  <a:tcPr marL="56444" marR="56444" marT="28222" marB="28222" anchor="ctr">
                    <a:lnL>
                      <a:noFill/>
                    </a:lnL>
                    <a:lnR>
                      <a:noFill/>
                    </a:lnR>
                    <a:lnT>
                      <a:noFill/>
                    </a:lnT>
                    <a:lnB>
                      <a:noFill/>
                    </a:lnB>
                  </a:tcPr>
                </a:tc>
                <a:tc>
                  <a:txBody>
                    <a:bodyPr/>
                    <a:lstStyle/>
                    <a:p>
                      <a:r>
                        <a:rPr lang="zh-CN" altLang="en-US" sz="1100"/>
                        <a:t> </a:t>
                      </a:r>
                    </a:p>
                  </a:txBody>
                  <a:tcPr marL="56444" marR="56444" marT="28222" marB="28222" anchor="ctr">
                    <a:lnL>
                      <a:noFill/>
                    </a:lnL>
                    <a:lnR>
                      <a:noFill/>
                    </a:lnR>
                    <a:lnT>
                      <a:noFill/>
                    </a:lnT>
                    <a:lnB>
                      <a:noFill/>
                    </a:lnB>
                  </a:tcPr>
                </a:tc>
                <a:tc>
                  <a:txBody>
                    <a:bodyPr/>
                    <a:lstStyle/>
                    <a:p>
                      <a:r>
                        <a:rPr lang="en-US" altLang="zh-CN" sz="1100"/>
                        <a:t>421</a:t>
                      </a:r>
                    </a:p>
                  </a:txBody>
                  <a:tcPr marL="56444" marR="56444" marT="28222" marB="28222" anchor="ctr">
                    <a:lnL>
                      <a:noFill/>
                    </a:lnL>
                    <a:lnR>
                      <a:noFill/>
                    </a:lnR>
                    <a:lnT>
                      <a:noFill/>
                    </a:lnT>
                    <a:lnB>
                      <a:noFill/>
                    </a:lnB>
                  </a:tcPr>
                </a:tc>
              </a:tr>
              <a:tr h="227569">
                <a:tc>
                  <a:txBody>
                    <a:bodyPr/>
                    <a:lstStyle/>
                    <a:p>
                      <a:r>
                        <a:rPr lang="zh-CN" altLang="en-US" sz="1100"/>
                        <a:t>粘度指数</a:t>
                      </a:r>
                    </a:p>
                  </a:txBody>
                  <a:tcPr marL="56444" marR="56444" marT="28222" marB="28222" anchor="ctr">
                    <a:lnL>
                      <a:noFill/>
                    </a:lnL>
                    <a:lnR>
                      <a:noFill/>
                    </a:lnR>
                    <a:lnT>
                      <a:noFill/>
                    </a:lnT>
                    <a:lnB>
                      <a:noFill/>
                    </a:lnB>
                    <a:solidFill>
                      <a:srgbClr val="E1E1E1"/>
                    </a:solidFill>
                  </a:tcPr>
                </a:tc>
                <a:tc>
                  <a:txBody>
                    <a:bodyPr/>
                    <a:lstStyle/>
                    <a:p>
                      <a:r>
                        <a:rPr lang="en-US" sz="1100"/>
                        <a:t>ASTM D2270 </a:t>
                      </a:r>
                    </a:p>
                  </a:txBody>
                  <a:tcPr marL="56444" marR="56444" marT="28222" marB="28222" anchor="ctr">
                    <a:lnL>
                      <a:noFill/>
                    </a:lnL>
                    <a:lnR>
                      <a:noFill/>
                    </a:lnR>
                    <a:lnT>
                      <a:noFill/>
                    </a:lnT>
                    <a:lnB>
                      <a:noFill/>
                    </a:lnB>
                    <a:solidFill>
                      <a:srgbClr val="E1E1E1"/>
                    </a:solidFill>
                  </a:tcPr>
                </a:tc>
                <a:tc>
                  <a:txBody>
                    <a:bodyPr/>
                    <a:lstStyle/>
                    <a:p>
                      <a:r>
                        <a:rPr lang="en-US" altLang="zh-CN" sz="1100" dirty="0"/>
                        <a:t>74</a:t>
                      </a:r>
                    </a:p>
                  </a:txBody>
                  <a:tcPr marL="56444" marR="56444" marT="28222" marB="28222"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642527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TP2133</a:t>
            </a:r>
            <a:r>
              <a:rPr lang="zh-CN" altLang="en-US" b="1" dirty="0" smtClean="0"/>
              <a:t>极压开放式齿轮润滑脂</a:t>
            </a:r>
            <a:endParaRPr lang="zh-CN" altLang="en-US" b="1" dirty="0"/>
          </a:p>
        </p:txBody>
      </p:sp>
      <p:sp>
        <p:nvSpPr>
          <p:cNvPr id="15" name="矩形 14"/>
          <p:cNvSpPr/>
          <p:nvPr/>
        </p:nvSpPr>
        <p:spPr>
          <a:xfrm>
            <a:off x="408186" y="1412776"/>
            <a:ext cx="6972126" cy="2062103"/>
          </a:xfrm>
          <a:prstGeom prst="rect">
            <a:avLst/>
          </a:prstGeom>
        </p:spPr>
        <p:txBody>
          <a:bodyPr wrap="square">
            <a:spAutoFit/>
          </a:bodyPr>
          <a:lstStyle/>
          <a:p>
            <a:r>
              <a:rPr lang="zh-CN" altLang="en-US" sz="1600" dirty="0" smtClean="0"/>
              <a:t>         铁</a:t>
            </a:r>
            <a:r>
              <a:rPr lang="zh-CN" altLang="en-US" sz="1600" dirty="0"/>
              <a:t>霸</a:t>
            </a:r>
            <a:r>
              <a:rPr lang="en-US" altLang="zh-CN" sz="1600" dirty="0"/>
              <a:t>TP 2133</a:t>
            </a:r>
            <a:r>
              <a:rPr lang="zh-CN" altLang="en-US" sz="1600" dirty="0"/>
              <a:t>极压开放式齿轮润滑脂是半合成开放式齿轮润滑脂，在低速时可承受极重负荷，并具有良好的分散性及泵送性。本产品适用于各类建筑机械上，特别推荐用于桶斗铲和索斗铲的高负荷齿轮、旋转架、杓斗杆等。 </a:t>
            </a:r>
            <a:br>
              <a:rPr lang="zh-CN" altLang="en-US" sz="1600" dirty="0"/>
            </a:br>
            <a:r>
              <a:rPr lang="zh-CN" altLang="en-US" sz="1600" dirty="0"/>
              <a:t>    </a:t>
            </a:r>
            <a:r>
              <a:rPr lang="zh-CN" altLang="en-US" sz="1600" dirty="0" smtClean="0"/>
              <a:t>     美国</a:t>
            </a:r>
            <a:r>
              <a:rPr lang="zh-CN" altLang="en-US" sz="1600" dirty="0"/>
              <a:t>铁霸</a:t>
            </a:r>
            <a:r>
              <a:rPr lang="en-US" altLang="zh-CN" sz="1600" dirty="0"/>
              <a:t>TP2000</a:t>
            </a:r>
            <a:r>
              <a:rPr lang="zh-CN" altLang="en-US" sz="1600" dirty="0"/>
              <a:t>系列复合磺化钙润滑脂是采用国际最先进之技术，配合以复合磺化钙皂之特殊工艺调配而成。它具备有优越的机械安定性，很高的负载能力，优越防水性及抗氧防腐蚀性，更同时具有显著的耐高温性能。比其他的高温润滑脂如复合锂基润滑脂，复合铝润滑脂及聚脲润滑脂等，在性能上更胜一筹，是一系列全新研制的润滑产品。</a:t>
            </a:r>
            <a:endParaRPr lang="zh-CN" altLang="en-US" sz="1600" dirty="0">
              <a:effectLst/>
            </a:endParaRP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4581128"/>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701803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4" name="Rectangle 1"/>
          <p:cNvSpPr>
            <a:spLocks noChangeArrowheads="1"/>
          </p:cNvSpPr>
          <p:nvPr/>
        </p:nvSpPr>
        <p:spPr bwMode="auto">
          <a:xfrm>
            <a:off x="2644775"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93013188"/>
              </p:ext>
            </p:extLst>
          </p:nvPr>
        </p:nvGraphicFramePr>
        <p:xfrm>
          <a:off x="971600" y="764704"/>
          <a:ext cx="7056783" cy="4392485"/>
        </p:xfrm>
        <a:graphic>
          <a:graphicData uri="http://schemas.openxmlformats.org/drawingml/2006/table">
            <a:tbl>
              <a:tblPr/>
              <a:tblGrid>
                <a:gridCol w="2352261"/>
                <a:gridCol w="2352261"/>
                <a:gridCol w="2352261"/>
              </a:tblGrid>
              <a:tr h="236861">
                <a:tc>
                  <a:txBody>
                    <a:bodyPr/>
                    <a:lstStyle/>
                    <a:p>
                      <a:r>
                        <a:rPr lang="en-US" sz="1000" b="1" dirty="0">
                          <a:effectLst/>
                        </a:rPr>
                        <a:t>NLGI</a:t>
                      </a:r>
                      <a:r>
                        <a:rPr lang="zh-CN" altLang="en-US" sz="1000" b="1" dirty="0">
                          <a:effectLst/>
                        </a:rPr>
                        <a:t>级*</a:t>
                      </a:r>
                    </a:p>
                  </a:txBody>
                  <a:tcPr marL="54429" marR="54429" marT="27214" marB="27214" anchor="ctr">
                    <a:lnL>
                      <a:noFill/>
                    </a:lnL>
                    <a:lnR>
                      <a:noFill/>
                    </a:lnR>
                    <a:lnT>
                      <a:noFill/>
                    </a:lnT>
                    <a:lnB>
                      <a:noFill/>
                    </a:lnB>
                    <a:solidFill>
                      <a:srgbClr val="E1E1E1"/>
                    </a:solidFill>
                  </a:tcPr>
                </a:tc>
                <a:tc>
                  <a:txBody>
                    <a:bodyPr/>
                    <a:lstStyle/>
                    <a:p>
                      <a:r>
                        <a:rPr lang="en-US" sz="1000" b="1">
                          <a:effectLst/>
                        </a:rPr>
                        <a:t>ASTM D217</a:t>
                      </a:r>
                    </a:p>
                  </a:txBody>
                  <a:tcPr marL="54429" marR="54429" marT="27214" marB="27214" anchor="ctr">
                    <a:lnL>
                      <a:noFill/>
                    </a:lnL>
                    <a:lnR>
                      <a:noFill/>
                    </a:lnR>
                    <a:lnT>
                      <a:noFill/>
                    </a:lnT>
                    <a:lnB>
                      <a:noFill/>
                    </a:lnB>
                    <a:solidFill>
                      <a:srgbClr val="E1E1E1"/>
                    </a:solidFill>
                  </a:tcPr>
                </a:tc>
                <a:tc>
                  <a:txBody>
                    <a:bodyPr/>
                    <a:lstStyle/>
                    <a:p>
                      <a:r>
                        <a:rPr lang="en-US" altLang="zh-CN" sz="1000" b="1">
                          <a:effectLst/>
                        </a:rPr>
                        <a:t>1</a:t>
                      </a:r>
                    </a:p>
                  </a:txBody>
                  <a:tcPr marL="54429" marR="54429" marT="27214" marB="27214" anchor="ctr">
                    <a:lnL>
                      <a:noFill/>
                    </a:lnL>
                    <a:lnR>
                      <a:noFill/>
                    </a:lnR>
                    <a:lnT>
                      <a:noFill/>
                    </a:lnT>
                    <a:lnB>
                      <a:noFill/>
                    </a:lnB>
                    <a:solidFill>
                      <a:srgbClr val="E1E1E1"/>
                    </a:solidFill>
                  </a:tcPr>
                </a:tc>
              </a:tr>
              <a:tr h="236861">
                <a:tc>
                  <a:txBody>
                    <a:bodyPr/>
                    <a:lstStyle/>
                    <a:p>
                      <a:r>
                        <a:rPr lang="zh-CN" altLang="en-US" sz="1000" dirty="0"/>
                        <a:t>颜色</a:t>
                      </a:r>
                    </a:p>
                  </a:txBody>
                  <a:tcPr marL="54429" marR="54429" marT="27214" marB="27214" anchor="ctr">
                    <a:lnL>
                      <a:noFill/>
                    </a:lnL>
                    <a:lnR>
                      <a:noFill/>
                    </a:lnR>
                    <a:lnT>
                      <a:noFill/>
                    </a:lnT>
                    <a:lnB>
                      <a:noFill/>
                    </a:lnB>
                  </a:tcPr>
                </a:tc>
                <a:tc>
                  <a:txBody>
                    <a:bodyPr/>
                    <a:lstStyle/>
                    <a:p>
                      <a:r>
                        <a:rPr lang="zh-CN" altLang="en-US" sz="1000"/>
                        <a:t> 目测</a:t>
                      </a:r>
                    </a:p>
                  </a:txBody>
                  <a:tcPr marL="54429" marR="54429" marT="27214" marB="27214" anchor="ctr">
                    <a:lnL>
                      <a:noFill/>
                    </a:lnL>
                    <a:lnR>
                      <a:noFill/>
                    </a:lnR>
                    <a:lnT>
                      <a:noFill/>
                    </a:lnT>
                    <a:lnB>
                      <a:noFill/>
                    </a:lnB>
                  </a:tcPr>
                </a:tc>
                <a:tc>
                  <a:txBody>
                    <a:bodyPr/>
                    <a:lstStyle/>
                    <a:p>
                      <a:r>
                        <a:rPr lang="zh-CN" altLang="en-US" sz="1000"/>
                        <a:t>黑色</a:t>
                      </a:r>
                    </a:p>
                  </a:txBody>
                  <a:tcPr marL="54429" marR="54429" marT="27214" marB="27214" anchor="ctr">
                    <a:lnL>
                      <a:noFill/>
                    </a:lnL>
                    <a:lnR>
                      <a:noFill/>
                    </a:lnR>
                    <a:lnT>
                      <a:noFill/>
                    </a:lnT>
                    <a:lnB>
                      <a:noFill/>
                    </a:lnB>
                  </a:tcPr>
                </a:tc>
              </a:tr>
              <a:tr h="236861">
                <a:tc>
                  <a:txBody>
                    <a:bodyPr/>
                    <a:lstStyle/>
                    <a:p>
                      <a:r>
                        <a:rPr lang="zh-CN" altLang="en-US" sz="1000" dirty="0"/>
                        <a:t>滴点</a:t>
                      </a:r>
                      <a:r>
                        <a:rPr lang="en-US" altLang="zh-CN" sz="1000" dirty="0"/>
                        <a:t>, ℃</a:t>
                      </a:r>
                    </a:p>
                  </a:txBody>
                  <a:tcPr marL="54429" marR="54429" marT="27214" marB="27214" anchor="ctr">
                    <a:lnL>
                      <a:noFill/>
                    </a:lnL>
                    <a:lnR>
                      <a:noFill/>
                    </a:lnR>
                    <a:lnT>
                      <a:noFill/>
                    </a:lnT>
                    <a:lnB>
                      <a:noFill/>
                    </a:lnB>
                    <a:solidFill>
                      <a:srgbClr val="E1E1E1"/>
                    </a:solidFill>
                  </a:tcPr>
                </a:tc>
                <a:tc>
                  <a:txBody>
                    <a:bodyPr/>
                    <a:lstStyle/>
                    <a:p>
                      <a:r>
                        <a:rPr lang="en-US" sz="1000"/>
                        <a:t>ASTM D2265</a:t>
                      </a:r>
                    </a:p>
                  </a:txBody>
                  <a:tcPr marL="54429" marR="54429" marT="27214" marB="27214" anchor="ctr">
                    <a:lnL>
                      <a:noFill/>
                    </a:lnL>
                    <a:lnR>
                      <a:noFill/>
                    </a:lnR>
                    <a:lnT>
                      <a:noFill/>
                    </a:lnT>
                    <a:lnB>
                      <a:noFill/>
                    </a:lnB>
                    <a:solidFill>
                      <a:srgbClr val="E1E1E1"/>
                    </a:solidFill>
                  </a:tcPr>
                </a:tc>
                <a:tc>
                  <a:txBody>
                    <a:bodyPr/>
                    <a:lstStyle/>
                    <a:p>
                      <a:r>
                        <a:rPr lang="en-US" altLang="zh-CN" sz="1000"/>
                        <a:t>280</a:t>
                      </a:r>
                    </a:p>
                  </a:txBody>
                  <a:tcPr marL="54429" marR="54429" marT="27214" marB="27214" anchor="ctr">
                    <a:lnL>
                      <a:noFill/>
                    </a:lnL>
                    <a:lnR>
                      <a:noFill/>
                    </a:lnR>
                    <a:lnT>
                      <a:noFill/>
                    </a:lnT>
                    <a:lnB>
                      <a:noFill/>
                    </a:lnB>
                    <a:solidFill>
                      <a:srgbClr val="E1E1E1"/>
                    </a:solidFill>
                  </a:tcPr>
                </a:tc>
              </a:tr>
              <a:tr h="236861">
                <a:tc>
                  <a:txBody>
                    <a:bodyPr/>
                    <a:lstStyle/>
                    <a:p>
                      <a:r>
                        <a:rPr lang="zh-CN" altLang="en-US" sz="1000" dirty="0"/>
                        <a:t>锥入度，</a:t>
                      </a:r>
                      <a:r>
                        <a:rPr lang="en-US" altLang="zh-CN" sz="1000" dirty="0"/>
                        <a:t>0.1</a:t>
                      </a:r>
                      <a:r>
                        <a:rPr lang="en-US" sz="1000" dirty="0"/>
                        <a:t>mm</a:t>
                      </a:r>
                    </a:p>
                  </a:txBody>
                  <a:tcPr marL="54429" marR="54429" marT="27214" marB="27214" anchor="ctr">
                    <a:lnL>
                      <a:noFill/>
                    </a:lnL>
                    <a:lnR>
                      <a:noFill/>
                    </a:lnR>
                    <a:lnT>
                      <a:noFill/>
                    </a:lnT>
                    <a:lnB>
                      <a:noFill/>
                    </a:lnB>
                  </a:tcPr>
                </a:tc>
                <a:tc>
                  <a:txBody>
                    <a:bodyPr/>
                    <a:lstStyle/>
                    <a:p>
                      <a:r>
                        <a:rPr lang="en-US" sz="1000"/>
                        <a:t>ASTM D217</a:t>
                      </a:r>
                    </a:p>
                  </a:txBody>
                  <a:tcPr marL="54429" marR="54429" marT="27214" marB="27214" anchor="ctr">
                    <a:lnL>
                      <a:noFill/>
                    </a:lnL>
                    <a:lnR>
                      <a:noFill/>
                    </a:lnR>
                    <a:lnT>
                      <a:noFill/>
                    </a:lnT>
                    <a:lnB>
                      <a:noFill/>
                    </a:lnB>
                  </a:tcPr>
                </a:tc>
                <a:tc>
                  <a:txBody>
                    <a:bodyPr/>
                    <a:lstStyle/>
                    <a:p>
                      <a:r>
                        <a:rPr lang="zh-CN" altLang="en-US" sz="1000"/>
                        <a:t> </a:t>
                      </a:r>
                    </a:p>
                  </a:txBody>
                  <a:tcPr marL="54429" marR="54429" marT="27214" marB="27214" anchor="ctr">
                    <a:lnL>
                      <a:noFill/>
                    </a:lnL>
                    <a:lnR>
                      <a:noFill/>
                    </a:lnR>
                    <a:lnT>
                      <a:noFill/>
                    </a:lnT>
                    <a:lnB>
                      <a:noFill/>
                    </a:lnB>
                  </a:tcPr>
                </a:tc>
              </a:tr>
              <a:tr h="236861">
                <a:tc>
                  <a:txBody>
                    <a:bodyPr/>
                    <a:lstStyle/>
                    <a:p>
                      <a:r>
                        <a:rPr lang="en-US" altLang="zh-CN" sz="1000" dirty="0"/>
                        <a:t>60</a:t>
                      </a:r>
                      <a:r>
                        <a:rPr lang="zh-CN" altLang="en-US" sz="1000" dirty="0"/>
                        <a:t>行程</a:t>
                      </a:r>
                    </a:p>
                  </a:txBody>
                  <a:tcPr marL="54429" marR="54429" marT="27214" marB="27214" anchor="ctr">
                    <a:lnL>
                      <a:noFill/>
                    </a:lnL>
                    <a:lnR>
                      <a:noFill/>
                    </a:lnR>
                    <a:lnT>
                      <a:noFill/>
                    </a:lnT>
                    <a:lnB>
                      <a:noFill/>
                    </a:lnB>
                    <a:solidFill>
                      <a:srgbClr val="E1E1E1"/>
                    </a:solidFill>
                  </a:tcPr>
                </a:tc>
                <a:tc>
                  <a:txBody>
                    <a:bodyPr/>
                    <a:lstStyle/>
                    <a:p>
                      <a:r>
                        <a:rPr lang="zh-CN" altLang="en-US" sz="1000"/>
                        <a:t> </a:t>
                      </a:r>
                    </a:p>
                  </a:txBody>
                  <a:tcPr marL="54429" marR="54429" marT="27214" marB="27214" anchor="ctr">
                    <a:lnL>
                      <a:noFill/>
                    </a:lnL>
                    <a:lnR>
                      <a:noFill/>
                    </a:lnR>
                    <a:lnT>
                      <a:noFill/>
                    </a:lnT>
                    <a:lnB>
                      <a:noFill/>
                    </a:lnB>
                    <a:solidFill>
                      <a:srgbClr val="E1E1E1"/>
                    </a:solidFill>
                  </a:tcPr>
                </a:tc>
                <a:tc>
                  <a:txBody>
                    <a:bodyPr/>
                    <a:lstStyle/>
                    <a:p>
                      <a:r>
                        <a:rPr lang="en-US" altLang="zh-CN" sz="1000"/>
                        <a:t>325</a:t>
                      </a:r>
                    </a:p>
                  </a:txBody>
                  <a:tcPr marL="54429" marR="54429" marT="27214" marB="27214" anchor="ctr">
                    <a:lnL>
                      <a:noFill/>
                    </a:lnL>
                    <a:lnR>
                      <a:noFill/>
                    </a:lnR>
                    <a:lnT>
                      <a:noFill/>
                    </a:lnT>
                    <a:lnB>
                      <a:noFill/>
                    </a:lnB>
                    <a:solidFill>
                      <a:srgbClr val="E1E1E1"/>
                    </a:solidFill>
                  </a:tcPr>
                </a:tc>
              </a:tr>
              <a:tr h="268170">
                <a:tc>
                  <a:txBody>
                    <a:bodyPr/>
                    <a:lstStyle/>
                    <a:p>
                      <a:r>
                        <a:rPr lang="en-US" altLang="zh-CN" sz="1000"/>
                        <a:t>10,000</a:t>
                      </a:r>
                      <a:r>
                        <a:rPr lang="zh-CN" altLang="en-US" sz="1000"/>
                        <a:t>行程后，</a:t>
                      </a:r>
                      <a:r>
                        <a:rPr lang="en-US" altLang="zh-CN" sz="1000"/>
                        <a:t>%</a:t>
                      </a:r>
                      <a:r>
                        <a:rPr lang="zh-CN" altLang="en-US" sz="1000"/>
                        <a:t>变化率 </a:t>
                      </a:r>
                    </a:p>
                  </a:txBody>
                  <a:tcPr marL="54429" marR="54429" marT="27214" marB="27214" anchor="ctr">
                    <a:lnL>
                      <a:noFill/>
                    </a:lnL>
                    <a:lnR>
                      <a:noFill/>
                    </a:lnR>
                    <a:lnT>
                      <a:noFill/>
                    </a:lnT>
                    <a:lnB>
                      <a:noFill/>
                    </a:lnB>
                  </a:tcPr>
                </a:tc>
                <a:tc>
                  <a:txBody>
                    <a:bodyPr/>
                    <a:lstStyle/>
                    <a:p>
                      <a:r>
                        <a:rPr lang="zh-CN" altLang="en-US" sz="1000"/>
                        <a:t> </a:t>
                      </a:r>
                    </a:p>
                  </a:txBody>
                  <a:tcPr marL="54429" marR="54429" marT="27214" marB="27214" anchor="ctr">
                    <a:lnL>
                      <a:noFill/>
                    </a:lnL>
                    <a:lnR>
                      <a:noFill/>
                    </a:lnR>
                    <a:lnT>
                      <a:noFill/>
                    </a:lnT>
                    <a:lnB>
                      <a:noFill/>
                    </a:lnB>
                  </a:tcPr>
                </a:tc>
                <a:tc>
                  <a:txBody>
                    <a:bodyPr/>
                    <a:lstStyle/>
                    <a:p>
                      <a:r>
                        <a:rPr lang="en-US" altLang="zh-CN" sz="1000"/>
                        <a:t>2.2</a:t>
                      </a:r>
                    </a:p>
                  </a:txBody>
                  <a:tcPr marL="54429" marR="54429" marT="27214" marB="27214" anchor="ctr">
                    <a:lnL>
                      <a:noFill/>
                    </a:lnL>
                    <a:lnR>
                      <a:noFill/>
                    </a:lnR>
                    <a:lnT>
                      <a:noFill/>
                    </a:lnT>
                    <a:lnB>
                      <a:noFill/>
                    </a:lnB>
                  </a:tcPr>
                </a:tc>
              </a:tr>
              <a:tr h="232002">
                <a:tc>
                  <a:txBody>
                    <a:bodyPr/>
                    <a:lstStyle/>
                    <a:p>
                      <a:r>
                        <a:rPr lang="zh-CN" altLang="en-US" sz="1000"/>
                        <a:t>含</a:t>
                      </a:r>
                      <a:r>
                        <a:rPr lang="en-US" altLang="zh-CN" sz="1000"/>
                        <a:t>50%</a:t>
                      </a:r>
                      <a:r>
                        <a:rPr lang="zh-CN" altLang="en-US" sz="1000"/>
                        <a:t>水，</a:t>
                      </a:r>
                      <a:r>
                        <a:rPr lang="en-US" altLang="zh-CN" sz="1000"/>
                        <a:t>10,000</a:t>
                      </a:r>
                      <a:r>
                        <a:rPr lang="zh-CN" altLang="en-US" sz="1000"/>
                        <a:t>行程后，</a:t>
                      </a:r>
                      <a:r>
                        <a:rPr lang="en-US" altLang="zh-CN" sz="1000"/>
                        <a:t>%</a:t>
                      </a:r>
                      <a:r>
                        <a:rPr lang="zh-CN" altLang="en-US" sz="1000"/>
                        <a:t>变化率</a:t>
                      </a:r>
                    </a:p>
                  </a:txBody>
                  <a:tcPr marL="54429" marR="54429" marT="27214" marB="27214" anchor="ctr">
                    <a:lnL>
                      <a:noFill/>
                    </a:lnL>
                    <a:lnR>
                      <a:noFill/>
                    </a:lnR>
                    <a:lnT>
                      <a:noFill/>
                    </a:lnT>
                    <a:lnB>
                      <a:noFill/>
                    </a:lnB>
                    <a:solidFill>
                      <a:srgbClr val="E1E1E1"/>
                    </a:solidFill>
                  </a:tcPr>
                </a:tc>
                <a:tc>
                  <a:txBody>
                    <a:bodyPr/>
                    <a:lstStyle/>
                    <a:p>
                      <a:r>
                        <a:rPr lang="zh-CN" altLang="en-US" sz="1000"/>
                        <a:t> </a:t>
                      </a:r>
                    </a:p>
                  </a:txBody>
                  <a:tcPr marL="54429" marR="54429" marT="27214" marB="27214" anchor="ctr">
                    <a:lnL>
                      <a:noFill/>
                    </a:lnL>
                    <a:lnR>
                      <a:noFill/>
                    </a:lnR>
                    <a:lnT>
                      <a:noFill/>
                    </a:lnT>
                    <a:lnB>
                      <a:noFill/>
                    </a:lnB>
                    <a:solidFill>
                      <a:srgbClr val="E1E1E1"/>
                    </a:solidFill>
                  </a:tcPr>
                </a:tc>
                <a:tc>
                  <a:txBody>
                    <a:bodyPr/>
                    <a:lstStyle/>
                    <a:p>
                      <a:r>
                        <a:rPr lang="en-US" altLang="zh-CN" sz="1000"/>
                        <a:t>7.7</a:t>
                      </a:r>
                    </a:p>
                  </a:txBody>
                  <a:tcPr marL="54429" marR="54429" marT="27214" marB="27214" anchor="ctr">
                    <a:lnL>
                      <a:noFill/>
                    </a:lnL>
                    <a:lnR>
                      <a:noFill/>
                    </a:lnR>
                    <a:lnT>
                      <a:noFill/>
                    </a:lnT>
                    <a:lnB>
                      <a:noFill/>
                    </a:lnB>
                    <a:solidFill>
                      <a:srgbClr val="E1E1E1"/>
                    </a:solidFill>
                  </a:tcPr>
                </a:tc>
              </a:tr>
              <a:tr h="236861">
                <a:tc>
                  <a:txBody>
                    <a:bodyPr/>
                    <a:lstStyle/>
                    <a:p>
                      <a:r>
                        <a:rPr lang="pt-BR" sz="1000" dirty="0"/>
                        <a:t>梯姆肯OK值，kg (N) </a:t>
                      </a:r>
                    </a:p>
                  </a:txBody>
                  <a:tcPr marL="54429" marR="54429" marT="27214" marB="27214" anchor="ctr">
                    <a:lnL>
                      <a:noFill/>
                    </a:lnL>
                    <a:lnR>
                      <a:noFill/>
                    </a:lnR>
                    <a:lnT>
                      <a:noFill/>
                    </a:lnT>
                    <a:lnB>
                      <a:noFill/>
                    </a:lnB>
                  </a:tcPr>
                </a:tc>
                <a:tc>
                  <a:txBody>
                    <a:bodyPr/>
                    <a:lstStyle/>
                    <a:p>
                      <a:r>
                        <a:rPr lang="en-US" sz="1000"/>
                        <a:t>ASTM D2509</a:t>
                      </a:r>
                    </a:p>
                  </a:txBody>
                  <a:tcPr marL="54429" marR="54429" marT="27214" marB="27214" anchor="ctr">
                    <a:lnL>
                      <a:noFill/>
                    </a:lnL>
                    <a:lnR>
                      <a:noFill/>
                    </a:lnR>
                    <a:lnT>
                      <a:noFill/>
                    </a:lnT>
                    <a:lnB>
                      <a:noFill/>
                    </a:lnB>
                  </a:tcPr>
                </a:tc>
                <a:tc>
                  <a:txBody>
                    <a:bodyPr/>
                    <a:lstStyle/>
                    <a:p>
                      <a:r>
                        <a:rPr lang="en-US" altLang="zh-CN" sz="1000"/>
                        <a:t>25 (245)</a:t>
                      </a:r>
                    </a:p>
                  </a:txBody>
                  <a:tcPr marL="54429" marR="54429" marT="27214" marB="27214" anchor="ctr">
                    <a:lnL>
                      <a:noFill/>
                    </a:lnL>
                    <a:lnR>
                      <a:noFill/>
                    </a:lnR>
                    <a:lnT>
                      <a:noFill/>
                    </a:lnT>
                    <a:lnB>
                      <a:noFill/>
                    </a:lnB>
                  </a:tcPr>
                </a:tc>
              </a:tr>
              <a:tr h="236861">
                <a:tc>
                  <a:txBody>
                    <a:bodyPr/>
                    <a:lstStyle/>
                    <a:p>
                      <a:r>
                        <a:rPr lang="zh-CN" altLang="en-US" sz="1000"/>
                        <a:t>四球极压</a:t>
                      </a:r>
                    </a:p>
                  </a:txBody>
                  <a:tcPr marL="54429" marR="54429" marT="27214" marB="27214" anchor="ctr">
                    <a:lnL>
                      <a:noFill/>
                    </a:lnL>
                    <a:lnR>
                      <a:noFill/>
                    </a:lnR>
                    <a:lnT>
                      <a:noFill/>
                    </a:lnT>
                    <a:lnB>
                      <a:noFill/>
                    </a:lnB>
                    <a:solidFill>
                      <a:srgbClr val="E1E1E1"/>
                    </a:solidFill>
                  </a:tcPr>
                </a:tc>
                <a:tc>
                  <a:txBody>
                    <a:bodyPr/>
                    <a:lstStyle/>
                    <a:p>
                      <a:r>
                        <a:rPr lang="en-US" sz="1000" dirty="0"/>
                        <a:t>ASTM D2596</a:t>
                      </a:r>
                    </a:p>
                  </a:txBody>
                  <a:tcPr marL="54429" marR="54429" marT="27214" marB="27214" anchor="ctr">
                    <a:lnL>
                      <a:noFill/>
                    </a:lnL>
                    <a:lnR>
                      <a:noFill/>
                    </a:lnR>
                    <a:lnT>
                      <a:noFill/>
                    </a:lnT>
                    <a:lnB>
                      <a:noFill/>
                    </a:lnB>
                    <a:solidFill>
                      <a:srgbClr val="E1E1E1"/>
                    </a:solidFill>
                  </a:tcPr>
                </a:tc>
                <a:tc>
                  <a:txBody>
                    <a:bodyPr/>
                    <a:lstStyle/>
                    <a:p>
                      <a:r>
                        <a:rPr lang="zh-CN" altLang="en-US" sz="1000"/>
                        <a:t> </a:t>
                      </a:r>
                    </a:p>
                  </a:txBody>
                  <a:tcPr marL="54429" marR="54429" marT="27214" marB="27214" anchor="ctr">
                    <a:lnL>
                      <a:noFill/>
                    </a:lnL>
                    <a:lnR>
                      <a:noFill/>
                    </a:lnR>
                    <a:lnT>
                      <a:noFill/>
                    </a:lnT>
                    <a:lnB>
                      <a:noFill/>
                    </a:lnB>
                    <a:solidFill>
                      <a:srgbClr val="E1E1E1"/>
                    </a:solidFill>
                  </a:tcPr>
                </a:tc>
              </a:tr>
              <a:tr h="236861">
                <a:tc>
                  <a:txBody>
                    <a:bodyPr/>
                    <a:lstStyle/>
                    <a:p>
                      <a:r>
                        <a:rPr lang="zh-CN" altLang="en-US" sz="1000"/>
                        <a:t>综合磨耗指数 </a:t>
                      </a:r>
                    </a:p>
                  </a:txBody>
                  <a:tcPr marL="54429" marR="54429" marT="27214" marB="27214" anchor="ctr">
                    <a:lnL>
                      <a:noFill/>
                    </a:lnL>
                    <a:lnR>
                      <a:noFill/>
                    </a:lnR>
                    <a:lnT>
                      <a:noFill/>
                    </a:lnT>
                    <a:lnB>
                      <a:noFill/>
                    </a:lnB>
                  </a:tcPr>
                </a:tc>
                <a:tc>
                  <a:txBody>
                    <a:bodyPr/>
                    <a:lstStyle/>
                    <a:p>
                      <a:r>
                        <a:rPr lang="zh-CN" altLang="en-US" sz="1000" dirty="0"/>
                        <a:t> </a:t>
                      </a:r>
                    </a:p>
                  </a:txBody>
                  <a:tcPr marL="54429" marR="54429" marT="27214" marB="27214" anchor="ctr">
                    <a:lnL>
                      <a:noFill/>
                    </a:lnL>
                    <a:lnR>
                      <a:noFill/>
                    </a:lnR>
                    <a:lnT>
                      <a:noFill/>
                    </a:lnT>
                    <a:lnB>
                      <a:noFill/>
                    </a:lnB>
                  </a:tcPr>
                </a:tc>
                <a:tc>
                  <a:txBody>
                    <a:bodyPr/>
                    <a:lstStyle/>
                    <a:p>
                      <a:r>
                        <a:rPr lang="en-US" altLang="zh-CN" sz="1000"/>
                        <a:t>65</a:t>
                      </a:r>
                    </a:p>
                  </a:txBody>
                  <a:tcPr marL="54429" marR="54429" marT="27214" marB="27214" anchor="ctr">
                    <a:lnL>
                      <a:noFill/>
                    </a:lnL>
                    <a:lnR>
                      <a:noFill/>
                    </a:lnR>
                    <a:lnT>
                      <a:noFill/>
                    </a:lnT>
                    <a:lnB>
                      <a:noFill/>
                    </a:lnB>
                  </a:tcPr>
                </a:tc>
              </a:tr>
              <a:tr h="236861">
                <a:tc>
                  <a:txBody>
                    <a:bodyPr/>
                    <a:lstStyle/>
                    <a:p>
                      <a:r>
                        <a:rPr lang="zh-CN" altLang="en-US" sz="1000"/>
                        <a:t>熔融负荷，</a:t>
                      </a:r>
                      <a:r>
                        <a:rPr lang="en-US" sz="1000"/>
                        <a:t>kg </a:t>
                      </a:r>
                    </a:p>
                  </a:txBody>
                  <a:tcPr marL="54429" marR="54429" marT="27214" marB="27214" anchor="ctr">
                    <a:lnL>
                      <a:noFill/>
                    </a:lnL>
                    <a:lnR>
                      <a:noFill/>
                    </a:lnR>
                    <a:lnT>
                      <a:noFill/>
                    </a:lnT>
                    <a:lnB>
                      <a:noFill/>
                    </a:lnB>
                    <a:solidFill>
                      <a:srgbClr val="E1E1E1"/>
                    </a:solidFill>
                  </a:tcPr>
                </a:tc>
                <a:tc>
                  <a:txBody>
                    <a:bodyPr/>
                    <a:lstStyle/>
                    <a:p>
                      <a:r>
                        <a:rPr lang="zh-CN" altLang="en-US" sz="1000" dirty="0"/>
                        <a:t> </a:t>
                      </a:r>
                    </a:p>
                  </a:txBody>
                  <a:tcPr marL="54429" marR="54429" marT="27214" marB="27214" anchor="ctr">
                    <a:lnL>
                      <a:noFill/>
                    </a:lnL>
                    <a:lnR>
                      <a:noFill/>
                    </a:lnR>
                    <a:lnT>
                      <a:noFill/>
                    </a:lnT>
                    <a:lnB>
                      <a:noFill/>
                    </a:lnB>
                    <a:solidFill>
                      <a:srgbClr val="E1E1E1"/>
                    </a:solidFill>
                  </a:tcPr>
                </a:tc>
                <a:tc>
                  <a:txBody>
                    <a:bodyPr/>
                    <a:lstStyle/>
                    <a:p>
                      <a:r>
                        <a:rPr lang="en-US" altLang="zh-CN" sz="1000"/>
                        <a:t>500</a:t>
                      </a:r>
                    </a:p>
                  </a:txBody>
                  <a:tcPr marL="54429" marR="54429" marT="27214" marB="27214" anchor="ctr">
                    <a:lnL>
                      <a:noFill/>
                    </a:lnL>
                    <a:lnR>
                      <a:noFill/>
                    </a:lnR>
                    <a:lnT>
                      <a:noFill/>
                    </a:lnT>
                    <a:lnB>
                      <a:noFill/>
                    </a:lnB>
                    <a:solidFill>
                      <a:srgbClr val="E1E1E1"/>
                    </a:solidFill>
                  </a:tcPr>
                </a:tc>
              </a:tr>
              <a:tr h="236861">
                <a:tc>
                  <a:txBody>
                    <a:bodyPr/>
                    <a:lstStyle/>
                    <a:p>
                      <a:r>
                        <a:rPr lang="zh-CN" altLang="en-US" sz="1000"/>
                        <a:t>四球磨损直径，</a:t>
                      </a:r>
                      <a:r>
                        <a:rPr lang="en-US" altLang="zh-CN" sz="1000"/>
                        <a:t>mm</a:t>
                      </a:r>
                    </a:p>
                  </a:txBody>
                  <a:tcPr marL="54429" marR="54429" marT="27214" marB="27214" anchor="ctr">
                    <a:lnL>
                      <a:noFill/>
                    </a:lnL>
                    <a:lnR>
                      <a:noFill/>
                    </a:lnR>
                    <a:lnT>
                      <a:noFill/>
                    </a:lnT>
                    <a:lnB>
                      <a:noFill/>
                    </a:lnB>
                  </a:tcPr>
                </a:tc>
                <a:tc>
                  <a:txBody>
                    <a:bodyPr/>
                    <a:lstStyle/>
                    <a:p>
                      <a:r>
                        <a:rPr lang="en-US" sz="1000" dirty="0"/>
                        <a:t>  ASTM D2266</a:t>
                      </a:r>
                    </a:p>
                  </a:txBody>
                  <a:tcPr marL="54429" marR="54429" marT="27214" marB="27214" anchor="ctr">
                    <a:lnL>
                      <a:noFill/>
                    </a:lnL>
                    <a:lnR>
                      <a:noFill/>
                    </a:lnR>
                    <a:lnT>
                      <a:noFill/>
                    </a:lnT>
                    <a:lnB>
                      <a:noFill/>
                    </a:lnB>
                  </a:tcPr>
                </a:tc>
                <a:tc>
                  <a:txBody>
                    <a:bodyPr/>
                    <a:lstStyle/>
                    <a:p>
                      <a:r>
                        <a:rPr lang="en-US" altLang="zh-CN" sz="1000"/>
                        <a:t>0.42</a:t>
                      </a:r>
                    </a:p>
                  </a:txBody>
                  <a:tcPr marL="54429" marR="54429" marT="27214" marB="27214" anchor="ctr">
                    <a:lnL>
                      <a:noFill/>
                    </a:lnL>
                    <a:lnR>
                      <a:noFill/>
                    </a:lnR>
                    <a:lnT>
                      <a:noFill/>
                    </a:lnT>
                    <a:lnB>
                      <a:noFill/>
                    </a:lnB>
                  </a:tcPr>
                </a:tc>
              </a:tr>
              <a:tr h="269258">
                <a:tc>
                  <a:txBody>
                    <a:bodyPr/>
                    <a:lstStyle/>
                    <a:p>
                      <a:r>
                        <a:rPr lang="zh-CN" altLang="en-US" sz="1000"/>
                        <a:t>泵送性，</a:t>
                      </a:r>
                      <a:r>
                        <a:rPr lang="en-US" altLang="zh-CN" sz="1000"/>
                        <a:t>-18℃</a:t>
                      </a:r>
                      <a:r>
                        <a:rPr lang="zh-CN" altLang="en-US" sz="1000"/>
                        <a:t>，</a:t>
                      </a:r>
                      <a:r>
                        <a:rPr lang="en-US" sz="1000"/>
                        <a:t>g/min  </a:t>
                      </a:r>
                    </a:p>
                  </a:txBody>
                  <a:tcPr marL="54429" marR="54429" marT="27214" marB="27214" anchor="ctr">
                    <a:lnL>
                      <a:noFill/>
                    </a:lnL>
                    <a:lnR>
                      <a:noFill/>
                    </a:lnR>
                    <a:lnT>
                      <a:noFill/>
                    </a:lnT>
                    <a:lnB>
                      <a:noFill/>
                    </a:lnB>
                    <a:solidFill>
                      <a:srgbClr val="E1E1E1"/>
                    </a:solidFill>
                  </a:tcPr>
                </a:tc>
                <a:tc>
                  <a:txBody>
                    <a:bodyPr/>
                    <a:lstStyle/>
                    <a:p>
                      <a:r>
                        <a:rPr lang="zh-CN" altLang="en-US" sz="1000" dirty="0"/>
                        <a:t>美钢标准 </a:t>
                      </a:r>
                    </a:p>
                  </a:txBody>
                  <a:tcPr marL="54429" marR="54429" marT="27214" marB="27214" anchor="ctr">
                    <a:lnL>
                      <a:noFill/>
                    </a:lnL>
                    <a:lnR>
                      <a:noFill/>
                    </a:lnR>
                    <a:lnT>
                      <a:noFill/>
                    </a:lnT>
                    <a:lnB>
                      <a:noFill/>
                    </a:lnB>
                    <a:solidFill>
                      <a:srgbClr val="E1E1E1"/>
                    </a:solidFill>
                  </a:tcPr>
                </a:tc>
                <a:tc>
                  <a:txBody>
                    <a:bodyPr/>
                    <a:lstStyle/>
                    <a:p>
                      <a:r>
                        <a:rPr lang="en-US" altLang="zh-CN" sz="1000"/>
                        <a:t>6.6</a:t>
                      </a:r>
                    </a:p>
                  </a:txBody>
                  <a:tcPr marL="54429" marR="54429" marT="27214" marB="27214" anchor="ctr">
                    <a:lnL>
                      <a:noFill/>
                    </a:lnL>
                    <a:lnR>
                      <a:noFill/>
                    </a:lnR>
                    <a:lnT>
                      <a:noFill/>
                    </a:lnT>
                    <a:lnB>
                      <a:noFill/>
                    </a:lnB>
                    <a:solidFill>
                      <a:srgbClr val="E1E1E1"/>
                    </a:solidFill>
                  </a:tcPr>
                </a:tc>
              </a:tr>
              <a:tr h="307001">
                <a:tc>
                  <a:txBody>
                    <a:bodyPr/>
                    <a:lstStyle/>
                    <a:p>
                      <a:r>
                        <a:rPr lang="zh-CN" altLang="en-US" sz="1000"/>
                        <a:t>水淋流失</a:t>
                      </a:r>
                      <a:r>
                        <a:rPr lang="en-US" altLang="zh-CN" sz="1000"/>
                        <a:t>@ 79.4℃</a:t>
                      </a:r>
                      <a:r>
                        <a:rPr lang="zh-CN" altLang="en-US" sz="1000"/>
                        <a:t>，</a:t>
                      </a:r>
                      <a:r>
                        <a:rPr lang="en-US" altLang="zh-CN" sz="1000"/>
                        <a:t>%</a:t>
                      </a:r>
                    </a:p>
                  </a:txBody>
                  <a:tcPr marL="54429" marR="54429" marT="27214" marB="27214" anchor="ctr">
                    <a:lnL>
                      <a:noFill/>
                    </a:lnL>
                    <a:lnR>
                      <a:noFill/>
                    </a:lnR>
                    <a:lnT>
                      <a:noFill/>
                    </a:lnT>
                    <a:lnB>
                      <a:noFill/>
                    </a:lnB>
                  </a:tcPr>
                </a:tc>
                <a:tc>
                  <a:txBody>
                    <a:bodyPr/>
                    <a:lstStyle/>
                    <a:p>
                      <a:r>
                        <a:rPr lang="en-US" sz="1000" dirty="0"/>
                        <a:t>ASTM D1264</a:t>
                      </a:r>
                    </a:p>
                  </a:txBody>
                  <a:tcPr marL="54429" marR="54429" marT="27214" marB="27214" anchor="ctr">
                    <a:lnL>
                      <a:noFill/>
                    </a:lnL>
                    <a:lnR>
                      <a:noFill/>
                    </a:lnR>
                    <a:lnT>
                      <a:noFill/>
                    </a:lnT>
                    <a:lnB>
                      <a:noFill/>
                    </a:lnB>
                  </a:tcPr>
                </a:tc>
                <a:tc>
                  <a:txBody>
                    <a:bodyPr/>
                    <a:lstStyle/>
                    <a:p>
                      <a:r>
                        <a:rPr lang="en-US" altLang="zh-CN" sz="1000"/>
                        <a:t>1.0</a:t>
                      </a:r>
                    </a:p>
                  </a:txBody>
                  <a:tcPr marL="54429" marR="54429" marT="27214" marB="27214" anchor="ctr">
                    <a:lnL>
                      <a:noFill/>
                    </a:lnL>
                    <a:lnR>
                      <a:noFill/>
                    </a:lnR>
                    <a:lnT>
                      <a:noFill/>
                    </a:lnT>
                    <a:lnB>
                      <a:noFill/>
                    </a:lnB>
                  </a:tcPr>
                </a:tc>
              </a:tr>
              <a:tr h="236861">
                <a:tc>
                  <a:txBody>
                    <a:bodyPr/>
                    <a:lstStyle/>
                    <a:p>
                      <a:r>
                        <a:rPr lang="zh-CN" altLang="en-US" sz="1000"/>
                        <a:t>基础油特性 </a:t>
                      </a:r>
                    </a:p>
                  </a:txBody>
                  <a:tcPr marL="54429" marR="54429" marT="27214" marB="27214" anchor="ctr">
                    <a:lnL>
                      <a:noFill/>
                    </a:lnL>
                    <a:lnR>
                      <a:noFill/>
                    </a:lnR>
                    <a:lnT>
                      <a:noFill/>
                    </a:lnT>
                    <a:lnB>
                      <a:noFill/>
                    </a:lnB>
                    <a:solidFill>
                      <a:srgbClr val="E1E1E1"/>
                    </a:solidFill>
                  </a:tcPr>
                </a:tc>
                <a:tc>
                  <a:txBody>
                    <a:bodyPr/>
                    <a:lstStyle/>
                    <a:p>
                      <a:r>
                        <a:rPr lang="en-US" sz="1000" dirty="0"/>
                        <a:t>  ASTM D445</a:t>
                      </a:r>
                    </a:p>
                  </a:txBody>
                  <a:tcPr marL="54429" marR="54429" marT="27214" marB="27214" anchor="ctr">
                    <a:lnL>
                      <a:noFill/>
                    </a:lnL>
                    <a:lnR>
                      <a:noFill/>
                    </a:lnR>
                    <a:lnT>
                      <a:noFill/>
                    </a:lnT>
                    <a:lnB>
                      <a:noFill/>
                    </a:lnB>
                    <a:solidFill>
                      <a:srgbClr val="E1E1E1"/>
                    </a:solidFill>
                  </a:tcPr>
                </a:tc>
                <a:tc>
                  <a:txBody>
                    <a:bodyPr/>
                    <a:lstStyle/>
                    <a:p>
                      <a:r>
                        <a:rPr lang="zh-CN" altLang="en-US" sz="1000"/>
                        <a:t> </a:t>
                      </a:r>
                    </a:p>
                  </a:txBody>
                  <a:tcPr marL="54429" marR="54429" marT="27214" marB="27214" anchor="ctr">
                    <a:lnL>
                      <a:noFill/>
                    </a:lnL>
                    <a:lnR>
                      <a:noFill/>
                    </a:lnR>
                    <a:lnT>
                      <a:noFill/>
                    </a:lnT>
                    <a:lnB>
                      <a:noFill/>
                    </a:lnB>
                    <a:solidFill>
                      <a:srgbClr val="E1E1E1"/>
                    </a:solidFill>
                  </a:tcPr>
                </a:tc>
              </a:tr>
              <a:tr h="236861">
                <a:tc>
                  <a:txBody>
                    <a:bodyPr/>
                    <a:lstStyle/>
                    <a:p>
                      <a:r>
                        <a:rPr lang="en-US" altLang="zh-CN" sz="1000"/>
                        <a:t>100℃</a:t>
                      </a:r>
                      <a:r>
                        <a:rPr lang="zh-CN" altLang="en-US" sz="1000"/>
                        <a:t>粘度</a:t>
                      </a:r>
                      <a:r>
                        <a:rPr lang="en-US" altLang="zh-CN" sz="1000"/>
                        <a:t>, </a:t>
                      </a:r>
                      <a:r>
                        <a:rPr lang="en-US" sz="1000"/>
                        <a:t>cSt </a:t>
                      </a:r>
                    </a:p>
                  </a:txBody>
                  <a:tcPr marL="54429" marR="54429" marT="27214" marB="27214" anchor="ctr">
                    <a:lnL>
                      <a:noFill/>
                    </a:lnL>
                    <a:lnR>
                      <a:noFill/>
                    </a:lnR>
                    <a:lnT>
                      <a:noFill/>
                    </a:lnT>
                    <a:lnB>
                      <a:noFill/>
                    </a:lnB>
                    <a:solidFill>
                      <a:srgbClr val="FFFFFF"/>
                    </a:solidFill>
                  </a:tcPr>
                </a:tc>
                <a:tc>
                  <a:txBody>
                    <a:bodyPr/>
                    <a:lstStyle/>
                    <a:p>
                      <a:r>
                        <a:rPr lang="zh-CN" altLang="en-US" sz="1000" dirty="0"/>
                        <a:t> </a:t>
                      </a:r>
                    </a:p>
                  </a:txBody>
                  <a:tcPr marL="54429" marR="54429" marT="27214" marB="27214" anchor="ctr">
                    <a:lnL>
                      <a:noFill/>
                    </a:lnL>
                    <a:lnR>
                      <a:noFill/>
                    </a:lnR>
                    <a:lnT>
                      <a:noFill/>
                    </a:lnT>
                    <a:lnB>
                      <a:noFill/>
                    </a:lnB>
                    <a:solidFill>
                      <a:srgbClr val="FFFFFF"/>
                    </a:solidFill>
                  </a:tcPr>
                </a:tc>
                <a:tc>
                  <a:txBody>
                    <a:bodyPr/>
                    <a:lstStyle/>
                    <a:p>
                      <a:r>
                        <a:rPr lang="zh-CN" altLang="en-US" sz="1000"/>
                        <a:t> </a:t>
                      </a:r>
                      <a:r>
                        <a:rPr lang="en-US" altLang="zh-CN" sz="1000"/>
                        <a:t>19.5</a:t>
                      </a:r>
                    </a:p>
                  </a:txBody>
                  <a:tcPr marL="54429" marR="54429" marT="27214" marB="27214" anchor="ctr">
                    <a:lnL>
                      <a:noFill/>
                    </a:lnL>
                    <a:lnR>
                      <a:noFill/>
                    </a:lnR>
                    <a:lnT>
                      <a:noFill/>
                    </a:lnT>
                    <a:lnB>
                      <a:noFill/>
                    </a:lnB>
                    <a:solidFill>
                      <a:srgbClr val="FFFFFF"/>
                    </a:solidFill>
                  </a:tcPr>
                </a:tc>
              </a:tr>
              <a:tr h="236861">
                <a:tc>
                  <a:txBody>
                    <a:bodyPr/>
                    <a:lstStyle/>
                    <a:p>
                      <a:r>
                        <a:rPr lang="en-US" altLang="zh-CN" sz="1000"/>
                        <a:t>40℃</a:t>
                      </a:r>
                      <a:r>
                        <a:rPr lang="zh-CN" altLang="en-US" sz="1000"/>
                        <a:t>粘度</a:t>
                      </a:r>
                      <a:r>
                        <a:rPr lang="en-US" altLang="zh-CN" sz="1000"/>
                        <a:t>, </a:t>
                      </a:r>
                      <a:r>
                        <a:rPr lang="en-US" sz="1000"/>
                        <a:t>cSt</a:t>
                      </a:r>
                    </a:p>
                  </a:txBody>
                  <a:tcPr marL="54429" marR="54429" marT="27214" marB="27214" anchor="ctr">
                    <a:lnL>
                      <a:noFill/>
                    </a:lnL>
                    <a:lnR>
                      <a:noFill/>
                    </a:lnR>
                    <a:lnT>
                      <a:noFill/>
                    </a:lnT>
                    <a:lnB>
                      <a:noFill/>
                    </a:lnB>
                    <a:solidFill>
                      <a:srgbClr val="E1E1E1"/>
                    </a:solidFill>
                  </a:tcPr>
                </a:tc>
                <a:tc>
                  <a:txBody>
                    <a:bodyPr/>
                    <a:lstStyle/>
                    <a:p>
                      <a:r>
                        <a:rPr lang="zh-CN" altLang="en-US" sz="1000" dirty="0"/>
                        <a:t> </a:t>
                      </a:r>
                    </a:p>
                  </a:txBody>
                  <a:tcPr marL="54429" marR="54429" marT="27214" marB="27214" anchor="ctr">
                    <a:lnL>
                      <a:noFill/>
                    </a:lnL>
                    <a:lnR>
                      <a:noFill/>
                    </a:lnR>
                    <a:lnT>
                      <a:noFill/>
                    </a:lnT>
                    <a:lnB>
                      <a:noFill/>
                    </a:lnB>
                    <a:solidFill>
                      <a:srgbClr val="E1E1E1"/>
                    </a:solidFill>
                  </a:tcPr>
                </a:tc>
                <a:tc>
                  <a:txBody>
                    <a:bodyPr/>
                    <a:lstStyle/>
                    <a:p>
                      <a:r>
                        <a:rPr lang="en-US" altLang="zh-CN" sz="1000"/>
                        <a:t>227</a:t>
                      </a:r>
                    </a:p>
                  </a:txBody>
                  <a:tcPr marL="54429" marR="54429" marT="27214" marB="27214" anchor="ctr">
                    <a:lnL>
                      <a:noFill/>
                    </a:lnL>
                    <a:lnR>
                      <a:noFill/>
                    </a:lnR>
                    <a:lnT>
                      <a:noFill/>
                    </a:lnT>
                    <a:lnB>
                      <a:noFill/>
                    </a:lnB>
                    <a:solidFill>
                      <a:srgbClr val="E1E1E1"/>
                    </a:solidFill>
                  </a:tcPr>
                </a:tc>
              </a:tr>
              <a:tr h="236861">
                <a:tc>
                  <a:txBody>
                    <a:bodyPr/>
                    <a:lstStyle/>
                    <a:p>
                      <a:r>
                        <a:rPr lang="zh-CN" altLang="en-US" sz="1000"/>
                        <a:t>粘度指数</a:t>
                      </a:r>
                    </a:p>
                  </a:txBody>
                  <a:tcPr marL="54429" marR="54429" marT="27214" marB="27214" anchor="ctr">
                    <a:lnL>
                      <a:noFill/>
                    </a:lnL>
                    <a:lnR>
                      <a:noFill/>
                    </a:lnR>
                    <a:lnT>
                      <a:noFill/>
                    </a:lnT>
                    <a:lnB>
                      <a:noFill/>
                    </a:lnB>
                    <a:solidFill>
                      <a:srgbClr val="FFFFFF"/>
                    </a:solidFill>
                  </a:tcPr>
                </a:tc>
                <a:tc>
                  <a:txBody>
                    <a:bodyPr/>
                    <a:lstStyle/>
                    <a:p>
                      <a:r>
                        <a:rPr lang="en-US" sz="1000"/>
                        <a:t>ASTM D2270</a:t>
                      </a:r>
                    </a:p>
                  </a:txBody>
                  <a:tcPr marL="54429" marR="54429" marT="27214" marB="27214" anchor="ctr">
                    <a:lnL>
                      <a:noFill/>
                    </a:lnL>
                    <a:lnR>
                      <a:noFill/>
                    </a:lnR>
                    <a:lnT>
                      <a:noFill/>
                    </a:lnT>
                    <a:lnB>
                      <a:noFill/>
                    </a:lnB>
                  </a:tcPr>
                </a:tc>
                <a:tc>
                  <a:txBody>
                    <a:bodyPr/>
                    <a:lstStyle/>
                    <a:p>
                      <a:r>
                        <a:rPr lang="en-US" altLang="zh-CN" sz="1000" dirty="0"/>
                        <a:t>98</a:t>
                      </a:r>
                    </a:p>
                  </a:txBody>
                  <a:tcPr marL="54429" marR="54429" marT="27214" marB="27214" anchor="ctr">
                    <a:lnL>
                      <a:noFill/>
                    </a:lnL>
                    <a:lnR>
                      <a:noFill/>
                    </a:lnR>
                    <a:lnT>
                      <a:noFill/>
                    </a:lnT>
                    <a:lnB>
                      <a:noFill/>
                    </a:lnB>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008884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TP2168</a:t>
            </a:r>
            <a:r>
              <a:rPr lang="zh-CN" altLang="en-US" b="1" dirty="0" smtClean="0"/>
              <a:t>高温耐水工业润滑脂</a:t>
            </a:r>
            <a:endParaRPr lang="zh-CN" altLang="en-US" b="1" dirty="0"/>
          </a:p>
        </p:txBody>
      </p:sp>
      <p:sp>
        <p:nvSpPr>
          <p:cNvPr id="15" name="矩形 14"/>
          <p:cNvSpPr/>
          <p:nvPr/>
        </p:nvSpPr>
        <p:spPr>
          <a:xfrm>
            <a:off x="408186" y="1412776"/>
            <a:ext cx="6972126" cy="2062103"/>
          </a:xfrm>
          <a:prstGeom prst="rect">
            <a:avLst/>
          </a:prstGeom>
        </p:spPr>
        <p:txBody>
          <a:bodyPr wrap="square">
            <a:spAutoFit/>
          </a:bodyPr>
          <a:lstStyle/>
          <a:p>
            <a:r>
              <a:rPr lang="zh-CN" altLang="en-US" sz="1600" dirty="0" smtClean="0"/>
              <a:t>         铁</a:t>
            </a:r>
            <a:r>
              <a:rPr lang="zh-CN" altLang="en-US" sz="1600" dirty="0"/>
              <a:t>霸</a:t>
            </a:r>
            <a:r>
              <a:rPr lang="en-US" altLang="zh-CN" sz="1600" dirty="0"/>
              <a:t>TP 2168</a:t>
            </a:r>
            <a:r>
              <a:rPr lang="zh-CN" altLang="en-US" sz="1600" dirty="0"/>
              <a:t>极耐水工业润滑脂是一种重负荷多用途工业轴承用润滑脂，特别适合于诸如水上设备、钢铁厂、纸浆及造纸业等的恶劣环境使用，同时还适合于有高热、水、极压的场合使用。</a:t>
            </a:r>
            <a:br>
              <a:rPr lang="zh-CN" altLang="en-US" sz="1600" dirty="0"/>
            </a:br>
            <a:r>
              <a:rPr lang="zh-CN" altLang="en-US" sz="1600" dirty="0"/>
              <a:t>    </a:t>
            </a:r>
            <a:r>
              <a:rPr lang="zh-CN" altLang="en-US" sz="1600" dirty="0" smtClean="0"/>
              <a:t>     美国</a:t>
            </a:r>
            <a:r>
              <a:rPr lang="zh-CN" altLang="en-US" sz="1600" dirty="0"/>
              <a:t>铁霸</a:t>
            </a:r>
            <a:r>
              <a:rPr lang="en-US" altLang="zh-CN" sz="1600" dirty="0"/>
              <a:t>TP2000</a:t>
            </a:r>
            <a:r>
              <a:rPr lang="zh-CN" altLang="en-US" sz="1600" dirty="0"/>
              <a:t>系列复合磺化钙润滑脂是采用国际最先进之技术，配合以复合磺化钙皂之特殊工艺调配而成。它具备有优越的机械安定性，很高的负载能力，优越防水性及抗氧防腐蚀性，更同时具有显著的耐高温性能。比其他的高温润滑脂如复合锂基润滑脂，复合铝润滑脂及聚脲润滑脂等，在性能上更胜一筹，是一系列全新研制的润滑产品。 </a:t>
            </a:r>
            <a:endParaRPr lang="zh-CN" altLang="en-US" sz="1600" dirty="0">
              <a:effectLst/>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272" y="4725144"/>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954819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9" name="表格 8"/>
          <p:cNvGraphicFramePr>
            <a:graphicFrameLocks noGrp="1"/>
          </p:cNvGraphicFramePr>
          <p:nvPr>
            <p:extLst>
              <p:ext uri="{D42A27DB-BD31-4B8C-83A1-F6EECF244321}">
                <p14:modId xmlns:p14="http://schemas.microsoft.com/office/powerpoint/2010/main" val="3237515212"/>
              </p:ext>
            </p:extLst>
          </p:nvPr>
        </p:nvGraphicFramePr>
        <p:xfrm>
          <a:off x="916565" y="764704"/>
          <a:ext cx="7183827" cy="4392491"/>
        </p:xfrm>
        <a:graphic>
          <a:graphicData uri="http://schemas.openxmlformats.org/drawingml/2006/table">
            <a:tbl>
              <a:tblPr/>
              <a:tblGrid>
                <a:gridCol w="2394609"/>
                <a:gridCol w="2394609"/>
                <a:gridCol w="2394609"/>
              </a:tblGrid>
              <a:tr h="236803">
                <a:tc>
                  <a:txBody>
                    <a:bodyPr/>
                    <a:lstStyle/>
                    <a:p>
                      <a:r>
                        <a:rPr lang="en-US" sz="1000" b="1" dirty="0">
                          <a:effectLst/>
                        </a:rPr>
                        <a:t>NLGI</a:t>
                      </a:r>
                      <a:r>
                        <a:rPr lang="zh-CN" altLang="en-US" sz="1000" b="1" dirty="0">
                          <a:effectLst/>
                        </a:rPr>
                        <a:t>级*</a:t>
                      </a:r>
                    </a:p>
                  </a:txBody>
                  <a:tcPr marL="54429" marR="54429" marT="27214" marB="27214" anchor="ctr">
                    <a:lnL>
                      <a:noFill/>
                    </a:lnL>
                    <a:lnR>
                      <a:noFill/>
                    </a:lnR>
                    <a:lnT>
                      <a:noFill/>
                    </a:lnT>
                    <a:lnB>
                      <a:noFill/>
                    </a:lnB>
                    <a:solidFill>
                      <a:srgbClr val="E1E1E1"/>
                    </a:solidFill>
                  </a:tcPr>
                </a:tc>
                <a:tc>
                  <a:txBody>
                    <a:bodyPr/>
                    <a:lstStyle/>
                    <a:p>
                      <a:r>
                        <a:rPr lang="en-US" sz="1000" b="1">
                          <a:effectLst/>
                        </a:rPr>
                        <a:t>ASTM D217</a:t>
                      </a:r>
                    </a:p>
                  </a:txBody>
                  <a:tcPr marL="54429" marR="54429" marT="27214" marB="27214" anchor="ctr">
                    <a:lnL>
                      <a:noFill/>
                    </a:lnL>
                    <a:lnR>
                      <a:noFill/>
                    </a:lnR>
                    <a:lnT>
                      <a:noFill/>
                    </a:lnT>
                    <a:lnB>
                      <a:noFill/>
                    </a:lnB>
                    <a:solidFill>
                      <a:srgbClr val="E1E1E1"/>
                    </a:solidFill>
                  </a:tcPr>
                </a:tc>
                <a:tc>
                  <a:txBody>
                    <a:bodyPr/>
                    <a:lstStyle/>
                    <a:p>
                      <a:r>
                        <a:rPr lang="en-US" altLang="zh-CN" sz="1000" b="1">
                          <a:effectLst/>
                        </a:rPr>
                        <a:t>2</a:t>
                      </a:r>
                    </a:p>
                  </a:txBody>
                  <a:tcPr marL="54429" marR="54429" marT="27214" marB="27214" anchor="ctr">
                    <a:lnL>
                      <a:noFill/>
                    </a:lnL>
                    <a:lnR>
                      <a:noFill/>
                    </a:lnR>
                    <a:lnT>
                      <a:noFill/>
                    </a:lnT>
                    <a:lnB>
                      <a:noFill/>
                    </a:lnB>
                    <a:solidFill>
                      <a:srgbClr val="E1E1E1"/>
                    </a:solidFill>
                  </a:tcPr>
                </a:tc>
              </a:tr>
              <a:tr h="236803">
                <a:tc>
                  <a:txBody>
                    <a:bodyPr/>
                    <a:lstStyle/>
                    <a:p>
                      <a:r>
                        <a:rPr lang="zh-CN" altLang="en-US" sz="1000" dirty="0"/>
                        <a:t>颜色</a:t>
                      </a:r>
                    </a:p>
                  </a:txBody>
                  <a:tcPr marL="54429" marR="54429" marT="27214" marB="27214" anchor="ctr">
                    <a:lnL>
                      <a:noFill/>
                    </a:lnL>
                    <a:lnR>
                      <a:noFill/>
                    </a:lnR>
                    <a:lnT>
                      <a:noFill/>
                    </a:lnT>
                    <a:lnB>
                      <a:noFill/>
                    </a:lnB>
                  </a:tcPr>
                </a:tc>
                <a:tc>
                  <a:txBody>
                    <a:bodyPr/>
                    <a:lstStyle/>
                    <a:p>
                      <a:r>
                        <a:rPr lang="zh-CN" altLang="en-US" sz="1000"/>
                        <a:t>目测</a:t>
                      </a:r>
                    </a:p>
                  </a:txBody>
                  <a:tcPr marL="54429" marR="54429" marT="27214" marB="27214" anchor="ctr">
                    <a:lnL>
                      <a:noFill/>
                    </a:lnL>
                    <a:lnR>
                      <a:noFill/>
                    </a:lnR>
                    <a:lnT>
                      <a:noFill/>
                    </a:lnT>
                    <a:lnB>
                      <a:noFill/>
                    </a:lnB>
                  </a:tcPr>
                </a:tc>
                <a:tc>
                  <a:txBody>
                    <a:bodyPr/>
                    <a:lstStyle/>
                    <a:p>
                      <a:r>
                        <a:rPr lang="zh-CN" altLang="en-US" sz="1000"/>
                        <a:t>棕色</a:t>
                      </a:r>
                    </a:p>
                  </a:txBody>
                  <a:tcPr marL="54429" marR="54429" marT="27214" marB="27214" anchor="ctr">
                    <a:lnL>
                      <a:noFill/>
                    </a:lnL>
                    <a:lnR>
                      <a:noFill/>
                    </a:lnR>
                    <a:lnT>
                      <a:noFill/>
                    </a:lnT>
                    <a:lnB>
                      <a:noFill/>
                    </a:lnB>
                  </a:tcPr>
                </a:tc>
              </a:tr>
              <a:tr h="236803">
                <a:tc>
                  <a:txBody>
                    <a:bodyPr/>
                    <a:lstStyle/>
                    <a:p>
                      <a:r>
                        <a:rPr lang="zh-CN" altLang="en-US" sz="1000" dirty="0"/>
                        <a:t>滴点</a:t>
                      </a:r>
                      <a:r>
                        <a:rPr lang="en-US" altLang="zh-CN" sz="1000" dirty="0"/>
                        <a:t>, ℃</a:t>
                      </a:r>
                    </a:p>
                  </a:txBody>
                  <a:tcPr marL="54429" marR="54429" marT="27214" marB="27214" anchor="ctr">
                    <a:lnL>
                      <a:noFill/>
                    </a:lnL>
                    <a:lnR>
                      <a:noFill/>
                    </a:lnR>
                    <a:lnT>
                      <a:noFill/>
                    </a:lnT>
                    <a:lnB>
                      <a:noFill/>
                    </a:lnB>
                    <a:solidFill>
                      <a:srgbClr val="E1E1E1"/>
                    </a:solidFill>
                  </a:tcPr>
                </a:tc>
                <a:tc>
                  <a:txBody>
                    <a:bodyPr/>
                    <a:lstStyle/>
                    <a:p>
                      <a:r>
                        <a:rPr lang="en-US" sz="1000"/>
                        <a:t>ASTM D2265</a:t>
                      </a:r>
                    </a:p>
                  </a:txBody>
                  <a:tcPr marL="54429" marR="54429" marT="27214" marB="27214" anchor="ctr">
                    <a:lnL>
                      <a:noFill/>
                    </a:lnL>
                    <a:lnR>
                      <a:noFill/>
                    </a:lnR>
                    <a:lnT>
                      <a:noFill/>
                    </a:lnT>
                    <a:lnB>
                      <a:noFill/>
                    </a:lnB>
                    <a:solidFill>
                      <a:srgbClr val="E1E1E1"/>
                    </a:solidFill>
                  </a:tcPr>
                </a:tc>
                <a:tc>
                  <a:txBody>
                    <a:bodyPr/>
                    <a:lstStyle/>
                    <a:p>
                      <a:r>
                        <a:rPr lang="en-US" altLang="zh-CN" sz="1000"/>
                        <a:t>318</a:t>
                      </a:r>
                    </a:p>
                  </a:txBody>
                  <a:tcPr marL="54429" marR="54429" marT="27214" marB="27214" anchor="ctr">
                    <a:lnL>
                      <a:noFill/>
                    </a:lnL>
                    <a:lnR>
                      <a:noFill/>
                    </a:lnR>
                    <a:lnT>
                      <a:noFill/>
                    </a:lnT>
                    <a:lnB>
                      <a:noFill/>
                    </a:lnB>
                    <a:solidFill>
                      <a:srgbClr val="E1E1E1"/>
                    </a:solidFill>
                  </a:tcPr>
                </a:tc>
              </a:tr>
              <a:tr h="236803">
                <a:tc>
                  <a:txBody>
                    <a:bodyPr/>
                    <a:lstStyle/>
                    <a:p>
                      <a:r>
                        <a:rPr lang="zh-CN" altLang="en-US" sz="1000" dirty="0"/>
                        <a:t>锥入度，</a:t>
                      </a:r>
                      <a:r>
                        <a:rPr lang="en-US" altLang="zh-CN" sz="1000" dirty="0"/>
                        <a:t>0.1</a:t>
                      </a:r>
                      <a:r>
                        <a:rPr lang="en-US" sz="1000" dirty="0"/>
                        <a:t>mm </a:t>
                      </a:r>
                    </a:p>
                  </a:txBody>
                  <a:tcPr marL="54429" marR="54429" marT="27214" marB="27214" anchor="ctr">
                    <a:lnL>
                      <a:noFill/>
                    </a:lnL>
                    <a:lnR>
                      <a:noFill/>
                    </a:lnR>
                    <a:lnT>
                      <a:noFill/>
                    </a:lnT>
                    <a:lnB>
                      <a:noFill/>
                    </a:lnB>
                    <a:solidFill>
                      <a:srgbClr val="FFFFFF"/>
                    </a:solidFill>
                  </a:tcPr>
                </a:tc>
                <a:tc>
                  <a:txBody>
                    <a:bodyPr/>
                    <a:lstStyle/>
                    <a:p>
                      <a:r>
                        <a:rPr lang="en-US" sz="1000"/>
                        <a:t>ASTM D217 </a:t>
                      </a:r>
                    </a:p>
                  </a:txBody>
                  <a:tcPr marL="54429" marR="54429" marT="27214" marB="27214" anchor="ctr">
                    <a:lnL>
                      <a:noFill/>
                    </a:lnL>
                    <a:lnR>
                      <a:noFill/>
                    </a:lnR>
                    <a:lnT>
                      <a:noFill/>
                    </a:lnT>
                    <a:lnB>
                      <a:noFill/>
                    </a:lnB>
                    <a:solidFill>
                      <a:srgbClr val="FFFFFF"/>
                    </a:solidFill>
                  </a:tcPr>
                </a:tc>
                <a:tc>
                  <a:txBody>
                    <a:bodyPr/>
                    <a:lstStyle/>
                    <a:p>
                      <a:r>
                        <a:rPr lang="zh-CN" altLang="en-US" sz="1000"/>
                        <a:t> </a:t>
                      </a:r>
                    </a:p>
                  </a:txBody>
                  <a:tcPr marL="54429" marR="54429" marT="27214" marB="27214" anchor="ctr">
                    <a:lnL>
                      <a:noFill/>
                    </a:lnL>
                    <a:lnR>
                      <a:noFill/>
                    </a:lnR>
                    <a:lnT>
                      <a:noFill/>
                    </a:lnT>
                    <a:lnB>
                      <a:noFill/>
                    </a:lnB>
                    <a:solidFill>
                      <a:srgbClr val="FFFFFF"/>
                    </a:solidFill>
                  </a:tcPr>
                </a:tc>
              </a:tr>
              <a:tr h="236803">
                <a:tc>
                  <a:txBody>
                    <a:bodyPr/>
                    <a:lstStyle/>
                    <a:p>
                      <a:r>
                        <a:rPr lang="en-US" altLang="zh-CN" sz="1000" dirty="0"/>
                        <a:t>60</a:t>
                      </a:r>
                      <a:r>
                        <a:rPr lang="zh-CN" altLang="en-US" sz="1000" dirty="0"/>
                        <a:t>行程</a:t>
                      </a:r>
                    </a:p>
                  </a:txBody>
                  <a:tcPr marL="54429" marR="54429" marT="27214" marB="27214" anchor="ctr">
                    <a:lnL>
                      <a:noFill/>
                    </a:lnL>
                    <a:lnR>
                      <a:noFill/>
                    </a:lnR>
                    <a:lnT>
                      <a:noFill/>
                    </a:lnT>
                    <a:lnB>
                      <a:noFill/>
                    </a:lnB>
                    <a:solidFill>
                      <a:srgbClr val="E1E1E1"/>
                    </a:solidFill>
                  </a:tcPr>
                </a:tc>
                <a:tc>
                  <a:txBody>
                    <a:bodyPr/>
                    <a:lstStyle/>
                    <a:p>
                      <a:r>
                        <a:rPr lang="zh-CN" altLang="en-US" sz="1000"/>
                        <a:t> </a:t>
                      </a:r>
                    </a:p>
                  </a:txBody>
                  <a:tcPr marL="54429" marR="54429" marT="27214" marB="27214" anchor="ctr">
                    <a:lnL>
                      <a:noFill/>
                    </a:lnL>
                    <a:lnR>
                      <a:noFill/>
                    </a:lnR>
                    <a:lnT>
                      <a:noFill/>
                    </a:lnT>
                    <a:lnB>
                      <a:noFill/>
                    </a:lnB>
                    <a:solidFill>
                      <a:srgbClr val="E1E1E1"/>
                    </a:solidFill>
                  </a:tcPr>
                </a:tc>
                <a:tc>
                  <a:txBody>
                    <a:bodyPr/>
                    <a:lstStyle/>
                    <a:p>
                      <a:r>
                        <a:rPr lang="en-US" altLang="zh-CN" sz="1000"/>
                        <a:t>280</a:t>
                      </a:r>
                    </a:p>
                  </a:txBody>
                  <a:tcPr marL="54429" marR="54429" marT="27214" marB="27214" anchor="ctr">
                    <a:lnL>
                      <a:noFill/>
                    </a:lnL>
                    <a:lnR>
                      <a:noFill/>
                    </a:lnR>
                    <a:lnT>
                      <a:noFill/>
                    </a:lnT>
                    <a:lnB>
                      <a:noFill/>
                    </a:lnB>
                    <a:solidFill>
                      <a:srgbClr val="E1E1E1"/>
                    </a:solidFill>
                  </a:tcPr>
                </a:tc>
              </a:tr>
              <a:tr h="284094">
                <a:tc>
                  <a:txBody>
                    <a:bodyPr/>
                    <a:lstStyle/>
                    <a:p>
                      <a:r>
                        <a:rPr lang="en-US" altLang="zh-CN" sz="1000" dirty="0"/>
                        <a:t>10,000</a:t>
                      </a:r>
                      <a:r>
                        <a:rPr lang="zh-CN" altLang="en-US" sz="1000" dirty="0"/>
                        <a:t>行程后，</a:t>
                      </a:r>
                      <a:r>
                        <a:rPr lang="en-US" altLang="zh-CN" sz="1000" dirty="0"/>
                        <a:t>%</a:t>
                      </a:r>
                      <a:r>
                        <a:rPr lang="zh-CN" altLang="en-US" sz="1000" dirty="0"/>
                        <a:t>变化率  </a:t>
                      </a:r>
                    </a:p>
                  </a:txBody>
                  <a:tcPr marL="54429" marR="54429" marT="27214" marB="27214" anchor="ctr">
                    <a:lnL>
                      <a:noFill/>
                    </a:lnL>
                    <a:lnR>
                      <a:noFill/>
                    </a:lnR>
                    <a:lnT>
                      <a:noFill/>
                    </a:lnT>
                    <a:lnB>
                      <a:noFill/>
                    </a:lnB>
                  </a:tcPr>
                </a:tc>
                <a:tc>
                  <a:txBody>
                    <a:bodyPr/>
                    <a:lstStyle/>
                    <a:p>
                      <a:r>
                        <a:rPr lang="zh-CN" altLang="en-US" sz="1000"/>
                        <a:t> </a:t>
                      </a:r>
                    </a:p>
                  </a:txBody>
                  <a:tcPr marL="54429" marR="54429" marT="27214" marB="27214" anchor="ctr">
                    <a:lnL>
                      <a:noFill/>
                    </a:lnL>
                    <a:lnR>
                      <a:noFill/>
                    </a:lnR>
                    <a:lnT>
                      <a:noFill/>
                    </a:lnT>
                    <a:lnB>
                      <a:noFill/>
                    </a:lnB>
                  </a:tcPr>
                </a:tc>
                <a:tc>
                  <a:txBody>
                    <a:bodyPr/>
                    <a:lstStyle/>
                    <a:p>
                      <a:r>
                        <a:rPr lang="en-US" altLang="zh-CN" sz="1000"/>
                        <a:t>2.3</a:t>
                      </a:r>
                    </a:p>
                  </a:txBody>
                  <a:tcPr marL="54429" marR="54429" marT="27214" marB="27214" anchor="ctr">
                    <a:lnL>
                      <a:noFill/>
                    </a:lnL>
                    <a:lnR>
                      <a:noFill/>
                    </a:lnR>
                    <a:lnT>
                      <a:noFill/>
                    </a:lnT>
                    <a:lnB>
                      <a:noFill/>
                    </a:lnB>
                  </a:tcPr>
                </a:tc>
              </a:tr>
              <a:tr h="228874">
                <a:tc>
                  <a:txBody>
                    <a:bodyPr/>
                    <a:lstStyle/>
                    <a:p>
                      <a:r>
                        <a:rPr lang="zh-CN" altLang="en-US" sz="1000" dirty="0"/>
                        <a:t>含</a:t>
                      </a:r>
                      <a:r>
                        <a:rPr lang="en-US" altLang="zh-CN" sz="1000" dirty="0"/>
                        <a:t>50%</a:t>
                      </a:r>
                      <a:r>
                        <a:rPr lang="zh-CN" altLang="en-US" sz="1000" dirty="0"/>
                        <a:t>水，</a:t>
                      </a:r>
                      <a:r>
                        <a:rPr lang="en-US" altLang="zh-CN" sz="1000" dirty="0"/>
                        <a:t>10,000</a:t>
                      </a:r>
                      <a:r>
                        <a:rPr lang="zh-CN" altLang="en-US" sz="1000" dirty="0"/>
                        <a:t>行程后，</a:t>
                      </a:r>
                      <a:r>
                        <a:rPr lang="en-US" altLang="zh-CN" sz="1000" dirty="0"/>
                        <a:t>%</a:t>
                      </a:r>
                      <a:r>
                        <a:rPr lang="zh-CN" altLang="en-US" sz="1000" dirty="0"/>
                        <a:t>变化率</a:t>
                      </a:r>
                    </a:p>
                  </a:txBody>
                  <a:tcPr marL="54429" marR="54429" marT="27214" marB="27214" anchor="ctr">
                    <a:lnL>
                      <a:noFill/>
                    </a:lnL>
                    <a:lnR>
                      <a:noFill/>
                    </a:lnR>
                    <a:lnT>
                      <a:noFill/>
                    </a:lnT>
                    <a:lnB>
                      <a:noFill/>
                    </a:lnB>
                    <a:solidFill>
                      <a:srgbClr val="E1E1E1"/>
                    </a:solidFill>
                  </a:tcPr>
                </a:tc>
                <a:tc>
                  <a:txBody>
                    <a:bodyPr/>
                    <a:lstStyle/>
                    <a:p>
                      <a:r>
                        <a:rPr lang="zh-CN" altLang="en-US" sz="1000"/>
                        <a:t> </a:t>
                      </a:r>
                    </a:p>
                  </a:txBody>
                  <a:tcPr marL="54429" marR="54429" marT="27214" marB="27214" anchor="ctr">
                    <a:lnL>
                      <a:noFill/>
                    </a:lnL>
                    <a:lnR>
                      <a:noFill/>
                    </a:lnR>
                    <a:lnT>
                      <a:noFill/>
                    </a:lnT>
                    <a:lnB>
                      <a:noFill/>
                    </a:lnB>
                    <a:solidFill>
                      <a:srgbClr val="E1E1E1"/>
                    </a:solidFill>
                  </a:tcPr>
                </a:tc>
                <a:tc>
                  <a:txBody>
                    <a:bodyPr/>
                    <a:lstStyle/>
                    <a:p>
                      <a:r>
                        <a:rPr lang="en-US" altLang="zh-CN" sz="1000"/>
                        <a:t>8.0</a:t>
                      </a:r>
                    </a:p>
                  </a:txBody>
                  <a:tcPr marL="54429" marR="54429" marT="27214" marB="27214" anchor="ctr">
                    <a:lnL>
                      <a:noFill/>
                    </a:lnL>
                    <a:lnR>
                      <a:noFill/>
                    </a:lnR>
                    <a:lnT>
                      <a:noFill/>
                    </a:lnT>
                    <a:lnB>
                      <a:noFill/>
                    </a:lnB>
                    <a:solidFill>
                      <a:srgbClr val="E1E1E1"/>
                    </a:solidFill>
                  </a:tcPr>
                </a:tc>
              </a:tr>
              <a:tr h="236803">
                <a:tc>
                  <a:txBody>
                    <a:bodyPr/>
                    <a:lstStyle/>
                    <a:p>
                      <a:r>
                        <a:rPr lang="pt-BR" sz="1000" dirty="0"/>
                        <a:t>梯姆肯OK值，kg (N)</a:t>
                      </a:r>
                    </a:p>
                  </a:txBody>
                  <a:tcPr marL="54429" marR="54429" marT="27214" marB="27214" anchor="ctr">
                    <a:lnL>
                      <a:noFill/>
                    </a:lnL>
                    <a:lnR>
                      <a:noFill/>
                    </a:lnR>
                    <a:lnT>
                      <a:noFill/>
                    </a:lnT>
                    <a:lnB>
                      <a:noFill/>
                    </a:lnB>
                  </a:tcPr>
                </a:tc>
                <a:tc>
                  <a:txBody>
                    <a:bodyPr/>
                    <a:lstStyle/>
                    <a:p>
                      <a:r>
                        <a:rPr lang="en-US" sz="1000" dirty="0"/>
                        <a:t>ASTM D2509</a:t>
                      </a:r>
                    </a:p>
                  </a:txBody>
                  <a:tcPr marL="54429" marR="54429" marT="27214" marB="27214" anchor="ctr">
                    <a:lnL>
                      <a:noFill/>
                    </a:lnL>
                    <a:lnR>
                      <a:noFill/>
                    </a:lnR>
                    <a:lnT>
                      <a:noFill/>
                    </a:lnT>
                    <a:lnB>
                      <a:noFill/>
                    </a:lnB>
                  </a:tcPr>
                </a:tc>
                <a:tc>
                  <a:txBody>
                    <a:bodyPr/>
                    <a:lstStyle/>
                    <a:p>
                      <a:r>
                        <a:rPr lang="en-US" altLang="zh-CN" sz="1000"/>
                        <a:t>27.2 (267)</a:t>
                      </a:r>
                    </a:p>
                  </a:txBody>
                  <a:tcPr marL="54429" marR="54429" marT="27214" marB="27214" anchor="ctr">
                    <a:lnL>
                      <a:noFill/>
                    </a:lnL>
                    <a:lnR>
                      <a:noFill/>
                    </a:lnR>
                    <a:lnT>
                      <a:noFill/>
                    </a:lnT>
                    <a:lnB>
                      <a:noFill/>
                    </a:lnB>
                  </a:tcPr>
                </a:tc>
              </a:tr>
              <a:tr h="236803">
                <a:tc>
                  <a:txBody>
                    <a:bodyPr/>
                    <a:lstStyle/>
                    <a:p>
                      <a:r>
                        <a:rPr lang="zh-CN" altLang="en-US" sz="1000"/>
                        <a:t>四球极压</a:t>
                      </a:r>
                    </a:p>
                  </a:txBody>
                  <a:tcPr marL="54429" marR="54429" marT="27214" marB="27214" anchor="ctr">
                    <a:lnL>
                      <a:noFill/>
                    </a:lnL>
                    <a:lnR>
                      <a:noFill/>
                    </a:lnR>
                    <a:lnT>
                      <a:noFill/>
                    </a:lnT>
                    <a:lnB>
                      <a:noFill/>
                    </a:lnB>
                    <a:solidFill>
                      <a:srgbClr val="E1E1E1"/>
                    </a:solidFill>
                  </a:tcPr>
                </a:tc>
                <a:tc>
                  <a:txBody>
                    <a:bodyPr/>
                    <a:lstStyle/>
                    <a:p>
                      <a:r>
                        <a:rPr lang="en-US" sz="1000" dirty="0"/>
                        <a:t>ASTM D2596</a:t>
                      </a:r>
                    </a:p>
                  </a:txBody>
                  <a:tcPr marL="54429" marR="54429" marT="27214" marB="27214" anchor="ctr">
                    <a:lnL>
                      <a:noFill/>
                    </a:lnL>
                    <a:lnR>
                      <a:noFill/>
                    </a:lnR>
                    <a:lnT>
                      <a:noFill/>
                    </a:lnT>
                    <a:lnB>
                      <a:noFill/>
                    </a:lnB>
                    <a:solidFill>
                      <a:srgbClr val="E1E1E1"/>
                    </a:solidFill>
                  </a:tcPr>
                </a:tc>
                <a:tc>
                  <a:txBody>
                    <a:bodyPr/>
                    <a:lstStyle/>
                    <a:p>
                      <a:r>
                        <a:rPr lang="zh-CN" altLang="en-US" sz="1000"/>
                        <a:t> </a:t>
                      </a:r>
                    </a:p>
                  </a:txBody>
                  <a:tcPr marL="54429" marR="54429" marT="27214" marB="27214" anchor="ctr">
                    <a:lnL>
                      <a:noFill/>
                    </a:lnL>
                    <a:lnR>
                      <a:noFill/>
                    </a:lnR>
                    <a:lnT>
                      <a:noFill/>
                    </a:lnT>
                    <a:lnB>
                      <a:noFill/>
                    </a:lnB>
                    <a:solidFill>
                      <a:srgbClr val="E1E1E1"/>
                    </a:solidFill>
                  </a:tcPr>
                </a:tc>
              </a:tr>
              <a:tr h="236803">
                <a:tc>
                  <a:txBody>
                    <a:bodyPr/>
                    <a:lstStyle/>
                    <a:p>
                      <a:r>
                        <a:rPr lang="zh-CN" altLang="en-US" sz="1000"/>
                        <a:t>综合磨耗指数</a:t>
                      </a:r>
                    </a:p>
                  </a:txBody>
                  <a:tcPr marL="54429" marR="54429" marT="27214" marB="27214" anchor="ctr">
                    <a:lnL>
                      <a:noFill/>
                    </a:lnL>
                    <a:lnR>
                      <a:noFill/>
                    </a:lnR>
                    <a:lnT>
                      <a:noFill/>
                    </a:lnT>
                    <a:lnB>
                      <a:noFill/>
                    </a:lnB>
                  </a:tcPr>
                </a:tc>
                <a:tc>
                  <a:txBody>
                    <a:bodyPr/>
                    <a:lstStyle/>
                    <a:p>
                      <a:r>
                        <a:rPr lang="zh-CN" altLang="en-US" sz="1000" dirty="0"/>
                        <a:t> </a:t>
                      </a:r>
                    </a:p>
                  </a:txBody>
                  <a:tcPr marL="54429" marR="54429" marT="27214" marB="27214" anchor="ctr">
                    <a:lnL>
                      <a:noFill/>
                    </a:lnL>
                    <a:lnR>
                      <a:noFill/>
                    </a:lnR>
                    <a:lnT>
                      <a:noFill/>
                    </a:lnT>
                    <a:lnB>
                      <a:noFill/>
                    </a:lnB>
                  </a:tcPr>
                </a:tc>
                <a:tc>
                  <a:txBody>
                    <a:bodyPr/>
                    <a:lstStyle/>
                    <a:p>
                      <a:r>
                        <a:rPr lang="zh-CN" altLang="en-US" sz="1000" dirty="0"/>
                        <a:t>  </a:t>
                      </a:r>
                      <a:r>
                        <a:rPr lang="en-US" altLang="zh-CN" sz="1000" dirty="0"/>
                        <a:t>62</a:t>
                      </a:r>
                    </a:p>
                  </a:txBody>
                  <a:tcPr marL="54429" marR="54429" marT="27214" marB="27214" anchor="ctr">
                    <a:lnL>
                      <a:noFill/>
                    </a:lnL>
                    <a:lnR>
                      <a:noFill/>
                    </a:lnR>
                    <a:lnT>
                      <a:noFill/>
                    </a:lnT>
                    <a:lnB>
                      <a:noFill/>
                    </a:lnB>
                  </a:tcPr>
                </a:tc>
              </a:tr>
              <a:tr h="236803">
                <a:tc>
                  <a:txBody>
                    <a:bodyPr/>
                    <a:lstStyle/>
                    <a:p>
                      <a:r>
                        <a:rPr lang="zh-CN" altLang="en-US" sz="1000"/>
                        <a:t>熔融负荷，</a:t>
                      </a:r>
                      <a:r>
                        <a:rPr lang="en-US" sz="1000"/>
                        <a:t>kg</a:t>
                      </a:r>
                    </a:p>
                  </a:txBody>
                  <a:tcPr marL="54429" marR="54429" marT="27214" marB="27214" anchor="ctr">
                    <a:lnL>
                      <a:noFill/>
                    </a:lnL>
                    <a:lnR>
                      <a:noFill/>
                    </a:lnR>
                    <a:lnT>
                      <a:noFill/>
                    </a:lnT>
                    <a:lnB>
                      <a:noFill/>
                    </a:lnB>
                    <a:solidFill>
                      <a:srgbClr val="E1E1E1"/>
                    </a:solidFill>
                  </a:tcPr>
                </a:tc>
                <a:tc>
                  <a:txBody>
                    <a:bodyPr/>
                    <a:lstStyle/>
                    <a:p>
                      <a:r>
                        <a:rPr lang="zh-CN" altLang="en-US" sz="1000" dirty="0"/>
                        <a:t> </a:t>
                      </a:r>
                    </a:p>
                  </a:txBody>
                  <a:tcPr marL="54429" marR="54429" marT="27214" marB="27214" anchor="ctr">
                    <a:lnL>
                      <a:noFill/>
                    </a:lnL>
                    <a:lnR>
                      <a:noFill/>
                    </a:lnR>
                    <a:lnT>
                      <a:noFill/>
                    </a:lnT>
                    <a:lnB>
                      <a:noFill/>
                    </a:lnB>
                    <a:solidFill>
                      <a:srgbClr val="E1E1E1"/>
                    </a:solidFill>
                  </a:tcPr>
                </a:tc>
                <a:tc>
                  <a:txBody>
                    <a:bodyPr/>
                    <a:lstStyle/>
                    <a:p>
                      <a:r>
                        <a:rPr lang="en-US" altLang="zh-CN" sz="1000"/>
                        <a:t>500</a:t>
                      </a:r>
                    </a:p>
                  </a:txBody>
                  <a:tcPr marL="54429" marR="54429" marT="27214" marB="27214" anchor="ctr">
                    <a:lnL>
                      <a:noFill/>
                    </a:lnL>
                    <a:lnR>
                      <a:noFill/>
                    </a:lnR>
                    <a:lnT>
                      <a:noFill/>
                    </a:lnT>
                    <a:lnB>
                      <a:noFill/>
                    </a:lnB>
                    <a:solidFill>
                      <a:srgbClr val="E1E1E1"/>
                    </a:solidFill>
                  </a:tcPr>
                </a:tc>
              </a:tr>
              <a:tr h="236803">
                <a:tc>
                  <a:txBody>
                    <a:bodyPr/>
                    <a:lstStyle/>
                    <a:p>
                      <a:r>
                        <a:rPr lang="zh-CN" altLang="en-US" sz="1000"/>
                        <a:t>四球磨损直径，</a:t>
                      </a:r>
                      <a:r>
                        <a:rPr lang="en-US" altLang="zh-CN" sz="1000"/>
                        <a:t>mm </a:t>
                      </a:r>
                    </a:p>
                  </a:txBody>
                  <a:tcPr marL="54429" marR="54429" marT="27214" marB="27214" anchor="ctr">
                    <a:lnL>
                      <a:noFill/>
                    </a:lnL>
                    <a:lnR>
                      <a:noFill/>
                    </a:lnR>
                    <a:lnT>
                      <a:noFill/>
                    </a:lnT>
                    <a:lnB>
                      <a:noFill/>
                    </a:lnB>
                  </a:tcPr>
                </a:tc>
                <a:tc>
                  <a:txBody>
                    <a:bodyPr/>
                    <a:lstStyle/>
                    <a:p>
                      <a:r>
                        <a:rPr lang="en-US" sz="1000"/>
                        <a:t>ASTM D2266</a:t>
                      </a:r>
                    </a:p>
                  </a:txBody>
                  <a:tcPr marL="54429" marR="54429" marT="27214" marB="27214" anchor="ctr">
                    <a:lnL>
                      <a:noFill/>
                    </a:lnL>
                    <a:lnR>
                      <a:noFill/>
                    </a:lnR>
                    <a:lnT>
                      <a:noFill/>
                    </a:lnT>
                    <a:lnB>
                      <a:noFill/>
                    </a:lnB>
                  </a:tcPr>
                </a:tc>
                <a:tc>
                  <a:txBody>
                    <a:bodyPr/>
                    <a:lstStyle/>
                    <a:p>
                      <a:r>
                        <a:rPr lang="en-US" altLang="zh-CN" sz="1000"/>
                        <a:t>0.40</a:t>
                      </a:r>
                    </a:p>
                  </a:txBody>
                  <a:tcPr marL="54429" marR="54429" marT="27214" marB="27214" anchor="ctr">
                    <a:lnL>
                      <a:noFill/>
                    </a:lnL>
                    <a:lnR>
                      <a:noFill/>
                    </a:lnR>
                    <a:lnT>
                      <a:noFill/>
                    </a:lnT>
                    <a:lnB>
                      <a:noFill/>
                    </a:lnB>
                  </a:tcPr>
                </a:tc>
              </a:tr>
              <a:tr h="259116">
                <a:tc>
                  <a:txBody>
                    <a:bodyPr/>
                    <a:lstStyle/>
                    <a:p>
                      <a:r>
                        <a:rPr lang="zh-CN" altLang="en-US" sz="1000"/>
                        <a:t>泵送性，</a:t>
                      </a:r>
                      <a:r>
                        <a:rPr lang="en-US" altLang="zh-CN" sz="1000"/>
                        <a:t>-18℃</a:t>
                      </a:r>
                      <a:r>
                        <a:rPr lang="zh-CN" altLang="en-US" sz="1000"/>
                        <a:t>，</a:t>
                      </a:r>
                      <a:r>
                        <a:rPr lang="en-US" sz="1000"/>
                        <a:t>g/min </a:t>
                      </a:r>
                    </a:p>
                  </a:txBody>
                  <a:tcPr marL="54429" marR="54429" marT="27214" marB="27214" anchor="ctr">
                    <a:lnL>
                      <a:noFill/>
                    </a:lnL>
                    <a:lnR>
                      <a:noFill/>
                    </a:lnR>
                    <a:lnT>
                      <a:noFill/>
                    </a:lnT>
                    <a:lnB>
                      <a:noFill/>
                    </a:lnB>
                    <a:solidFill>
                      <a:srgbClr val="E1E1E1"/>
                    </a:solidFill>
                  </a:tcPr>
                </a:tc>
                <a:tc>
                  <a:txBody>
                    <a:bodyPr/>
                    <a:lstStyle/>
                    <a:p>
                      <a:r>
                        <a:rPr lang="zh-CN" altLang="en-US" sz="1000" dirty="0"/>
                        <a:t>美钢标准</a:t>
                      </a:r>
                    </a:p>
                  </a:txBody>
                  <a:tcPr marL="54429" marR="54429" marT="27214" marB="27214" anchor="ctr">
                    <a:lnL>
                      <a:noFill/>
                    </a:lnL>
                    <a:lnR>
                      <a:noFill/>
                    </a:lnR>
                    <a:lnT>
                      <a:noFill/>
                    </a:lnT>
                    <a:lnB>
                      <a:noFill/>
                    </a:lnB>
                    <a:solidFill>
                      <a:srgbClr val="E1E1E1"/>
                    </a:solidFill>
                  </a:tcPr>
                </a:tc>
                <a:tc>
                  <a:txBody>
                    <a:bodyPr/>
                    <a:lstStyle/>
                    <a:p>
                      <a:r>
                        <a:rPr lang="en-US" altLang="zh-CN" sz="1000"/>
                        <a:t>5.5</a:t>
                      </a:r>
                    </a:p>
                  </a:txBody>
                  <a:tcPr marL="54429" marR="54429" marT="27214" marB="27214" anchor="ctr">
                    <a:lnL>
                      <a:noFill/>
                    </a:lnL>
                    <a:lnR>
                      <a:noFill/>
                    </a:lnR>
                    <a:lnT>
                      <a:noFill/>
                    </a:lnT>
                    <a:lnB>
                      <a:noFill/>
                    </a:lnB>
                    <a:solidFill>
                      <a:srgbClr val="E1E1E1"/>
                    </a:solidFill>
                  </a:tcPr>
                </a:tc>
              </a:tr>
              <a:tr h="305165">
                <a:tc>
                  <a:txBody>
                    <a:bodyPr/>
                    <a:lstStyle/>
                    <a:p>
                      <a:r>
                        <a:rPr lang="zh-CN" altLang="en-US" sz="1000"/>
                        <a:t>水淋流失</a:t>
                      </a:r>
                      <a:r>
                        <a:rPr lang="en-US" altLang="zh-CN" sz="1000"/>
                        <a:t>@ 79.4℃</a:t>
                      </a:r>
                      <a:r>
                        <a:rPr lang="zh-CN" altLang="en-US" sz="1000"/>
                        <a:t>，</a:t>
                      </a:r>
                      <a:r>
                        <a:rPr lang="en-US" altLang="zh-CN" sz="1000"/>
                        <a:t>%</a:t>
                      </a:r>
                    </a:p>
                  </a:txBody>
                  <a:tcPr marL="54429" marR="54429" marT="27214" marB="27214" anchor="ctr">
                    <a:lnL>
                      <a:noFill/>
                    </a:lnL>
                    <a:lnR>
                      <a:noFill/>
                    </a:lnR>
                    <a:lnT>
                      <a:noFill/>
                    </a:lnT>
                    <a:lnB>
                      <a:noFill/>
                    </a:lnB>
                  </a:tcPr>
                </a:tc>
                <a:tc>
                  <a:txBody>
                    <a:bodyPr/>
                    <a:lstStyle/>
                    <a:p>
                      <a:r>
                        <a:rPr lang="en-US" sz="1000" dirty="0"/>
                        <a:t>ASTM D1264</a:t>
                      </a:r>
                    </a:p>
                  </a:txBody>
                  <a:tcPr marL="54429" marR="54429" marT="27214" marB="27214" anchor="ctr">
                    <a:lnL>
                      <a:noFill/>
                    </a:lnL>
                    <a:lnR>
                      <a:noFill/>
                    </a:lnR>
                    <a:lnT>
                      <a:noFill/>
                    </a:lnT>
                    <a:lnB>
                      <a:noFill/>
                    </a:lnB>
                  </a:tcPr>
                </a:tc>
                <a:tc>
                  <a:txBody>
                    <a:bodyPr/>
                    <a:lstStyle/>
                    <a:p>
                      <a:r>
                        <a:rPr lang="en-US" altLang="zh-CN" sz="1000"/>
                        <a:t>1.0</a:t>
                      </a:r>
                    </a:p>
                  </a:txBody>
                  <a:tcPr marL="54429" marR="54429" marT="27214" marB="27214" anchor="ctr">
                    <a:lnL>
                      <a:noFill/>
                    </a:lnL>
                    <a:lnR>
                      <a:noFill/>
                    </a:lnR>
                    <a:lnT>
                      <a:noFill/>
                    </a:lnT>
                    <a:lnB>
                      <a:noFill/>
                    </a:lnB>
                  </a:tcPr>
                </a:tc>
              </a:tr>
              <a:tr h="236803">
                <a:tc>
                  <a:txBody>
                    <a:bodyPr/>
                    <a:lstStyle/>
                    <a:p>
                      <a:r>
                        <a:rPr lang="zh-CN" altLang="en-US" sz="1000"/>
                        <a:t>基础油特性 </a:t>
                      </a:r>
                    </a:p>
                  </a:txBody>
                  <a:tcPr marL="54429" marR="54429" marT="27214" marB="27214" anchor="ctr">
                    <a:lnL>
                      <a:noFill/>
                    </a:lnL>
                    <a:lnR>
                      <a:noFill/>
                    </a:lnR>
                    <a:lnT>
                      <a:noFill/>
                    </a:lnT>
                    <a:lnB>
                      <a:noFill/>
                    </a:lnB>
                    <a:solidFill>
                      <a:srgbClr val="E1E1E1"/>
                    </a:solidFill>
                  </a:tcPr>
                </a:tc>
                <a:tc>
                  <a:txBody>
                    <a:bodyPr/>
                    <a:lstStyle/>
                    <a:p>
                      <a:r>
                        <a:rPr lang="en-US" sz="1000"/>
                        <a:t>ASTM D445</a:t>
                      </a:r>
                    </a:p>
                  </a:txBody>
                  <a:tcPr marL="54429" marR="54429" marT="27214" marB="27214" anchor="ctr">
                    <a:lnL>
                      <a:noFill/>
                    </a:lnL>
                    <a:lnR>
                      <a:noFill/>
                    </a:lnR>
                    <a:lnT>
                      <a:noFill/>
                    </a:lnT>
                    <a:lnB>
                      <a:noFill/>
                    </a:lnB>
                    <a:solidFill>
                      <a:srgbClr val="E1E1E1"/>
                    </a:solidFill>
                  </a:tcPr>
                </a:tc>
                <a:tc>
                  <a:txBody>
                    <a:bodyPr/>
                    <a:lstStyle/>
                    <a:p>
                      <a:r>
                        <a:rPr lang="zh-CN" altLang="en-US" sz="1000" dirty="0"/>
                        <a:t> </a:t>
                      </a:r>
                    </a:p>
                  </a:txBody>
                  <a:tcPr marL="54429" marR="54429" marT="27214" marB="27214" anchor="ctr">
                    <a:lnL>
                      <a:noFill/>
                    </a:lnL>
                    <a:lnR>
                      <a:noFill/>
                    </a:lnR>
                    <a:lnT>
                      <a:noFill/>
                    </a:lnT>
                    <a:lnB>
                      <a:noFill/>
                    </a:lnB>
                    <a:solidFill>
                      <a:srgbClr val="E1E1E1"/>
                    </a:solidFill>
                  </a:tcPr>
                </a:tc>
              </a:tr>
              <a:tr h="236803">
                <a:tc>
                  <a:txBody>
                    <a:bodyPr/>
                    <a:lstStyle/>
                    <a:p>
                      <a:r>
                        <a:rPr lang="en-US" altLang="zh-CN" sz="1000"/>
                        <a:t>100℃</a:t>
                      </a:r>
                      <a:r>
                        <a:rPr lang="zh-CN" altLang="en-US" sz="1000"/>
                        <a:t>粘度</a:t>
                      </a:r>
                      <a:r>
                        <a:rPr lang="en-US" altLang="zh-CN" sz="1000"/>
                        <a:t>, </a:t>
                      </a:r>
                      <a:r>
                        <a:rPr lang="en-US" sz="1000"/>
                        <a:t>cSt</a:t>
                      </a:r>
                    </a:p>
                  </a:txBody>
                  <a:tcPr marL="54429" marR="54429" marT="27214" marB="27214" anchor="ctr">
                    <a:lnL>
                      <a:noFill/>
                    </a:lnL>
                    <a:lnR>
                      <a:noFill/>
                    </a:lnR>
                    <a:lnT>
                      <a:noFill/>
                    </a:lnT>
                    <a:lnB>
                      <a:noFill/>
                    </a:lnB>
                    <a:solidFill>
                      <a:srgbClr val="FFFFFF"/>
                    </a:solidFill>
                  </a:tcPr>
                </a:tc>
                <a:tc>
                  <a:txBody>
                    <a:bodyPr/>
                    <a:lstStyle/>
                    <a:p>
                      <a:r>
                        <a:rPr lang="zh-CN" altLang="en-US" sz="1000"/>
                        <a:t> </a:t>
                      </a:r>
                    </a:p>
                  </a:txBody>
                  <a:tcPr marL="54429" marR="54429" marT="27214" marB="27214" anchor="ctr">
                    <a:lnL>
                      <a:noFill/>
                    </a:lnL>
                    <a:lnR>
                      <a:noFill/>
                    </a:lnR>
                    <a:lnT>
                      <a:noFill/>
                    </a:lnT>
                    <a:lnB>
                      <a:noFill/>
                    </a:lnB>
                    <a:solidFill>
                      <a:srgbClr val="FFFFFF"/>
                    </a:solidFill>
                  </a:tcPr>
                </a:tc>
                <a:tc>
                  <a:txBody>
                    <a:bodyPr/>
                    <a:lstStyle/>
                    <a:p>
                      <a:r>
                        <a:rPr lang="en-US" altLang="zh-CN" sz="1000" dirty="0"/>
                        <a:t>18.5</a:t>
                      </a:r>
                    </a:p>
                  </a:txBody>
                  <a:tcPr marL="54429" marR="54429" marT="27214" marB="27214" anchor="ctr">
                    <a:lnL>
                      <a:noFill/>
                    </a:lnL>
                    <a:lnR>
                      <a:noFill/>
                    </a:lnR>
                    <a:lnT>
                      <a:noFill/>
                    </a:lnT>
                    <a:lnB>
                      <a:noFill/>
                    </a:lnB>
                    <a:solidFill>
                      <a:srgbClr val="FFFFFF"/>
                    </a:solidFill>
                  </a:tcPr>
                </a:tc>
              </a:tr>
              <a:tr h="236803">
                <a:tc>
                  <a:txBody>
                    <a:bodyPr/>
                    <a:lstStyle/>
                    <a:p>
                      <a:r>
                        <a:rPr lang="en-US" altLang="zh-CN" sz="1000"/>
                        <a:t>40℃</a:t>
                      </a:r>
                      <a:r>
                        <a:rPr lang="zh-CN" altLang="en-US" sz="1000"/>
                        <a:t>粘度</a:t>
                      </a:r>
                      <a:r>
                        <a:rPr lang="en-US" altLang="zh-CN" sz="1000"/>
                        <a:t>, </a:t>
                      </a:r>
                      <a:r>
                        <a:rPr lang="en-US" sz="1000"/>
                        <a:t>cSt</a:t>
                      </a:r>
                    </a:p>
                  </a:txBody>
                  <a:tcPr marL="54429" marR="54429" marT="27214" marB="27214" anchor="ctr">
                    <a:lnL>
                      <a:noFill/>
                    </a:lnL>
                    <a:lnR>
                      <a:noFill/>
                    </a:lnR>
                    <a:lnT>
                      <a:noFill/>
                    </a:lnT>
                    <a:lnB>
                      <a:noFill/>
                    </a:lnB>
                    <a:solidFill>
                      <a:srgbClr val="E1E1E1"/>
                    </a:solidFill>
                  </a:tcPr>
                </a:tc>
                <a:tc>
                  <a:txBody>
                    <a:bodyPr/>
                    <a:lstStyle/>
                    <a:p>
                      <a:r>
                        <a:rPr lang="zh-CN" altLang="en-US" sz="1000"/>
                        <a:t> </a:t>
                      </a:r>
                    </a:p>
                  </a:txBody>
                  <a:tcPr marL="54429" marR="54429" marT="27214" marB="27214" anchor="ctr">
                    <a:lnL>
                      <a:noFill/>
                    </a:lnL>
                    <a:lnR>
                      <a:noFill/>
                    </a:lnR>
                    <a:lnT>
                      <a:noFill/>
                    </a:lnT>
                    <a:lnB>
                      <a:noFill/>
                    </a:lnB>
                    <a:solidFill>
                      <a:srgbClr val="E1E1E1"/>
                    </a:solidFill>
                  </a:tcPr>
                </a:tc>
                <a:tc>
                  <a:txBody>
                    <a:bodyPr/>
                    <a:lstStyle/>
                    <a:p>
                      <a:r>
                        <a:rPr lang="en-US" altLang="zh-CN" sz="1000" dirty="0"/>
                        <a:t>221</a:t>
                      </a:r>
                    </a:p>
                  </a:txBody>
                  <a:tcPr marL="54429" marR="54429" marT="27214" marB="27214" anchor="ctr">
                    <a:lnL>
                      <a:noFill/>
                    </a:lnL>
                    <a:lnR>
                      <a:noFill/>
                    </a:lnR>
                    <a:lnT>
                      <a:noFill/>
                    </a:lnT>
                    <a:lnB>
                      <a:noFill/>
                    </a:lnB>
                    <a:solidFill>
                      <a:srgbClr val="E1E1E1"/>
                    </a:solidFill>
                  </a:tcPr>
                </a:tc>
              </a:tr>
              <a:tr h="236803">
                <a:tc>
                  <a:txBody>
                    <a:bodyPr/>
                    <a:lstStyle/>
                    <a:p>
                      <a:r>
                        <a:rPr lang="zh-CN" altLang="en-US" sz="1000"/>
                        <a:t>粘度指数</a:t>
                      </a:r>
                    </a:p>
                  </a:txBody>
                  <a:tcPr marL="54429" marR="54429" marT="27214" marB="27214" anchor="ctr">
                    <a:lnL>
                      <a:noFill/>
                    </a:lnL>
                    <a:lnR>
                      <a:noFill/>
                    </a:lnR>
                    <a:lnT>
                      <a:noFill/>
                    </a:lnT>
                    <a:lnB>
                      <a:noFill/>
                    </a:lnB>
                  </a:tcPr>
                </a:tc>
                <a:tc>
                  <a:txBody>
                    <a:bodyPr/>
                    <a:lstStyle/>
                    <a:p>
                      <a:r>
                        <a:rPr lang="en-US" sz="1000"/>
                        <a:t>ASTM D2270</a:t>
                      </a:r>
                    </a:p>
                  </a:txBody>
                  <a:tcPr marL="54429" marR="54429" marT="27214" marB="27214" anchor="ctr">
                    <a:lnL>
                      <a:noFill/>
                    </a:lnL>
                    <a:lnR>
                      <a:noFill/>
                    </a:lnR>
                    <a:lnT>
                      <a:noFill/>
                    </a:lnT>
                    <a:lnB>
                      <a:noFill/>
                    </a:lnB>
                  </a:tcPr>
                </a:tc>
                <a:tc>
                  <a:txBody>
                    <a:bodyPr/>
                    <a:lstStyle/>
                    <a:p>
                      <a:r>
                        <a:rPr lang="en-US" altLang="zh-CN" sz="1000" dirty="0"/>
                        <a:t>93</a:t>
                      </a:r>
                    </a:p>
                  </a:txBody>
                  <a:tcPr marL="54429" marR="54429" marT="27214" marB="27214" anchor="ctr">
                    <a:lnL>
                      <a:noFill/>
                    </a:lnL>
                    <a:lnR>
                      <a:noFill/>
                    </a:lnR>
                    <a:lnT>
                      <a:noFill/>
                    </a:lnT>
                    <a:lnB>
                      <a:noFill/>
                    </a:lnB>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017575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TP2329</a:t>
            </a:r>
            <a:r>
              <a:rPr lang="zh-CN" altLang="en-US" b="1" dirty="0" smtClean="0"/>
              <a:t>工业轴承润滑脂</a:t>
            </a:r>
            <a:endParaRPr lang="zh-CN" altLang="en-US" b="1" dirty="0"/>
          </a:p>
        </p:txBody>
      </p:sp>
      <p:sp>
        <p:nvSpPr>
          <p:cNvPr id="15" name="矩形 14"/>
          <p:cNvSpPr/>
          <p:nvPr/>
        </p:nvSpPr>
        <p:spPr>
          <a:xfrm>
            <a:off x="408186" y="1412776"/>
            <a:ext cx="6972126" cy="1815882"/>
          </a:xfrm>
          <a:prstGeom prst="rect">
            <a:avLst/>
          </a:prstGeom>
        </p:spPr>
        <p:txBody>
          <a:bodyPr wrap="square">
            <a:spAutoFit/>
          </a:bodyPr>
          <a:lstStyle/>
          <a:p>
            <a:r>
              <a:rPr lang="zh-CN" altLang="en-US" sz="1600" dirty="0"/>
              <a:t>    </a:t>
            </a:r>
            <a:r>
              <a:rPr lang="zh-CN" altLang="en-US" sz="1600" dirty="0" smtClean="0"/>
              <a:t>     铁</a:t>
            </a:r>
            <a:r>
              <a:rPr lang="zh-CN" altLang="en-US" sz="1600" dirty="0"/>
              <a:t>霸</a:t>
            </a:r>
            <a:r>
              <a:rPr lang="en-US" altLang="zh-CN" sz="1600" dirty="0"/>
              <a:t>TP2329</a:t>
            </a:r>
            <a:r>
              <a:rPr lang="zh-CN" altLang="en-US" sz="1600" dirty="0"/>
              <a:t>工业轴承润滑脂采用高粘度合成油的基础油，可用于温升大及非频繁添加润滑脂的部位，最适合于中、低速工业轴承润滑。</a:t>
            </a:r>
            <a:br>
              <a:rPr lang="zh-CN" altLang="en-US" sz="1600" dirty="0"/>
            </a:br>
            <a:r>
              <a:rPr lang="zh-CN" altLang="en-US" sz="1600" dirty="0"/>
              <a:t>    </a:t>
            </a:r>
            <a:r>
              <a:rPr lang="zh-CN" altLang="en-US" sz="1600" dirty="0" smtClean="0"/>
              <a:t>     美国</a:t>
            </a:r>
            <a:r>
              <a:rPr lang="zh-CN" altLang="en-US" sz="1600" dirty="0"/>
              <a:t>铁霸</a:t>
            </a:r>
            <a:r>
              <a:rPr lang="en-US" altLang="zh-CN" sz="1600" dirty="0"/>
              <a:t>TP2000</a:t>
            </a:r>
            <a:r>
              <a:rPr lang="zh-CN" altLang="en-US" sz="1600" dirty="0"/>
              <a:t>系列复合磺化钙润滑脂是采用国际最先进之技术，配合以复合磺化钙皂之特殊工艺调配而成。它具备有优越的机械安定性，很高的负载能力，优越防水性及抗氧防腐蚀性，更同时具有显著的耐高温性能。比其他的高温润滑脂如复合锂基润滑脂，复合铝润滑脂及聚脲润滑脂等，在性能上更胜一筹，是一系列全新研制的润滑产品。 </a:t>
            </a:r>
            <a:endParaRPr lang="zh-CN" altLang="en-US" sz="1600" dirty="0">
              <a:effectLst/>
            </a:endParaRP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4653136"/>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3028899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2733866741"/>
              </p:ext>
            </p:extLst>
          </p:nvPr>
        </p:nvGraphicFramePr>
        <p:xfrm>
          <a:off x="929116" y="692696"/>
          <a:ext cx="7099269" cy="4536504"/>
        </p:xfrm>
        <a:graphic>
          <a:graphicData uri="http://schemas.openxmlformats.org/drawingml/2006/table">
            <a:tbl>
              <a:tblPr/>
              <a:tblGrid>
                <a:gridCol w="2366423"/>
                <a:gridCol w="2366423"/>
                <a:gridCol w="2366423"/>
              </a:tblGrid>
              <a:tr h="198386">
                <a:tc>
                  <a:txBody>
                    <a:bodyPr/>
                    <a:lstStyle/>
                    <a:p>
                      <a:r>
                        <a:rPr lang="en-US" sz="1000" b="1" dirty="0">
                          <a:effectLst/>
                        </a:rPr>
                        <a:t>NLGI</a:t>
                      </a:r>
                      <a:r>
                        <a:rPr lang="zh-CN" altLang="en-US" sz="1000" b="1" dirty="0">
                          <a:effectLst/>
                        </a:rPr>
                        <a:t>级*  </a:t>
                      </a:r>
                    </a:p>
                  </a:txBody>
                  <a:tcPr marL="45720" marR="45720" marT="22860" marB="22860" anchor="ctr">
                    <a:lnL>
                      <a:noFill/>
                    </a:lnL>
                    <a:lnR>
                      <a:noFill/>
                    </a:lnR>
                    <a:lnT>
                      <a:noFill/>
                    </a:lnT>
                    <a:lnB>
                      <a:noFill/>
                    </a:lnB>
                    <a:solidFill>
                      <a:srgbClr val="E1E1E1"/>
                    </a:solidFill>
                  </a:tcPr>
                </a:tc>
                <a:tc>
                  <a:txBody>
                    <a:bodyPr/>
                    <a:lstStyle/>
                    <a:p>
                      <a:r>
                        <a:rPr lang="en-US" sz="1000" b="1">
                          <a:effectLst/>
                        </a:rPr>
                        <a:t>ASTM D217 </a:t>
                      </a:r>
                    </a:p>
                  </a:txBody>
                  <a:tcPr marL="45720" marR="45720" marT="22860" marB="22860" anchor="ctr">
                    <a:lnL>
                      <a:noFill/>
                    </a:lnL>
                    <a:lnR>
                      <a:noFill/>
                    </a:lnR>
                    <a:lnT>
                      <a:noFill/>
                    </a:lnT>
                    <a:lnB>
                      <a:noFill/>
                    </a:lnB>
                    <a:solidFill>
                      <a:srgbClr val="E1E1E1"/>
                    </a:solidFill>
                  </a:tcPr>
                </a:tc>
                <a:tc>
                  <a:txBody>
                    <a:bodyPr/>
                    <a:lstStyle/>
                    <a:p>
                      <a:r>
                        <a:rPr lang="en-US" altLang="zh-CN" sz="1000" b="1">
                          <a:effectLst/>
                        </a:rPr>
                        <a:t>1.5</a:t>
                      </a:r>
                    </a:p>
                  </a:txBody>
                  <a:tcPr marL="45720" marR="45720" marT="22860" marB="22860" anchor="ctr">
                    <a:lnL>
                      <a:noFill/>
                    </a:lnL>
                    <a:lnR>
                      <a:noFill/>
                    </a:lnR>
                    <a:lnT>
                      <a:noFill/>
                    </a:lnT>
                    <a:lnB>
                      <a:noFill/>
                    </a:lnB>
                    <a:solidFill>
                      <a:srgbClr val="E1E1E1"/>
                    </a:solidFill>
                  </a:tcPr>
                </a:tc>
              </a:tr>
              <a:tr h="198386">
                <a:tc>
                  <a:txBody>
                    <a:bodyPr/>
                    <a:lstStyle/>
                    <a:p>
                      <a:r>
                        <a:rPr lang="zh-CN" altLang="en-US" sz="1000" dirty="0"/>
                        <a:t>颜色</a:t>
                      </a:r>
                    </a:p>
                  </a:txBody>
                  <a:tcPr marL="45720" marR="45720" marT="22860" marB="22860" anchor="ctr">
                    <a:lnL>
                      <a:noFill/>
                    </a:lnL>
                    <a:lnR>
                      <a:noFill/>
                    </a:lnR>
                    <a:lnT>
                      <a:noFill/>
                    </a:lnT>
                    <a:lnB>
                      <a:noFill/>
                    </a:lnB>
                  </a:tcPr>
                </a:tc>
                <a:tc>
                  <a:txBody>
                    <a:bodyPr/>
                    <a:lstStyle/>
                    <a:p>
                      <a:r>
                        <a:rPr lang="zh-CN" altLang="en-US" sz="1000"/>
                        <a:t>目测</a:t>
                      </a:r>
                    </a:p>
                  </a:txBody>
                  <a:tcPr marL="45720" marR="45720" marT="22860" marB="22860" anchor="ctr">
                    <a:lnL>
                      <a:noFill/>
                    </a:lnL>
                    <a:lnR>
                      <a:noFill/>
                    </a:lnR>
                    <a:lnT>
                      <a:noFill/>
                    </a:lnT>
                    <a:lnB>
                      <a:noFill/>
                    </a:lnB>
                  </a:tcPr>
                </a:tc>
                <a:tc>
                  <a:txBody>
                    <a:bodyPr/>
                    <a:lstStyle/>
                    <a:p>
                      <a:r>
                        <a:rPr lang="zh-CN" altLang="en-US" sz="1000"/>
                        <a:t>茶色</a:t>
                      </a:r>
                    </a:p>
                  </a:txBody>
                  <a:tcPr marL="45720" marR="45720" marT="22860" marB="22860" anchor="ctr">
                    <a:lnL>
                      <a:noFill/>
                    </a:lnL>
                    <a:lnR>
                      <a:noFill/>
                    </a:lnR>
                    <a:lnT>
                      <a:noFill/>
                    </a:lnT>
                    <a:lnB>
                      <a:noFill/>
                    </a:lnB>
                  </a:tcPr>
                </a:tc>
              </a:tr>
              <a:tr h="198386">
                <a:tc>
                  <a:txBody>
                    <a:bodyPr/>
                    <a:lstStyle/>
                    <a:p>
                      <a:r>
                        <a:rPr lang="zh-CN" altLang="en-US" sz="1000" dirty="0"/>
                        <a:t>滴点</a:t>
                      </a:r>
                      <a:r>
                        <a:rPr lang="en-US" altLang="zh-CN" sz="1000" dirty="0"/>
                        <a:t>, ℃</a:t>
                      </a:r>
                    </a:p>
                  </a:txBody>
                  <a:tcPr marL="45720" marR="45720" marT="22860" marB="22860" anchor="ctr">
                    <a:lnL>
                      <a:noFill/>
                    </a:lnL>
                    <a:lnR>
                      <a:noFill/>
                    </a:lnR>
                    <a:lnT>
                      <a:noFill/>
                    </a:lnT>
                    <a:lnB>
                      <a:noFill/>
                    </a:lnB>
                    <a:solidFill>
                      <a:srgbClr val="E1E1E1"/>
                    </a:solidFill>
                  </a:tcPr>
                </a:tc>
                <a:tc>
                  <a:txBody>
                    <a:bodyPr/>
                    <a:lstStyle/>
                    <a:p>
                      <a:r>
                        <a:rPr lang="en-US" sz="1000"/>
                        <a:t>ASTM D2265</a:t>
                      </a:r>
                    </a:p>
                  </a:txBody>
                  <a:tcPr marL="45720" marR="45720" marT="22860" marB="22860" anchor="ctr">
                    <a:lnL>
                      <a:noFill/>
                    </a:lnL>
                    <a:lnR>
                      <a:noFill/>
                    </a:lnR>
                    <a:lnT>
                      <a:noFill/>
                    </a:lnT>
                    <a:lnB>
                      <a:noFill/>
                    </a:lnB>
                    <a:solidFill>
                      <a:srgbClr val="E1E1E1"/>
                    </a:solidFill>
                  </a:tcPr>
                </a:tc>
                <a:tc>
                  <a:txBody>
                    <a:bodyPr/>
                    <a:lstStyle/>
                    <a:p>
                      <a:r>
                        <a:rPr lang="en-US" altLang="zh-CN" sz="1000"/>
                        <a:t>318</a:t>
                      </a:r>
                    </a:p>
                  </a:txBody>
                  <a:tcPr marL="45720" marR="45720" marT="22860" marB="22860" anchor="ctr">
                    <a:lnL>
                      <a:noFill/>
                    </a:lnL>
                    <a:lnR>
                      <a:noFill/>
                    </a:lnR>
                    <a:lnT>
                      <a:noFill/>
                    </a:lnT>
                    <a:lnB>
                      <a:noFill/>
                    </a:lnB>
                    <a:solidFill>
                      <a:srgbClr val="E1E1E1"/>
                    </a:solidFill>
                  </a:tcPr>
                </a:tc>
              </a:tr>
              <a:tr h="198386">
                <a:tc>
                  <a:txBody>
                    <a:bodyPr/>
                    <a:lstStyle/>
                    <a:p>
                      <a:r>
                        <a:rPr lang="zh-CN" altLang="en-US" sz="1000" dirty="0"/>
                        <a:t>锥入度，</a:t>
                      </a:r>
                      <a:r>
                        <a:rPr lang="en-US" altLang="zh-CN" sz="1000" dirty="0"/>
                        <a:t>0.1</a:t>
                      </a:r>
                      <a:r>
                        <a:rPr lang="en-US" sz="1000" dirty="0"/>
                        <a:t>mm</a:t>
                      </a:r>
                    </a:p>
                  </a:txBody>
                  <a:tcPr marL="45720" marR="45720" marT="22860" marB="22860" anchor="ctr">
                    <a:lnL>
                      <a:noFill/>
                    </a:lnL>
                    <a:lnR>
                      <a:noFill/>
                    </a:lnR>
                    <a:lnT>
                      <a:noFill/>
                    </a:lnT>
                    <a:lnB>
                      <a:noFill/>
                    </a:lnB>
                  </a:tcPr>
                </a:tc>
                <a:tc>
                  <a:txBody>
                    <a:bodyPr/>
                    <a:lstStyle/>
                    <a:p>
                      <a:r>
                        <a:rPr lang="en-US" sz="1000"/>
                        <a:t>ASTM D217</a:t>
                      </a:r>
                    </a:p>
                  </a:txBody>
                  <a:tcPr marL="45720" marR="45720" marT="22860" marB="22860" anchor="ctr">
                    <a:lnL>
                      <a:noFill/>
                    </a:lnL>
                    <a:lnR>
                      <a:noFill/>
                    </a:lnR>
                    <a:lnT>
                      <a:noFill/>
                    </a:lnT>
                    <a:lnB>
                      <a:noFill/>
                    </a:lnB>
                  </a:tcPr>
                </a:tc>
                <a:tc>
                  <a:txBody>
                    <a:bodyPr/>
                    <a:lstStyle/>
                    <a:p>
                      <a:r>
                        <a:rPr lang="zh-CN" altLang="en-US" sz="1000"/>
                        <a:t> </a:t>
                      </a:r>
                    </a:p>
                  </a:txBody>
                  <a:tcPr marL="45720" marR="45720" marT="22860" marB="22860" anchor="ctr">
                    <a:lnL>
                      <a:noFill/>
                    </a:lnL>
                    <a:lnR>
                      <a:noFill/>
                    </a:lnR>
                    <a:lnT>
                      <a:noFill/>
                    </a:lnT>
                    <a:lnB>
                      <a:noFill/>
                    </a:lnB>
                  </a:tcPr>
                </a:tc>
              </a:tr>
              <a:tr h="198386">
                <a:tc>
                  <a:txBody>
                    <a:bodyPr/>
                    <a:lstStyle/>
                    <a:p>
                      <a:r>
                        <a:rPr lang="en-US" altLang="zh-CN" sz="1000" dirty="0"/>
                        <a:t>60</a:t>
                      </a:r>
                      <a:r>
                        <a:rPr lang="zh-CN" altLang="en-US" sz="1000" dirty="0"/>
                        <a:t>行程</a:t>
                      </a:r>
                    </a:p>
                  </a:txBody>
                  <a:tcPr marL="45720" marR="45720" marT="22860" marB="22860" anchor="ctr">
                    <a:lnL>
                      <a:noFill/>
                    </a:lnL>
                    <a:lnR>
                      <a:noFill/>
                    </a:lnR>
                    <a:lnT>
                      <a:noFill/>
                    </a:lnT>
                    <a:lnB>
                      <a:noFill/>
                    </a:lnB>
                    <a:solidFill>
                      <a:srgbClr val="E1E1E1"/>
                    </a:solidFill>
                  </a:tcPr>
                </a:tc>
                <a:tc>
                  <a:txBody>
                    <a:bodyPr/>
                    <a:lstStyle/>
                    <a:p>
                      <a:r>
                        <a:rPr lang="zh-CN" altLang="en-US" sz="1000"/>
                        <a:t> </a:t>
                      </a:r>
                    </a:p>
                  </a:txBody>
                  <a:tcPr marL="45720" marR="45720" marT="22860" marB="22860" anchor="ctr">
                    <a:lnL>
                      <a:noFill/>
                    </a:lnL>
                    <a:lnR>
                      <a:noFill/>
                    </a:lnR>
                    <a:lnT>
                      <a:noFill/>
                    </a:lnT>
                    <a:lnB>
                      <a:noFill/>
                    </a:lnB>
                    <a:solidFill>
                      <a:srgbClr val="E1E1E1"/>
                    </a:solidFill>
                  </a:tcPr>
                </a:tc>
                <a:tc>
                  <a:txBody>
                    <a:bodyPr/>
                    <a:lstStyle/>
                    <a:p>
                      <a:r>
                        <a:rPr lang="en-US" altLang="zh-CN" sz="1000"/>
                        <a:t>300</a:t>
                      </a:r>
                    </a:p>
                  </a:txBody>
                  <a:tcPr marL="45720" marR="45720" marT="22860" marB="22860" anchor="ctr">
                    <a:lnL>
                      <a:noFill/>
                    </a:lnL>
                    <a:lnR>
                      <a:noFill/>
                    </a:lnR>
                    <a:lnT>
                      <a:noFill/>
                    </a:lnT>
                    <a:lnB>
                      <a:noFill/>
                    </a:lnB>
                    <a:solidFill>
                      <a:srgbClr val="E1E1E1"/>
                    </a:solidFill>
                  </a:tcPr>
                </a:tc>
              </a:tr>
              <a:tr h="246104">
                <a:tc>
                  <a:txBody>
                    <a:bodyPr/>
                    <a:lstStyle/>
                    <a:p>
                      <a:r>
                        <a:rPr lang="en-US" altLang="zh-CN" sz="1000" dirty="0"/>
                        <a:t>100,000</a:t>
                      </a:r>
                      <a:r>
                        <a:rPr lang="zh-CN" altLang="en-US" sz="1000" dirty="0"/>
                        <a:t>行程后，</a:t>
                      </a:r>
                      <a:r>
                        <a:rPr lang="en-US" altLang="zh-CN" sz="1000" dirty="0"/>
                        <a:t>%</a:t>
                      </a:r>
                      <a:r>
                        <a:rPr lang="zh-CN" altLang="en-US" sz="1000" dirty="0"/>
                        <a:t>变化率</a:t>
                      </a:r>
                    </a:p>
                  </a:txBody>
                  <a:tcPr marL="45720" marR="45720" marT="22860" marB="22860" anchor="ctr">
                    <a:lnL>
                      <a:noFill/>
                    </a:lnL>
                    <a:lnR>
                      <a:noFill/>
                    </a:lnR>
                    <a:lnT>
                      <a:noFill/>
                    </a:lnT>
                    <a:lnB>
                      <a:noFill/>
                    </a:lnB>
                  </a:tcPr>
                </a:tc>
                <a:tc>
                  <a:txBody>
                    <a:bodyPr/>
                    <a:lstStyle/>
                    <a:p>
                      <a:r>
                        <a:rPr lang="zh-CN" altLang="en-US" sz="1000"/>
                        <a:t> </a:t>
                      </a:r>
                    </a:p>
                  </a:txBody>
                  <a:tcPr marL="45720" marR="45720" marT="22860" marB="22860" anchor="ctr">
                    <a:lnL>
                      <a:noFill/>
                    </a:lnL>
                    <a:lnR>
                      <a:noFill/>
                    </a:lnR>
                    <a:lnT>
                      <a:noFill/>
                    </a:lnT>
                    <a:lnB>
                      <a:noFill/>
                    </a:lnB>
                  </a:tcPr>
                </a:tc>
                <a:tc>
                  <a:txBody>
                    <a:bodyPr/>
                    <a:lstStyle/>
                    <a:p>
                      <a:r>
                        <a:rPr lang="en-US" altLang="zh-CN" sz="1000"/>
                        <a:t>5.0</a:t>
                      </a:r>
                    </a:p>
                  </a:txBody>
                  <a:tcPr marL="45720" marR="45720" marT="22860" marB="22860" anchor="ctr">
                    <a:lnL>
                      <a:noFill/>
                    </a:lnL>
                    <a:lnR>
                      <a:noFill/>
                    </a:lnR>
                    <a:lnT>
                      <a:noFill/>
                    </a:lnT>
                    <a:lnB>
                      <a:noFill/>
                    </a:lnB>
                  </a:tcPr>
                </a:tc>
              </a:tr>
              <a:tr h="198386">
                <a:tc>
                  <a:txBody>
                    <a:bodyPr/>
                    <a:lstStyle/>
                    <a:p>
                      <a:r>
                        <a:rPr lang="zh-CN" altLang="en-US" sz="1000" dirty="0"/>
                        <a:t>滚动安定性 </a:t>
                      </a:r>
                    </a:p>
                  </a:txBody>
                  <a:tcPr marL="45720" marR="45720" marT="22860" marB="22860" anchor="ctr">
                    <a:lnL>
                      <a:noFill/>
                    </a:lnL>
                    <a:lnR>
                      <a:noFill/>
                    </a:lnR>
                    <a:lnT>
                      <a:noFill/>
                    </a:lnT>
                    <a:lnB>
                      <a:noFill/>
                    </a:lnB>
                    <a:solidFill>
                      <a:srgbClr val="E1E1E1"/>
                    </a:solidFill>
                  </a:tcPr>
                </a:tc>
                <a:tc>
                  <a:txBody>
                    <a:bodyPr/>
                    <a:lstStyle/>
                    <a:p>
                      <a:r>
                        <a:rPr lang="en-US" sz="1000"/>
                        <a:t>ASTM D1831</a:t>
                      </a:r>
                    </a:p>
                  </a:txBody>
                  <a:tcPr marL="45720" marR="45720" marT="22860" marB="22860" anchor="ctr">
                    <a:lnL>
                      <a:noFill/>
                    </a:lnL>
                    <a:lnR>
                      <a:noFill/>
                    </a:lnR>
                    <a:lnT>
                      <a:noFill/>
                    </a:lnT>
                    <a:lnB>
                      <a:noFill/>
                    </a:lnB>
                    <a:solidFill>
                      <a:srgbClr val="E1E1E1"/>
                    </a:solidFill>
                  </a:tcPr>
                </a:tc>
                <a:tc>
                  <a:txBody>
                    <a:bodyPr/>
                    <a:lstStyle/>
                    <a:p>
                      <a:r>
                        <a:rPr lang="en-US" altLang="zh-CN" sz="1000"/>
                        <a:t>2.6</a:t>
                      </a:r>
                    </a:p>
                  </a:txBody>
                  <a:tcPr marL="45720" marR="45720" marT="22860" marB="22860" anchor="ctr">
                    <a:lnL>
                      <a:noFill/>
                    </a:lnL>
                    <a:lnR>
                      <a:noFill/>
                    </a:lnR>
                    <a:lnT>
                      <a:noFill/>
                    </a:lnT>
                    <a:lnB>
                      <a:noFill/>
                    </a:lnB>
                    <a:solidFill>
                      <a:srgbClr val="E1E1E1"/>
                    </a:solidFill>
                  </a:tcPr>
                </a:tc>
              </a:tr>
              <a:tr h="198386">
                <a:tc>
                  <a:txBody>
                    <a:bodyPr/>
                    <a:lstStyle/>
                    <a:p>
                      <a:r>
                        <a:rPr lang="pt-BR" sz="1000" dirty="0"/>
                        <a:t>梯姆肯OK值，kg (N) </a:t>
                      </a:r>
                    </a:p>
                  </a:txBody>
                  <a:tcPr marL="45720" marR="45720" marT="22860" marB="22860" anchor="ctr">
                    <a:lnL>
                      <a:noFill/>
                    </a:lnL>
                    <a:lnR>
                      <a:noFill/>
                    </a:lnR>
                    <a:lnT>
                      <a:noFill/>
                    </a:lnT>
                    <a:lnB>
                      <a:noFill/>
                    </a:lnB>
                  </a:tcPr>
                </a:tc>
                <a:tc>
                  <a:txBody>
                    <a:bodyPr/>
                    <a:lstStyle/>
                    <a:p>
                      <a:r>
                        <a:rPr lang="en-US" sz="1000"/>
                        <a:t>ASTM D2509</a:t>
                      </a:r>
                    </a:p>
                  </a:txBody>
                  <a:tcPr marL="45720" marR="45720" marT="22860" marB="22860" anchor="ctr">
                    <a:lnL>
                      <a:noFill/>
                    </a:lnL>
                    <a:lnR>
                      <a:noFill/>
                    </a:lnR>
                    <a:lnT>
                      <a:noFill/>
                    </a:lnT>
                    <a:lnB>
                      <a:noFill/>
                    </a:lnB>
                  </a:tcPr>
                </a:tc>
                <a:tc>
                  <a:txBody>
                    <a:bodyPr/>
                    <a:lstStyle/>
                    <a:p>
                      <a:r>
                        <a:rPr lang="en-US" altLang="zh-CN" sz="1000"/>
                        <a:t>27.2 (267)</a:t>
                      </a:r>
                    </a:p>
                  </a:txBody>
                  <a:tcPr marL="45720" marR="45720" marT="22860" marB="22860" anchor="ctr">
                    <a:lnL>
                      <a:noFill/>
                    </a:lnL>
                    <a:lnR>
                      <a:noFill/>
                    </a:lnR>
                    <a:lnT>
                      <a:noFill/>
                    </a:lnT>
                    <a:lnB>
                      <a:noFill/>
                    </a:lnB>
                  </a:tcPr>
                </a:tc>
              </a:tr>
              <a:tr h="198386">
                <a:tc>
                  <a:txBody>
                    <a:bodyPr/>
                    <a:lstStyle/>
                    <a:p>
                      <a:r>
                        <a:rPr lang="zh-CN" altLang="en-US" sz="1000" dirty="0"/>
                        <a:t>四球极压</a:t>
                      </a:r>
                    </a:p>
                  </a:txBody>
                  <a:tcPr marL="45720" marR="45720" marT="22860" marB="22860" anchor="ctr">
                    <a:lnL>
                      <a:noFill/>
                    </a:lnL>
                    <a:lnR>
                      <a:noFill/>
                    </a:lnR>
                    <a:lnT>
                      <a:noFill/>
                    </a:lnT>
                    <a:lnB>
                      <a:noFill/>
                    </a:lnB>
                    <a:solidFill>
                      <a:srgbClr val="E1E1E1"/>
                    </a:solidFill>
                  </a:tcPr>
                </a:tc>
                <a:tc>
                  <a:txBody>
                    <a:bodyPr/>
                    <a:lstStyle/>
                    <a:p>
                      <a:r>
                        <a:rPr lang="en-US" sz="1000"/>
                        <a:t>ASTM D2596</a:t>
                      </a:r>
                    </a:p>
                  </a:txBody>
                  <a:tcPr marL="45720" marR="45720" marT="22860" marB="22860" anchor="ctr">
                    <a:lnL>
                      <a:noFill/>
                    </a:lnL>
                    <a:lnR>
                      <a:noFill/>
                    </a:lnR>
                    <a:lnT>
                      <a:noFill/>
                    </a:lnT>
                    <a:lnB>
                      <a:noFill/>
                    </a:lnB>
                    <a:solidFill>
                      <a:srgbClr val="E1E1E1"/>
                    </a:solidFill>
                  </a:tcPr>
                </a:tc>
                <a:tc>
                  <a:txBody>
                    <a:bodyPr/>
                    <a:lstStyle/>
                    <a:p>
                      <a:r>
                        <a:rPr lang="zh-CN" altLang="en-US" sz="1000"/>
                        <a:t> </a:t>
                      </a:r>
                    </a:p>
                  </a:txBody>
                  <a:tcPr marL="45720" marR="45720" marT="22860" marB="22860" anchor="ctr">
                    <a:lnL>
                      <a:noFill/>
                    </a:lnL>
                    <a:lnR>
                      <a:noFill/>
                    </a:lnR>
                    <a:lnT>
                      <a:noFill/>
                    </a:lnT>
                    <a:lnB>
                      <a:noFill/>
                    </a:lnB>
                    <a:solidFill>
                      <a:srgbClr val="E1E1E1"/>
                    </a:solidFill>
                  </a:tcPr>
                </a:tc>
              </a:tr>
              <a:tr h="198386">
                <a:tc>
                  <a:txBody>
                    <a:bodyPr/>
                    <a:lstStyle/>
                    <a:p>
                      <a:r>
                        <a:rPr lang="zh-CN" altLang="en-US" sz="1000"/>
                        <a:t>综合磨耗指数</a:t>
                      </a:r>
                    </a:p>
                  </a:txBody>
                  <a:tcPr marL="45720" marR="45720" marT="22860" marB="22860" anchor="ctr">
                    <a:lnL>
                      <a:noFill/>
                    </a:lnL>
                    <a:lnR>
                      <a:noFill/>
                    </a:lnR>
                    <a:lnT>
                      <a:noFill/>
                    </a:lnT>
                    <a:lnB>
                      <a:noFill/>
                    </a:lnB>
                  </a:tcPr>
                </a:tc>
                <a:tc>
                  <a:txBody>
                    <a:bodyPr/>
                    <a:lstStyle/>
                    <a:p>
                      <a:r>
                        <a:rPr lang="zh-CN" altLang="en-US" sz="1000" dirty="0"/>
                        <a:t> </a:t>
                      </a:r>
                    </a:p>
                  </a:txBody>
                  <a:tcPr marL="45720" marR="45720" marT="22860" marB="22860" anchor="ctr">
                    <a:lnL>
                      <a:noFill/>
                    </a:lnL>
                    <a:lnR>
                      <a:noFill/>
                    </a:lnR>
                    <a:lnT>
                      <a:noFill/>
                    </a:lnT>
                    <a:lnB>
                      <a:noFill/>
                    </a:lnB>
                  </a:tcPr>
                </a:tc>
                <a:tc>
                  <a:txBody>
                    <a:bodyPr/>
                    <a:lstStyle/>
                    <a:p>
                      <a:r>
                        <a:rPr lang="zh-CN" altLang="en-US" sz="1000"/>
                        <a:t>  </a:t>
                      </a:r>
                      <a:r>
                        <a:rPr lang="en-US" altLang="zh-CN" sz="1000"/>
                        <a:t>50</a:t>
                      </a:r>
                    </a:p>
                  </a:txBody>
                  <a:tcPr marL="45720" marR="45720" marT="22860" marB="22860" anchor="ctr">
                    <a:lnL>
                      <a:noFill/>
                    </a:lnL>
                    <a:lnR>
                      <a:noFill/>
                    </a:lnR>
                    <a:lnT>
                      <a:noFill/>
                    </a:lnT>
                    <a:lnB>
                      <a:noFill/>
                    </a:lnB>
                  </a:tcPr>
                </a:tc>
              </a:tr>
              <a:tr h="198386">
                <a:tc>
                  <a:txBody>
                    <a:bodyPr/>
                    <a:lstStyle/>
                    <a:p>
                      <a:r>
                        <a:rPr lang="zh-CN" altLang="en-US" sz="1000"/>
                        <a:t>熔融负荷，</a:t>
                      </a:r>
                      <a:r>
                        <a:rPr lang="en-US" sz="1000"/>
                        <a:t>kg</a:t>
                      </a:r>
                    </a:p>
                  </a:txBody>
                  <a:tcPr marL="45720" marR="45720" marT="22860" marB="22860" anchor="ctr">
                    <a:lnL>
                      <a:noFill/>
                    </a:lnL>
                    <a:lnR>
                      <a:noFill/>
                    </a:lnR>
                    <a:lnT>
                      <a:noFill/>
                    </a:lnT>
                    <a:lnB>
                      <a:noFill/>
                    </a:lnB>
                    <a:solidFill>
                      <a:srgbClr val="E1E1E1"/>
                    </a:solidFill>
                  </a:tcPr>
                </a:tc>
                <a:tc>
                  <a:txBody>
                    <a:bodyPr/>
                    <a:lstStyle/>
                    <a:p>
                      <a:r>
                        <a:rPr lang="zh-CN" altLang="en-US" sz="1000" dirty="0"/>
                        <a:t> </a:t>
                      </a:r>
                    </a:p>
                  </a:txBody>
                  <a:tcPr marL="45720" marR="45720" marT="22860" marB="22860" anchor="ctr">
                    <a:lnL>
                      <a:noFill/>
                    </a:lnL>
                    <a:lnR>
                      <a:noFill/>
                    </a:lnR>
                    <a:lnT>
                      <a:noFill/>
                    </a:lnT>
                    <a:lnB>
                      <a:noFill/>
                    </a:lnB>
                    <a:solidFill>
                      <a:srgbClr val="E1E1E1"/>
                    </a:solidFill>
                  </a:tcPr>
                </a:tc>
                <a:tc>
                  <a:txBody>
                    <a:bodyPr/>
                    <a:lstStyle/>
                    <a:p>
                      <a:r>
                        <a:rPr lang="en-US" altLang="zh-CN" sz="1000" dirty="0"/>
                        <a:t>400</a:t>
                      </a:r>
                    </a:p>
                  </a:txBody>
                  <a:tcPr marL="45720" marR="45720" marT="22860" marB="22860" anchor="ctr">
                    <a:lnL>
                      <a:noFill/>
                    </a:lnL>
                    <a:lnR>
                      <a:noFill/>
                    </a:lnR>
                    <a:lnT>
                      <a:noFill/>
                    </a:lnT>
                    <a:lnB>
                      <a:noFill/>
                    </a:lnB>
                    <a:solidFill>
                      <a:srgbClr val="E1E1E1"/>
                    </a:solidFill>
                  </a:tcPr>
                </a:tc>
              </a:tr>
              <a:tr h="198386">
                <a:tc>
                  <a:txBody>
                    <a:bodyPr/>
                    <a:lstStyle/>
                    <a:p>
                      <a:r>
                        <a:rPr lang="zh-CN" altLang="en-US" sz="1000"/>
                        <a:t>四球磨损直径，</a:t>
                      </a:r>
                      <a:r>
                        <a:rPr lang="en-US" altLang="zh-CN" sz="1000"/>
                        <a:t>mm  </a:t>
                      </a:r>
                    </a:p>
                  </a:txBody>
                  <a:tcPr marL="45720" marR="45720" marT="22860" marB="22860" anchor="ctr">
                    <a:lnL>
                      <a:noFill/>
                    </a:lnL>
                    <a:lnR>
                      <a:noFill/>
                    </a:lnR>
                    <a:lnT>
                      <a:noFill/>
                    </a:lnT>
                    <a:lnB>
                      <a:noFill/>
                    </a:lnB>
                  </a:tcPr>
                </a:tc>
                <a:tc>
                  <a:txBody>
                    <a:bodyPr/>
                    <a:lstStyle/>
                    <a:p>
                      <a:r>
                        <a:rPr lang="en-US" sz="1000" dirty="0"/>
                        <a:t>ASTM D2266 </a:t>
                      </a:r>
                    </a:p>
                  </a:txBody>
                  <a:tcPr marL="45720" marR="45720" marT="22860" marB="22860" anchor="ctr">
                    <a:lnL>
                      <a:noFill/>
                    </a:lnL>
                    <a:lnR>
                      <a:noFill/>
                    </a:lnR>
                    <a:lnT>
                      <a:noFill/>
                    </a:lnT>
                    <a:lnB>
                      <a:noFill/>
                    </a:lnB>
                  </a:tcPr>
                </a:tc>
                <a:tc>
                  <a:txBody>
                    <a:bodyPr/>
                    <a:lstStyle/>
                    <a:p>
                      <a:r>
                        <a:rPr lang="en-US" altLang="zh-CN" sz="1000"/>
                        <a:t>0.42</a:t>
                      </a:r>
                    </a:p>
                  </a:txBody>
                  <a:tcPr marL="45720" marR="45720" marT="22860" marB="22860" anchor="ctr">
                    <a:lnL>
                      <a:noFill/>
                    </a:lnL>
                    <a:lnR>
                      <a:noFill/>
                    </a:lnR>
                    <a:lnT>
                      <a:noFill/>
                    </a:lnT>
                    <a:lnB>
                      <a:noFill/>
                    </a:lnB>
                  </a:tcPr>
                </a:tc>
              </a:tr>
              <a:tr h="241070">
                <a:tc>
                  <a:txBody>
                    <a:bodyPr/>
                    <a:lstStyle/>
                    <a:p>
                      <a:r>
                        <a:rPr lang="zh-CN" altLang="en-US" sz="1000"/>
                        <a:t>水淋流失</a:t>
                      </a:r>
                      <a:r>
                        <a:rPr lang="en-US" altLang="zh-CN" sz="1000"/>
                        <a:t>@ 79.4℃</a:t>
                      </a:r>
                      <a:r>
                        <a:rPr lang="zh-CN" altLang="en-US" sz="1000"/>
                        <a:t>，</a:t>
                      </a:r>
                      <a:r>
                        <a:rPr lang="en-US" altLang="zh-CN" sz="1000"/>
                        <a:t>%</a:t>
                      </a:r>
                    </a:p>
                  </a:txBody>
                  <a:tcPr marL="45720" marR="45720" marT="22860" marB="22860" anchor="ctr">
                    <a:lnL>
                      <a:noFill/>
                    </a:lnL>
                    <a:lnR>
                      <a:noFill/>
                    </a:lnR>
                    <a:lnT>
                      <a:noFill/>
                    </a:lnT>
                    <a:lnB>
                      <a:noFill/>
                    </a:lnB>
                    <a:solidFill>
                      <a:srgbClr val="E1E1E1"/>
                    </a:solidFill>
                  </a:tcPr>
                </a:tc>
                <a:tc>
                  <a:txBody>
                    <a:bodyPr/>
                    <a:lstStyle/>
                    <a:p>
                      <a:r>
                        <a:rPr lang="en-US" sz="1000" dirty="0"/>
                        <a:t>ASTM D1264</a:t>
                      </a:r>
                    </a:p>
                  </a:txBody>
                  <a:tcPr marL="45720" marR="45720" marT="22860" marB="22860" anchor="ctr">
                    <a:lnL>
                      <a:noFill/>
                    </a:lnL>
                    <a:lnR>
                      <a:noFill/>
                    </a:lnR>
                    <a:lnT>
                      <a:noFill/>
                    </a:lnT>
                    <a:lnB>
                      <a:noFill/>
                    </a:lnB>
                    <a:solidFill>
                      <a:srgbClr val="E1E1E1"/>
                    </a:solidFill>
                  </a:tcPr>
                </a:tc>
                <a:tc>
                  <a:txBody>
                    <a:bodyPr/>
                    <a:lstStyle/>
                    <a:p>
                      <a:r>
                        <a:rPr lang="en-US" altLang="zh-CN" sz="1000"/>
                        <a:t>3.5</a:t>
                      </a:r>
                    </a:p>
                  </a:txBody>
                  <a:tcPr marL="45720" marR="45720" marT="22860" marB="22860" anchor="ctr">
                    <a:lnL>
                      <a:noFill/>
                    </a:lnL>
                    <a:lnR>
                      <a:noFill/>
                    </a:lnR>
                    <a:lnT>
                      <a:noFill/>
                    </a:lnT>
                    <a:lnB>
                      <a:noFill/>
                    </a:lnB>
                    <a:solidFill>
                      <a:srgbClr val="E1E1E1"/>
                    </a:solidFill>
                  </a:tcPr>
                </a:tc>
              </a:tr>
              <a:tr h="214708">
                <a:tc>
                  <a:txBody>
                    <a:bodyPr/>
                    <a:lstStyle/>
                    <a:p>
                      <a:r>
                        <a:rPr lang="zh-CN" altLang="en-US" sz="1000"/>
                        <a:t>低温扭矩，</a:t>
                      </a:r>
                      <a:r>
                        <a:rPr lang="en-US" altLang="zh-CN" sz="1000"/>
                        <a:t>-22℃</a:t>
                      </a:r>
                      <a:r>
                        <a:rPr lang="zh-CN" altLang="en-US" sz="1000"/>
                        <a:t>，</a:t>
                      </a:r>
                      <a:r>
                        <a:rPr lang="en-US" altLang="zh-CN" sz="1000"/>
                        <a:t>N-m</a:t>
                      </a:r>
                    </a:p>
                  </a:txBody>
                  <a:tcPr marL="45720" marR="45720" marT="22860" marB="22860" anchor="ctr">
                    <a:lnL>
                      <a:noFill/>
                    </a:lnL>
                    <a:lnR>
                      <a:noFill/>
                    </a:lnR>
                    <a:lnT>
                      <a:noFill/>
                    </a:lnT>
                    <a:lnB>
                      <a:noFill/>
                    </a:lnB>
                    <a:solidFill>
                      <a:srgbClr val="FFFFFF"/>
                    </a:solidFill>
                  </a:tcPr>
                </a:tc>
                <a:tc>
                  <a:txBody>
                    <a:bodyPr/>
                    <a:lstStyle/>
                    <a:p>
                      <a:r>
                        <a:rPr lang="en-US" sz="1000" dirty="0"/>
                        <a:t>ASTM D1478</a:t>
                      </a:r>
                    </a:p>
                  </a:txBody>
                  <a:tcPr marL="45720" marR="45720" marT="22860" marB="22860" anchor="ctr">
                    <a:lnL>
                      <a:noFill/>
                    </a:lnL>
                    <a:lnR>
                      <a:noFill/>
                    </a:lnR>
                    <a:lnT>
                      <a:noFill/>
                    </a:lnT>
                    <a:lnB>
                      <a:noFill/>
                    </a:lnB>
                    <a:solidFill>
                      <a:srgbClr val="FFFFFF"/>
                    </a:solidFill>
                  </a:tcPr>
                </a:tc>
                <a:tc>
                  <a:txBody>
                    <a:bodyPr/>
                    <a:lstStyle/>
                    <a:p>
                      <a:r>
                        <a:rPr lang="zh-CN" altLang="en-US" sz="1000"/>
                        <a:t> </a:t>
                      </a:r>
                    </a:p>
                  </a:txBody>
                  <a:tcPr marL="45720" marR="45720" marT="22860" marB="22860" anchor="ctr">
                    <a:lnL>
                      <a:noFill/>
                    </a:lnL>
                    <a:lnR>
                      <a:noFill/>
                    </a:lnR>
                    <a:lnT>
                      <a:noFill/>
                    </a:lnT>
                    <a:lnB>
                      <a:noFill/>
                    </a:lnB>
                    <a:solidFill>
                      <a:srgbClr val="FFFFFF"/>
                    </a:solidFill>
                  </a:tcPr>
                </a:tc>
              </a:tr>
              <a:tr h="198386">
                <a:tc>
                  <a:txBody>
                    <a:bodyPr/>
                    <a:lstStyle/>
                    <a:p>
                      <a:r>
                        <a:rPr lang="zh-CN" altLang="en-US" sz="1000"/>
                        <a:t>启动</a:t>
                      </a:r>
                    </a:p>
                  </a:txBody>
                  <a:tcPr marL="45720" marR="45720" marT="22860" marB="22860" anchor="ctr">
                    <a:lnL>
                      <a:noFill/>
                    </a:lnL>
                    <a:lnR>
                      <a:noFill/>
                    </a:lnR>
                    <a:lnT>
                      <a:noFill/>
                    </a:lnT>
                    <a:lnB>
                      <a:noFill/>
                    </a:lnB>
                    <a:solidFill>
                      <a:srgbClr val="E1E1E1"/>
                    </a:solidFill>
                  </a:tcPr>
                </a:tc>
                <a:tc>
                  <a:txBody>
                    <a:bodyPr/>
                    <a:lstStyle/>
                    <a:p>
                      <a:r>
                        <a:rPr lang="zh-CN" altLang="en-US" sz="1000" dirty="0"/>
                        <a:t> </a:t>
                      </a:r>
                    </a:p>
                  </a:txBody>
                  <a:tcPr marL="45720" marR="45720" marT="22860" marB="22860" anchor="ctr">
                    <a:lnL>
                      <a:noFill/>
                    </a:lnL>
                    <a:lnR>
                      <a:noFill/>
                    </a:lnR>
                    <a:lnT>
                      <a:noFill/>
                    </a:lnT>
                    <a:lnB>
                      <a:noFill/>
                    </a:lnB>
                    <a:solidFill>
                      <a:srgbClr val="E1E1E1"/>
                    </a:solidFill>
                  </a:tcPr>
                </a:tc>
                <a:tc>
                  <a:txBody>
                    <a:bodyPr/>
                    <a:lstStyle/>
                    <a:p>
                      <a:r>
                        <a:rPr lang="zh-CN" altLang="en-US" sz="1000"/>
                        <a:t> </a:t>
                      </a:r>
                      <a:r>
                        <a:rPr lang="en-US" altLang="zh-CN" sz="1000"/>
                        <a:t>0.2083</a:t>
                      </a:r>
                    </a:p>
                  </a:txBody>
                  <a:tcPr marL="45720" marR="45720" marT="22860" marB="22860" anchor="ctr">
                    <a:lnL>
                      <a:noFill/>
                    </a:lnL>
                    <a:lnR>
                      <a:noFill/>
                    </a:lnR>
                    <a:lnT>
                      <a:noFill/>
                    </a:lnT>
                    <a:lnB>
                      <a:noFill/>
                    </a:lnB>
                    <a:solidFill>
                      <a:srgbClr val="E1E1E1"/>
                    </a:solidFill>
                  </a:tcPr>
                </a:tc>
              </a:tr>
              <a:tr h="198386">
                <a:tc>
                  <a:txBody>
                    <a:bodyPr/>
                    <a:lstStyle/>
                    <a:p>
                      <a:r>
                        <a:rPr lang="en-US" altLang="zh-CN" sz="1000"/>
                        <a:t>10</a:t>
                      </a:r>
                      <a:r>
                        <a:rPr lang="zh-CN" altLang="en-US" sz="1000"/>
                        <a:t>分钟</a:t>
                      </a:r>
                    </a:p>
                  </a:txBody>
                  <a:tcPr marL="45720" marR="45720" marT="22860" marB="22860" anchor="ctr">
                    <a:lnL>
                      <a:noFill/>
                    </a:lnL>
                    <a:lnR>
                      <a:noFill/>
                    </a:lnR>
                    <a:lnT>
                      <a:noFill/>
                    </a:lnT>
                    <a:lnB>
                      <a:noFill/>
                    </a:lnB>
                    <a:solidFill>
                      <a:srgbClr val="FFFFFF"/>
                    </a:solidFill>
                  </a:tcPr>
                </a:tc>
                <a:tc>
                  <a:txBody>
                    <a:bodyPr/>
                    <a:lstStyle/>
                    <a:p>
                      <a:r>
                        <a:rPr lang="zh-CN" altLang="en-US" sz="1000" dirty="0"/>
                        <a:t> </a:t>
                      </a:r>
                    </a:p>
                  </a:txBody>
                  <a:tcPr marL="45720" marR="45720" marT="22860" marB="22860" anchor="ctr">
                    <a:lnL>
                      <a:noFill/>
                    </a:lnL>
                    <a:lnR>
                      <a:noFill/>
                    </a:lnR>
                    <a:lnT>
                      <a:noFill/>
                    </a:lnT>
                    <a:lnB>
                      <a:noFill/>
                    </a:lnB>
                    <a:solidFill>
                      <a:srgbClr val="FFFFFF"/>
                    </a:solidFill>
                  </a:tcPr>
                </a:tc>
                <a:tc>
                  <a:txBody>
                    <a:bodyPr/>
                    <a:lstStyle/>
                    <a:p>
                      <a:r>
                        <a:rPr lang="zh-CN" altLang="en-US" sz="1000"/>
                        <a:t> </a:t>
                      </a:r>
                      <a:r>
                        <a:rPr lang="en-US" altLang="zh-CN" sz="1000"/>
                        <a:t>0.1187</a:t>
                      </a:r>
                    </a:p>
                  </a:txBody>
                  <a:tcPr marL="45720" marR="45720" marT="22860" marB="22860" anchor="ctr">
                    <a:lnL>
                      <a:noFill/>
                    </a:lnL>
                    <a:lnR>
                      <a:noFill/>
                    </a:lnR>
                    <a:lnT>
                      <a:noFill/>
                    </a:lnT>
                    <a:lnB>
                      <a:noFill/>
                    </a:lnB>
                    <a:solidFill>
                      <a:srgbClr val="FFFFFF"/>
                    </a:solidFill>
                  </a:tcPr>
                </a:tc>
              </a:tr>
              <a:tr h="198386">
                <a:tc>
                  <a:txBody>
                    <a:bodyPr/>
                    <a:lstStyle/>
                    <a:p>
                      <a:r>
                        <a:rPr lang="en-US" altLang="zh-CN" sz="1000"/>
                        <a:t>60</a:t>
                      </a:r>
                      <a:r>
                        <a:rPr lang="zh-CN" altLang="en-US" sz="1000"/>
                        <a:t>分钟</a:t>
                      </a:r>
                    </a:p>
                  </a:txBody>
                  <a:tcPr marL="45720" marR="45720" marT="22860" marB="22860" anchor="ctr">
                    <a:lnL>
                      <a:noFill/>
                    </a:lnL>
                    <a:lnR>
                      <a:noFill/>
                    </a:lnR>
                    <a:lnT>
                      <a:noFill/>
                    </a:lnT>
                    <a:lnB>
                      <a:noFill/>
                    </a:lnB>
                    <a:solidFill>
                      <a:srgbClr val="E1E1E1"/>
                    </a:solidFill>
                  </a:tcPr>
                </a:tc>
                <a:tc>
                  <a:txBody>
                    <a:bodyPr/>
                    <a:lstStyle/>
                    <a:p>
                      <a:r>
                        <a:rPr lang="zh-CN" altLang="en-US" sz="1000" dirty="0"/>
                        <a:t> </a:t>
                      </a:r>
                    </a:p>
                  </a:txBody>
                  <a:tcPr marL="45720" marR="45720" marT="22860" marB="22860" anchor="ctr">
                    <a:lnL>
                      <a:noFill/>
                    </a:lnL>
                    <a:lnR>
                      <a:noFill/>
                    </a:lnR>
                    <a:lnT>
                      <a:noFill/>
                    </a:lnT>
                    <a:lnB>
                      <a:noFill/>
                    </a:lnB>
                    <a:solidFill>
                      <a:srgbClr val="E1E1E1"/>
                    </a:solidFill>
                  </a:tcPr>
                </a:tc>
                <a:tc>
                  <a:txBody>
                    <a:bodyPr/>
                    <a:lstStyle/>
                    <a:p>
                      <a:r>
                        <a:rPr lang="en-US" altLang="zh-CN" sz="1000"/>
                        <a:t>0.0433</a:t>
                      </a:r>
                    </a:p>
                  </a:txBody>
                  <a:tcPr marL="45720" marR="45720" marT="22860" marB="22860" anchor="ctr">
                    <a:lnL>
                      <a:noFill/>
                    </a:lnL>
                    <a:lnR>
                      <a:noFill/>
                    </a:lnR>
                    <a:lnT>
                      <a:noFill/>
                    </a:lnT>
                    <a:lnB>
                      <a:noFill/>
                    </a:lnB>
                    <a:solidFill>
                      <a:srgbClr val="E1E1E1"/>
                    </a:solidFill>
                  </a:tcPr>
                </a:tc>
              </a:tr>
              <a:tr h="263674">
                <a:tc>
                  <a:txBody>
                    <a:bodyPr/>
                    <a:lstStyle/>
                    <a:p>
                      <a:r>
                        <a:rPr lang="zh-CN" altLang="en-US" sz="1000"/>
                        <a:t>泵送性，</a:t>
                      </a:r>
                      <a:r>
                        <a:rPr lang="en-US" altLang="zh-CN" sz="1000"/>
                        <a:t>-18℃</a:t>
                      </a:r>
                      <a:r>
                        <a:rPr lang="zh-CN" altLang="en-US" sz="1000"/>
                        <a:t>，</a:t>
                      </a:r>
                      <a:r>
                        <a:rPr lang="en-US" sz="1000"/>
                        <a:t>g/min </a:t>
                      </a:r>
                    </a:p>
                  </a:txBody>
                  <a:tcPr marL="45720" marR="45720" marT="22860" marB="22860" anchor="ctr">
                    <a:lnL>
                      <a:noFill/>
                    </a:lnL>
                    <a:lnR>
                      <a:noFill/>
                    </a:lnR>
                    <a:lnT>
                      <a:noFill/>
                    </a:lnT>
                    <a:lnB>
                      <a:noFill/>
                    </a:lnB>
                    <a:solidFill>
                      <a:srgbClr val="FFFFFF"/>
                    </a:solidFill>
                  </a:tcPr>
                </a:tc>
                <a:tc>
                  <a:txBody>
                    <a:bodyPr/>
                    <a:lstStyle/>
                    <a:p>
                      <a:r>
                        <a:rPr lang="zh-CN" altLang="en-US" sz="1000"/>
                        <a:t>美钢标准</a:t>
                      </a:r>
                    </a:p>
                  </a:txBody>
                  <a:tcPr marL="45720" marR="45720" marT="22860" marB="22860" anchor="ctr">
                    <a:lnL>
                      <a:noFill/>
                    </a:lnL>
                    <a:lnR>
                      <a:noFill/>
                    </a:lnR>
                    <a:lnT>
                      <a:noFill/>
                    </a:lnT>
                    <a:lnB>
                      <a:noFill/>
                    </a:lnB>
                    <a:solidFill>
                      <a:srgbClr val="FFFFFF"/>
                    </a:solidFill>
                  </a:tcPr>
                </a:tc>
                <a:tc>
                  <a:txBody>
                    <a:bodyPr/>
                    <a:lstStyle/>
                    <a:p>
                      <a:r>
                        <a:rPr lang="en-US" altLang="zh-CN" sz="1000" dirty="0"/>
                        <a:t>5.7</a:t>
                      </a:r>
                    </a:p>
                  </a:txBody>
                  <a:tcPr marL="45720" marR="45720" marT="22860" marB="22860" anchor="ctr">
                    <a:lnL>
                      <a:noFill/>
                    </a:lnL>
                    <a:lnR>
                      <a:noFill/>
                    </a:lnR>
                    <a:lnT>
                      <a:noFill/>
                    </a:lnT>
                    <a:lnB>
                      <a:noFill/>
                    </a:lnB>
                    <a:solidFill>
                      <a:srgbClr val="FFFFFF"/>
                    </a:solidFill>
                  </a:tcPr>
                </a:tc>
              </a:tr>
              <a:tr h="198386">
                <a:tc>
                  <a:txBody>
                    <a:bodyPr/>
                    <a:lstStyle/>
                    <a:p>
                      <a:r>
                        <a:rPr lang="zh-CN" altLang="en-US" sz="1000"/>
                        <a:t>基础油特性</a:t>
                      </a:r>
                    </a:p>
                  </a:txBody>
                  <a:tcPr marL="45720" marR="45720" marT="22860" marB="22860" anchor="ctr">
                    <a:lnL>
                      <a:noFill/>
                    </a:lnL>
                    <a:lnR>
                      <a:noFill/>
                    </a:lnR>
                    <a:lnT>
                      <a:noFill/>
                    </a:lnT>
                    <a:lnB>
                      <a:noFill/>
                    </a:lnB>
                    <a:solidFill>
                      <a:srgbClr val="E1E1E1"/>
                    </a:solidFill>
                  </a:tcPr>
                </a:tc>
                <a:tc>
                  <a:txBody>
                    <a:bodyPr/>
                    <a:lstStyle/>
                    <a:p>
                      <a:r>
                        <a:rPr lang="en-US" sz="1000"/>
                        <a:t>ASTM D445</a:t>
                      </a:r>
                    </a:p>
                  </a:txBody>
                  <a:tcPr marL="45720" marR="45720" marT="22860" marB="22860" anchor="ctr">
                    <a:lnL>
                      <a:noFill/>
                    </a:lnL>
                    <a:lnR>
                      <a:noFill/>
                    </a:lnR>
                    <a:lnT>
                      <a:noFill/>
                    </a:lnT>
                    <a:lnB>
                      <a:noFill/>
                    </a:lnB>
                    <a:solidFill>
                      <a:srgbClr val="E1E1E1"/>
                    </a:solidFill>
                  </a:tcPr>
                </a:tc>
                <a:tc>
                  <a:txBody>
                    <a:bodyPr/>
                    <a:lstStyle/>
                    <a:p>
                      <a:r>
                        <a:rPr lang="zh-CN" altLang="en-US" sz="1000" dirty="0"/>
                        <a:t> </a:t>
                      </a:r>
                    </a:p>
                  </a:txBody>
                  <a:tcPr marL="45720" marR="45720" marT="22860" marB="22860" anchor="ctr">
                    <a:lnL>
                      <a:noFill/>
                    </a:lnL>
                    <a:lnR>
                      <a:noFill/>
                    </a:lnR>
                    <a:lnT>
                      <a:noFill/>
                    </a:lnT>
                    <a:lnB>
                      <a:noFill/>
                    </a:lnB>
                    <a:solidFill>
                      <a:srgbClr val="E1E1E1"/>
                    </a:solidFill>
                  </a:tcPr>
                </a:tc>
              </a:tr>
              <a:tr h="198386">
                <a:tc>
                  <a:txBody>
                    <a:bodyPr/>
                    <a:lstStyle/>
                    <a:p>
                      <a:r>
                        <a:rPr lang="en-US" altLang="zh-CN" sz="1000"/>
                        <a:t>100℃</a:t>
                      </a:r>
                      <a:r>
                        <a:rPr lang="zh-CN" altLang="en-US" sz="1000"/>
                        <a:t>粘度，</a:t>
                      </a:r>
                      <a:r>
                        <a:rPr lang="en-US" sz="1000"/>
                        <a:t>cSt </a:t>
                      </a:r>
                    </a:p>
                  </a:txBody>
                  <a:tcPr marL="45720" marR="45720" marT="22860" marB="22860" anchor="ctr">
                    <a:lnL>
                      <a:noFill/>
                    </a:lnL>
                    <a:lnR>
                      <a:noFill/>
                    </a:lnR>
                    <a:lnT>
                      <a:noFill/>
                    </a:lnT>
                    <a:lnB>
                      <a:noFill/>
                    </a:lnB>
                    <a:solidFill>
                      <a:srgbClr val="FFFFFF"/>
                    </a:solidFill>
                  </a:tcPr>
                </a:tc>
                <a:tc>
                  <a:txBody>
                    <a:bodyPr/>
                    <a:lstStyle/>
                    <a:p>
                      <a:r>
                        <a:rPr lang="zh-CN" altLang="en-US" sz="1000"/>
                        <a:t> </a:t>
                      </a:r>
                    </a:p>
                  </a:txBody>
                  <a:tcPr marL="45720" marR="45720" marT="22860" marB="22860" anchor="ctr">
                    <a:lnL>
                      <a:noFill/>
                    </a:lnL>
                    <a:lnR>
                      <a:noFill/>
                    </a:lnR>
                    <a:lnT>
                      <a:noFill/>
                    </a:lnT>
                    <a:lnB>
                      <a:noFill/>
                    </a:lnB>
                    <a:solidFill>
                      <a:srgbClr val="FFFFFF"/>
                    </a:solidFill>
                  </a:tcPr>
                </a:tc>
                <a:tc>
                  <a:txBody>
                    <a:bodyPr/>
                    <a:lstStyle/>
                    <a:p>
                      <a:r>
                        <a:rPr lang="en-US" altLang="zh-CN" sz="1000" dirty="0"/>
                        <a:t>37.6</a:t>
                      </a:r>
                    </a:p>
                  </a:txBody>
                  <a:tcPr marL="45720" marR="45720" marT="22860" marB="22860" anchor="ctr">
                    <a:lnL>
                      <a:noFill/>
                    </a:lnL>
                    <a:lnR>
                      <a:noFill/>
                    </a:lnR>
                    <a:lnT>
                      <a:noFill/>
                    </a:lnT>
                    <a:lnB>
                      <a:noFill/>
                    </a:lnB>
                    <a:solidFill>
                      <a:srgbClr val="FFFFFF"/>
                    </a:solidFill>
                  </a:tcPr>
                </a:tc>
              </a:tr>
              <a:tr h="198386">
                <a:tc>
                  <a:txBody>
                    <a:bodyPr/>
                    <a:lstStyle/>
                    <a:p>
                      <a:r>
                        <a:rPr lang="en-US" altLang="zh-CN" sz="1000"/>
                        <a:t>40℃</a:t>
                      </a:r>
                      <a:r>
                        <a:rPr lang="zh-CN" altLang="en-US" sz="1000"/>
                        <a:t>粘度，</a:t>
                      </a:r>
                      <a:r>
                        <a:rPr lang="en-US" sz="1000"/>
                        <a:t>cSt  </a:t>
                      </a:r>
                    </a:p>
                  </a:txBody>
                  <a:tcPr marL="45720" marR="45720" marT="22860" marB="22860" anchor="ctr">
                    <a:lnL>
                      <a:noFill/>
                    </a:lnL>
                    <a:lnR>
                      <a:noFill/>
                    </a:lnR>
                    <a:lnT>
                      <a:noFill/>
                    </a:lnT>
                    <a:lnB>
                      <a:noFill/>
                    </a:lnB>
                    <a:solidFill>
                      <a:srgbClr val="E1E1E1"/>
                    </a:solidFill>
                  </a:tcPr>
                </a:tc>
                <a:tc>
                  <a:txBody>
                    <a:bodyPr/>
                    <a:lstStyle/>
                    <a:p>
                      <a:r>
                        <a:rPr lang="zh-CN" altLang="en-US" sz="1000"/>
                        <a:t> </a:t>
                      </a:r>
                    </a:p>
                  </a:txBody>
                  <a:tcPr marL="45720" marR="45720" marT="22860" marB="22860" anchor="ctr">
                    <a:lnL>
                      <a:noFill/>
                    </a:lnL>
                    <a:lnR>
                      <a:noFill/>
                    </a:lnR>
                    <a:lnT>
                      <a:noFill/>
                    </a:lnT>
                    <a:lnB>
                      <a:noFill/>
                    </a:lnB>
                    <a:solidFill>
                      <a:srgbClr val="E1E1E1"/>
                    </a:solidFill>
                  </a:tcPr>
                </a:tc>
                <a:tc>
                  <a:txBody>
                    <a:bodyPr/>
                    <a:lstStyle/>
                    <a:p>
                      <a:r>
                        <a:rPr lang="en-US" altLang="zh-CN" sz="1000" dirty="0"/>
                        <a:t>400</a:t>
                      </a:r>
                    </a:p>
                  </a:txBody>
                  <a:tcPr marL="45720" marR="45720" marT="22860" marB="22860" anchor="ctr">
                    <a:lnL>
                      <a:noFill/>
                    </a:lnL>
                    <a:lnR>
                      <a:noFill/>
                    </a:lnR>
                    <a:lnT>
                      <a:noFill/>
                    </a:lnT>
                    <a:lnB>
                      <a:noFill/>
                    </a:lnB>
                    <a:solidFill>
                      <a:srgbClr val="E1E1E1"/>
                    </a:solidFill>
                  </a:tcPr>
                </a:tc>
              </a:tr>
              <a:tr h="198386">
                <a:tc>
                  <a:txBody>
                    <a:bodyPr/>
                    <a:lstStyle/>
                    <a:p>
                      <a:r>
                        <a:rPr lang="zh-CN" altLang="en-US" sz="1000"/>
                        <a:t>粘度指数</a:t>
                      </a:r>
                    </a:p>
                  </a:txBody>
                  <a:tcPr marL="45720" marR="45720" marT="22860" marB="22860" anchor="ctr">
                    <a:lnL>
                      <a:noFill/>
                    </a:lnL>
                    <a:lnR>
                      <a:noFill/>
                    </a:lnR>
                    <a:lnT>
                      <a:noFill/>
                    </a:lnT>
                    <a:lnB>
                      <a:noFill/>
                    </a:lnB>
                  </a:tcPr>
                </a:tc>
                <a:tc>
                  <a:txBody>
                    <a:bodyPr/>
                    <a:lstStyle/>
                    <a:p>
                      <a:r>
                        <a:rPr lang="en-US" sz="1000"/>
                        <a:t>ASTM D2270</a:t>
                      </a:r>
                    </a:p>
                  </a:txBody>
                  <a:tcPr marL="45720" marR="45720" marT="22860" marB="22860" anchor="ctr">
                    <a:lnL>
                      <a:noFill/>
                    </a:lnL>
                    <a:lnR>
                      <a:noFill/>
                    </a:lnR>
                    <a:lnT>
                      <a:noFill/>
                    </a:lnT>
                    <a:lnB>
                      <a:noFill/>
                    </a:lnB>
                  </a:tcPr>
                </a:tc>
                <a:tc>
                  <a:txBody>
                    <a:bodyPr/>
                    <a:lstStyle/>
                    <a:p>
                      <a:r>
                        <a:rPr lang="en-US" altLang="zh-CN" sz="1000" dirty="0"/>
                        <a:t>140</a:t>
                      </a:r>
                    </a:p>
                  </a:txBody>
                  <a:tcPr marL="45720" marR="45720" marT="22860" marB="22860" anchor="ctr">
                    <a:lnL>
                      <a:noFill/>
                    </a:lnL>
                    <a:lnR>
                      <a:noFill/>
                    </a:lnR>
                    <a:lnT>
                      <a:noFill/>
                    </a:lnT>
                    <a:lnB>
                      <a:noFill/>
                    </a:lnB>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810526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TP2388</a:t>
            </a:r>
            <a:r>
              <a:rPr lang="zh-CN" altLang="en-US" b="1" dirty="0" smtClean="0"/>
              <a:t>食品级润滑脂</a:t>
            </a:r>
            <a:endParaRPr lang="zh-CN" altLang="en-US" b="1" dirty="0"/>
          </a:p>
        </p:txBody>
      </p:sp>
      <p:sp>
        <p:nvSpPr>
          <p:cNvPr id="15" name="矩形 14"/>
          <p:cNvSpPr/>
          <p:nvPr/>
        </p:nvSpPr>
        <p:spPr>
          <a:xfrm>
            <a:off x="408186" y="1412776"/>
            <a:ext cx="6972126" cy="2308324"/>
          </a:xfrm>
          <a:prstGeom prst="rect">
            <a:avLst/>
          </a:prstGeom>
        </p:spPr>
        <p:txBody>
          <a:bodyPr wrap="square">
            <a:spAutoFit/>
          </a:bodyPr>
          <a:lstStyle/>
          <a:p>
            <a:r>
              <a:rPr lang="zh-CN" altLang="en-US" sz="1600" dirty="0"/>
              <a:t>    </a:t>
            </a:r>
            <a:r>
              <a:rPr lang="zh-CN" altLang="en-US" sz="1600" dirty="0" smtClean="0"/>
              <a:t>    </a:t>
            </a:r>
            <a:r>
              <a:rPr lang="zh-CN" altLang="en-US" sz="1600" dirty="0"/>
              <a:t>铁霸</a:t>
            </a:r>
            <a:r>
              <a:rPr lang="en-US" altLang="zh-CN" sz="1600" dirty="0"/>
              <a:t>TP 2388 (</a:t>
            </a:r>
            <a:r>
              <a:rPr lang="en-US" altLang="zh-CN" sz="1600" dirty="0" err="1"/>
              <a:t>CalPro</a:t>
            </a:r>
            <a:r>
              <a:rPr lang="en-US" altLang="zh-CN" sz="1600" dirty="0"/>
              <a:t> 9405) </a:t>
            </a:r>
            <a:r>
              <a:rPr lang="zh-CN" altLang="en-US" sz="1600" dirty="0"/>
              <a:t>合成型食品级润滑脂符合美国</a:t>
            </a:r>
            <a:r>
              <a:rPr lang="en-US" altLang="zh-CN" sz="1600" dirty="0"/>
              <a:t>NSF H1</a:t>
            </a:r>
            <a:r>
              <a:rPr lang="zh-CN" altLang="en-US" sz="1600" dirty="0"/>
              <a:t>食品级润滑脂的要求。本产品可在低于</a:t>
            </a:r>
            <a:r>
              <a:rPr lang="en-US" altLang="zh-CN" sz="1600" dirty="0"/>
              <a:t>- 40℃</a:t>
            </a:r>
            <a:r>
              <a:rPr lang="zh-CN" altLang="en-US" sz="1600" dirty="0"/>
              <a:t>的环境下保持其优良的流动性和扭矩性，适合用于所有食品加工流程中的各种设备，包括搅拌器、混合器、烘箱、炸料器、烤箱、冷冻、清洁、包装及瓶装罐装设备。</a:t>
            </a:r>
            <a:br>
              <a:rPr lang="zh-CN" altLang="en-US" sz="1600" dirty="0"/>
            </a:br>
            <a:r>
              <a:rPr lang="zh-CN" altLang="en-US" sz="1600" dirty="0"/>
              <a:t>   </a:t>
            </a:r>
            <a:r>
              <a:rPr lang="zh-CN" altLang="en-US" sz="1600" dirty="0" smtClean="0"/>
              <a:t>     </a:t>
            </a:r>
            <a:r>
              <a:rPr lang="zh-CN" altLang="en-US" sz="1600" dirty="0"/>
              <a:t>美国铁霸</a:t>
            </a:r>
            <a:r>
              <a:rPr lang="en-US" altLang="zh-CN" sz="1600" dirty="0"/>
              <a:t>TP2000</a:t>
            </a:r>
            <a:r>
              <a:rPr lang="zh-CN" altLang="en-US" sz="1600" dirty="0"/>
              <a:t>系列复合磺化钙润滑脂是采用国际最先进之技术，配合以复合磺化钙皂之特殊工艺调配而成。它具备有优越的机械安定性，很高的负载能力，优越防水性及抗氧防腐蚀性，更同时具有显著的耐高温性能。比其他的高温润滑脂如复合锂基润滑脂，复合铝润滑脂及聚脲润滑脂等，在性能上更胜一筹，是一系列全新研制的润滑产品。 </a:t>
            </a:r>
            <a:endParaRPr lang="zh-CN" altLang="en-US" sz="1600" dirty="0">
              <a:effectLst/>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4653136"/>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7284324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3490438308"/>
              </p:ext>
            </p:extLst>
          </p:nvPr>
        </p:nvGraphicFramePr>
        <p:xfrm>
          <a:off x="971600" y="764704"/>
          <a:ext cx="6984777" cy="4464499"/>
        </p:xfrm>
        <a:graphic>
          <a:graphicData uri="http://schemas.openxmlformats.org/drawingml/2006/table">
            <a:tbl>
              <a:tblPr/>
              <a:tblGrid>
                <a:gridCol w="2328259"/>
                <a:gridCol w="2328259"/>
                <a:gridCol w="2328259"/>
              </a:tblGrid>
              <a:tr h="205310">
                <a:tc>
                  <a:txBody>
                    <a:bodyPr/>
                    <a:lstStyle/>
                    <a:p>
                      <a:r>
                        <a:rPr lang="en-US" sz="1000" b="1" dirty="0">
                          <a:effectLst/>
                        </a:rPr>
                        <a:t>NLGI</a:t>
                      </a:r>
                      <a:r>
                        <a:rPr lang="zh-CN" altLang="en-US" sz="1000" b="1" dirty="0">
                          <a:effectLst/>
                        </a:rPr>
                        <a:t>级*</a:t>
                      </a:r>
                    </a:p>
                  </a:txBody>
                  <a:tcPr marL="46182" marR="46182" marT="23091" marB="23091" anchor="ctr">
                    <a:lnL>
                      <a:noFill/>
                    </a:lnL>
                    <a:lnR>
                      <a:noFill/>
                    </a:lnR>
                    <a:lnT>
                      <a:noFill/>
                    </a:lnT>
                    <a:lnB>
                      <a:noFill/>
                    </a:lnB>
                    <a:solidFill>
                      <a:srgbClr val="E1E1E1"/>
                    </a:solidFill>
                  </a:tcPr>
                </a:tc>
                <a:tc>
                  <a:txBody>
                    <a:bodyPr/>
                    <a:lstStyle/>
                    <a:p>
                      <a:r>
                        <a:rPr lang="en-US" sz="1000" b="1">
                          <a:effectLst/>
                        </a:rPr>
                        <a:t>ASTM D217</a:t>
                      </a:r>
                    </a:p>
                  </a:txBody>
                  <a:tcPr marL="46182" marR="46182" marT="23091" marB="23091" anchor="ctr">
                    <a:lnL>
                      <a:noFill/>
                    </a:lnL>
                    <a:lnR>
                      <a:noFill/>
                    </a:lnR>
                    <a:lnT>
                      <a:noFill/>
                    </a:lnT>
                    <a:lnB>
                      <a:noFill/>
                    </a:lnB>
                    <a:solidFill>
                      <a:srgbClr val="E1E1E1"/>
                    </a:solidFill>
                  </a:tcPr>
                </a:tc>
                <a:tc>
                  <a:txBody>
                    <a:bodyPr/>
                    <a:lstStyle/>
                    <a:p>
                      <a:r>
                        <a:rPr lang="en-US" altLang="zh-CN" sz="1000" b="1">
                          <a:effectLst/>
                        </a:rPr>
                        <a:t>2</a:t>
                      </a:r>
                    </a:p>
                  </a:txBody>
                  <a:tcPr marL="46182" marR="46182" marT="23091" marB="23091" anchor="ctr">
                    <a:lnL>
                      <a:noFill/>
                    </a:lnL>
                    <a:lnR>
                      <a:noFill/>
                    </a:lnR>
                    <a:lnT>
                      <a:noFill/>
                    </a:lnT>
                    <a:lnB>
                      <a:noFill/>
                    </a:lnB>
                    <a:solidFill>
                      <a:srgbClr val="E1E1E1"/>
                    </a:solidFill>
                  </a:tcPr>
                </a:tc>
              </a:tr>
              <a:tr h="205310">
                <a:tc>
                  <a:txBody>
                    <a:bodyPr/>
                    <a:lstStyle/>
                    <a:p>
                      <a:r>
                        <a:rPr lang="zh-CN" altLang="en-US" sz="1000" dirty="0"/>
                        <a:t>颜色</a:t>
                      </a:r>
                    </a:p>
                  </a:txBody>
                  <a:tcPr marL="46182" marR="46182" marT="23091" marB="23091" anchor="ctr">
                    <a:lnL>
                      <a:noFill/>
                    </a:lnL>
                    <a:lnR>
                      <a:noFill/>
                    </a:lnR>
                    <a:lnT>
                      <a:noFill/>
                    </a:lnT>
                    <a:lnB>
                      <a:noFill/>
                    </a:lnB>
                  </a:tcPr>
                </a:tc>
                <a:tc>
                  <a:txBody>
                    <a:bodyPr/>
                    <a:lstStyle/>
                    <a:p>
                      <a:r>
                        <a:rPr lang="zh-CN" altLang="en-US" sz="1000"/>
                        <a:t>目测</a:t>
                      </a:r>
                    </a:p>
                  </a:txBody>
                  <a:tcPr marL="46182" marR="46182" marT="23091" marB="23091" anchor="ctr">
                    <a:lnL>
                      <a:noFill/>
                    </a:lnL>
                    <a:lnR>
                      <a:noFill/>
                    </a:lnR>
                    <a:lnT>
                      <a:noFill/>
                    </a:lnT>
                    <a:lnB>
                      <a:noFill/>
                    </a:lnB>
                  </a:tcPr>
                </a:tc>
                <a:tc>
                  <a:txBody>
                    <a:bodyPr/>
                    <a:lstStyle/>
                    <a:p>
                      <a:r>
                        <a:rPr lang="zh-CN" altLang="en-US" sz="1000"/>
                        <a:t>奶油色</a:t>
                      </a:r>
                    </a:p>
                  </a:txBody>
                  <a:tcPr marL="46182" marR="46182" marT="23091" marB="23091" anchor="ctr">
                    <a:lnL>
                      <a:noFill/>
                    </a:lnL>
                    <a:lnR>
                      <a:noFill/>
                    </a:lnR>
                    <a:lnT>
                      <a:noFill/>
                    </a:lnT>
                    <a:lnB>
                      <a:noFill/>
                    </a:lnB>
                  </a:tcPr>
                </a:tc>
              </a:tr>
              <a:tr h="205310">
                <a:tc>
                  <a:txBody>
                    <a:bodyPr/>
                    <a:lstStyle/>
                    <a:p>
                      <a:r>
                        <a:rPr lang="zh-CN" altLang="en-US" sz="1000" dirty="0"/>
                        <a:t>滴点</a:t>
                      </a:r>
                      <a:r>
                        <a:rPr lang="en-US" altLang="zh-CN" sz="1000" dirty="0"/>
                        <a:t>, ℃</a:t>
                      </a:r>
                    </a:p>
                  </a:txBody>
                  <a:tcPr marL="46182" marR="46182" marT="23091" marB="23091" anchor="ctr">
                    <a:lnL>
                      <a:noFill/>
                    </a:lnL>
                    <a:lnR>
                      <a:noFill/>
                    </a:lnR>
                    <a:lnT>
                      <a:noFill/>
                    </a:lnT>
                    <a:lnB>
                      <a:noFill/>
                    </a:lnB>
                    <a:solidFill>
                      <a:srgbClr val="E1E1E1"/>
                    </a:solidFill>
                  </a:tcPr>
                </a:tc>
                <a:tc>
                  <a:txBody>
                    <a:bodyPr/>
                    <a:lstStyle/>
                    <a:p>
                      <a:r>
                        <a:rPr lang="en-US" sz="1000"/>
                        <a:t>ASTM D2265</a:t>
                      </a:r>
                    </a:p>
                  </a:txBody>
                  <a:tcPr marL="46182" marR="46182" marT="23091" marB="23091" anchor="ctr">
                    <a:lnL>
                      <a:noFill/>
                    </a:lnL>
                    <a:lnR>
                      <a:noFill/>
                    </a:lnR>
                    <a:lnT>
                      <a:noFill/>
                    </a:lnT>
                    <a:lnB>
                      <a:noFill/>
                    </a:lnB>
                    <a:solidFill>
                      <a:srgbClr val="E1E1E1"/>
                    </a:solidFill>
                  </a:tcPr>
                </a:tc>
                <a:tc>
                  <a:txBody>
                    <a:bodyPr/>
                    <a:lstStyle/>
                    <a:p>
                      <a:r>
                        <a:rPr lang="en-US" altLang="zh-CN" sz="1000"/>
                        <a:t>318</a:t>
                      </a:r>
                    </a:p>
                  </a:txBody>
                  <a:tcPr marL="46182" marR="46182" marT="23091" marB="23091" anchor="ctr">
                    <a:lnL>
                      <a:noFill/>
                    </a:lnL>
                    <a:lnR>
                      <a:noFill/>
                    </a:lnR>
                    <a:lnT>
                      <a:noFill/>
                    </a:lnT>
                    <a:lnB>
                      <a:noFill/>
                    </a:lnB>
                    <a:solidFill>
                      <a:srgbClr val="E1E1E1"/>
                    </a:solidFill>
                  </a:tcPr>
                </a:tc>
              </a:tr>
              <a:tr h="205310">
                <a:tc>
                  <a:txBody>
                    <a:bodyPr/>
                    <a:lstStyle/>
                    <a:p>
                      <a:r>
                        <a:rPr lang="zh-CN" altLang="en-US" sz="1000" dirty="0"/>
                        <a:t>锥入度，</a:t>
                      </a:r>
                      <a:r>
                        <a:rPr lang="en-US" altLang="zh-CN" sz="1000" dirty="0"/>
                        <a:t>0.1</a:t>
                      </a:r>
                      <a:r>
                        <a:rPr lang="en-US" sz="1000" dirty="0"/>
                        <a:t>mm </a:t>
                      </a:r>
                    </a:p>
                  </a:txBody>
                  <a:tcPr marL="46182" marR="46182" marT="23091" marB="23091" anchor="ctr">
                    <a:lnL>
                      <a:noFill/>
                    </a:lnL>
                    <a:lnR>
                      <a:noFill/>
                    </a:lnR>
                    <a:lnT>
                      <a:noFill/>
                    </a:lnT>
                    <a:lnB>
                      <a:noFill/>
                    </a:lnB>
                  </a:tcPr>
                </a:tc>
                <a:tc>
                  <a:txBody>
                    <a:bodyPr/>
                    <a:lstStyle/>
                    <a:p>
                      <a:r>
                        <a:rPr lang="en-US" sz="1000"/>
                        <a:t>ASTM D217</a:t>
                      </a:r>
                    </a:p>
                  </a:txBody>
                  <a:tcPr marL="46182" marR="46182" marT="23091" marB="23091" anchor="ctr">
                    <a:lnL>
                      <a:noFill/>
                    </a:lnL>
                    <a:lnR>
                      <a:noFill/>
                    </a:lnR>
                    <a:lnT>
                      <a:noFill/>
                    </a:lnT>
                    <a:lnB>
                      <a:noFill/>
                    </a:lnB>
                  </a:tcPr>
                </a:tc>
                <a:tc>
                  <a:txBody>
                    <a:bodyPr/>
                    <a:lstStyle/>
                    <a:p>
                      <a:r>
                        <a:rPr lang="zh-CN" altLang="en-US" sz="1000"/>
                        <a:t> </a:t>
                      </a:r>
                    </a:p>
                  </a:txBody>
                  <a:tcPr marL="46182" marR="46182" marT="23091" marB="23091" anchor="ctr">
                    <a:lnL>
                      <a:noFill/>
                    </a:lnL>
                    <a:lnR>
                      <a:noFill/>
                    </a:lnR>
                    <a:lnT>
                      <a:noFill/>
                    </a:lnT>
                    <a:lnB>
                      <a:noFill/>
                    </a:lnB>
                  </a:tcPr>
                </a:tc>
              </a:tr>
              <a:tr h="205310">
                <a:tc>
                  <a:txBody>
                    <a:bodyPr/>
                    <a:lstStyle/>
                    <a:p>
                      <a:r>
                        <a:rPr lang="en-US" altLang="zh-CN" sz="1000" dirty="0"/>
                        <a:t>60</a:t>
                      </a:r>
                      <a:r>
                        <a:rPr lang="zh-CN" altLang="en-US" sz="1000" dirty="0"/>
                        <a:t>行程</a:t>
                      </a:r>
                    </a:p>
                  </a:txBody>
                  <a:tcPr marL="46182" marR="46182" marT="23091" marB="23091" anchor="ctr">
                    <a:lnL>
                      <a:noFill/>
                    </a:lnL>
                    <a:lnR>
                      <a:noFill/>
                    </a:lnR>
                    <a:lnT>
                      <a:noFill/>
                    </a:lnT>
                    <a:lnB>
                      <a:noFill/>
                    </a:lnB>
                    <a:solidFill>
                      <a:srgbClr val="E1E1E1"/>
                    </a:solidFill>
                  </a:tcPr>
                </a:tc>
                <a:tc>
                  <a:txBody>
                    <a:bodyPr/>
                    <a:lstStyle/>
                    <a:p>
                      <a:r>
                        <a:rPr lang="zh-CN" altLang="en-US" sz="1000"/>
                        <a:t> </a:t>
                      </a:r>
                    </a:p>
                  </a:txBody>
                  <a:tcPr marL="46182" marR="46182" marT="23091" marB="23091" anchor="ctr">
                    <a:lnL>
                      <a:noFill/>
                    </a:lnL>
                    <a:lnR>
                      <a:noFill/>
                    </a:lnR>
                    <a:lnT>
                      <a:noFill/>
                    </a:lnT>
                    <a:lnB>
                      <a:noFill/>
                    </a:lnB>
                    <a:solidFill>
                      <a:srgbClr val="E1E1E1"/>
                    </a:solidFill>
                  </a:tcPr>
                </a:tc>
                <a:tc>
                  <a:txBody>
                    <a:bodyPr/>
                    <a:lstStyle/>
                    <a:p>
                      <a:r>
                        <a:rPr lang="en-US" altLang="zh-CN" sz="1000"/>
                        <a:t>280</a:t>
                      </a:r>
                    </a:p>
                  </a:txBody>
                  <a:tcPr marL="46182" marR="46182" marT="23091" marB="23091" anchor="ctr">
                    <a:lnL>
                      <a:noFill/>
                    </a:lnL>
                    <a:lnR>
                      <a:noFill/>
                    </a:lnR>
                    <a:lnT>
                      <a:noFill/>
                    </a:lnT>
                    <a:lnB>
                      <a:noFill/>
                    </a:lnB>
                    <a:solidFill>
                      <a:srgbClr val="E1E1E1"/>
                    </a:solidFill>
                  </a:tcPr>
                </a:tc>
              </a:tr>
              <a:tr h="205310">
                <a:tc>
                  <a:txBody>
                    <a:bodyPr/>
                    <a:lstStyle/>
                    <a:p>
                      <a:r>
                        <a:rPr lang="en-US" altLang="zh-CN" sz="1000" dirty="0"/>
                        <a:t>10,000</a:t>
                      </a:r>
                      <a:r>
                        <a:rPr lang="zh-CN" altLang="en-US" sz="1000" dirty="0"/>
                        <a:t>行程后，</a:t>
                      </a:r>
                      <a:r>
                        <a:rPr lang="en-US" altLang="zh-CN" sz="1000" dirty="0"/>
                        <a:t>%</a:t>
                      </a:r>
                      <a:r>
                        <a:rPr lang="zh-CN" altLang="en-US" sz="1000" dirty="0"/>
                        <a:t>变化率 </a:t>
                      </a:r>
                    </a:p>
                  </a:txBody>
                  <a:tcPr marL="46182" marR="46182" marT="23091" marB="23091" anchor="ctr">
                    <a:lnL>
                      <a:noFill/>
                    </a:lnL>
                    <a:lnR>
                      <a:noFill/>
                    </a:lnR>
                    <a:lnT>
                      <a:noFill/>
                    </a:lnT>
                    <a:lnB>
                      <a:noFill/>
                    </a:lnB>
                  </a:tcPr>
                </a:tc>
                <a:tc>
                  <a:txBody>
                    <a:bodyPr/>
                    <a:lstStyle/>
                    <a:p>
                      <a:r>
                        <a:rPr lang="zh-CN" altLang="en-US" sz="1000"/>
                        <a:t> </a:t>
                      </a:r>
                    </a:p>
                  </a:txBody>
                  <a:tcPr marL="46182" marR="46182" marT="23091" marB="23091" anchor="ctr">
                    <a:lnL>
                      <a:noFill/>
                    </a:lnL>
                    <a:lnR>
                      <a:noFill/>
                    </a:lnR>
                    <a:lnT>
                      <a:noFill/>
                    </a:lnT>
                    <a:lnB>
                      <a:noFill/>
                    </a:lnB>
                  </a:tcPr>
                </a:tc>
                <a:tc>
                  <a:txBody>
                    <a:bodyPr/>
                    <a:lstStyle/>
                    <a:p>
                      <a:r>
                        <a:rPr lang="en-US" altLang="zh-CN" sz="1000"/>
                        <a:t>-1.0</a:t>
                      </a:r>
                    </a:p>
                  </a:txBody>
                  <a:tcPr marL="46182" marR="46182" marT="23091" marB="23091" anchor="ctr">
                    <a:lnL>
                      <a:noFill/>
                    </a:lnL>
                    <a:lnR>
                      <a:noFill/>
                    </a:lnR>
                    <a:lnT>
                      <a:noFill/>
                    </a:lnT>
                    <a:lnB>
                      <a:noFill/>
                    </a:lnB>
                  </a:tcPr>
                </a:tc>
              </a:tr>
              <a:tr h="253190">
                <a:tc>
                  <a:txBody>
                    <a:bodyPr/>
                    <a:lstStyle/>
                    <a:p>
                      <a:r>
                        <a:rPr lang="zh-CN" altLang="en-US" sz="1000" dirty="0"/>
                        <a:t>滚动安定性，含</a:t>
                      </a:r>
                      <a:r>
                        <a:rPr lang="en-US" altLang="zh-CN" sz="1000" dirty="0"/>
                        <a:t>50%</a:t>
                      </a:r>
                      <a:r>
                        <a:rPr lang="zh-CN" altLang="en-US" sz="1000" dirty="0"/>
                        <a:t>水，</a:t>
                      </a:r>
                      <a:r>
                        <a:rPr lang="en-US" altLang="zh-CN" sz="1000" dirty="0"/>
                        <a:t>%</a:t>
                      </a:r>
                      <a:r>
                        <a:rPr lang="zh-CN" altLang="en-US" sz="1000" dirty="0"/>
                        <a:t>变化率</a:t>
                      </a:r>
                    </a:p>
                  </a:txBody>
                  <a:tcPr marL="46182" marR="46182" marT="23091" marB="23091" anchor="ctr">
                    <a:lnL>
                      <a:noFill/>
                    </a:lnL>
                    <a:lnR>
                      <a:noFill/>
                    </a:lnR>
                    <a:lnT>
                      <a:noFill/>
                    </a:lnT>
                    <a:lnB>
                      <a:noFill/>
                    </a:lnB>
                    <a:solidFill>
                      <a:srgbClr val="E1E1E1"/>
                    </a:solidFill>
                  </a:tcPr>
                </a:tc>
                <a:tc>
                  <a:txBody>
                    <a:bodyPr/>
                    <a:lstStyle/>
                    <a:p>
                      <a:r>
                        <a:rPr lang="en-US" sz="1000" dirty="0"/>
                        <a:t>ASTM D1831</a:t>
                      </a:r>
                    </a:p>
                  </a:txBody>
                  <a:tcPr marL="46182" marR="46182" marT="23091" marB="23091" anchor="ctr">
                    <a:lnL>
                      <a:noFill/>
                    </a:lnL>
                    <a:lnR>
                      <a:noFill/>
                    </a:lnR>
                    <a:lnT>
                      <a:noFill/>
                    </a:lnT>
                    <a:lnB>
                      <a:noFill/>
                    </a:lnB>
                    <a:solidFill>
                      <a:srgbClr val="E1E1E1"/>
                    </a:solidFill>
                  </a:tcPr>
                </a:tc>
                <a:tc>
                  <a:txBody>
                    <a:bodyPr/>
                    <a:lstStyle/>
                    <a:p>
                      <a:r>
                        <a:rPr lang="en-US" altLang="zh-CN" sz="1000"/>
                        <a:t>0.3</a:t>
                      </a:r>
                    </a:p>
                  </a:txBody>
                  <a:tcPr marL="46182" marR="46182" marT="23091" marB="23091" anchor="ctr">
                    <a:lnL>
                      <a:noFill/>
                    </a:lnL>
                    <a:lnR>
                      <a:noFill/>
                    </a:lnR>
                    <a:lnT>
                      <a:noFill/>
                    </a:lnT>
                    <a:lnB>
                      <a:noFill/>
                    </a:lnB>
                    <a:solidFill>
                      <a:srgbClr val="E1E1E1"/>
                    </a:solidFill>
                  </a:tcPr>
                </a:tc>
              </a:tr>
              <a:tr h="205310">
                <a:tc>
                  <a:txBody>
                    <a:bodyPr/>
                    <a:lstStyle/>
                    <a:p>
                      <a:r>
                        <a:rPr lang="pt-BR" sz="1000" dirty="0"/>
                        <a:t>梯姆肯OK值，kg (N) </a:t>
                      </a:r>
                    </a:p>
                  </a:txBody>
                  <a:tcPr marL="46182" marR="46182" marT="23091" marB="23091" anchor="ctr">
                    <a:lnL>
                      <a:noFill/>
                    </a:lnL>
                    <a:lnR>
                      <a:noFill/>
                    </a:lnR>
                    <a:lnT>
                      <a:noFill/>
                    </a:lnT>
                    <a:lnB>
                      <a:noFill/>
                    </a:lnB>
                  </a:tcPr>
                </a:tc>
                <a:tc>
                  <a:txBody>
                    <a:bodyPr/>
                    <a:lstStyle/>
                    <a:p>
                      <a:r>
                        <a:rPr lang="en-US" sz="1000"/>
                        <a:t>ASTM D2509 </a:t>
                      </a:r>
                    </a:p>
                  </a:txBody>
                  <a:tcPr marL="46182" marR="46182" marT="23091" marB="23091" anchor="ctr">
                    <a:lnL>
                      <a:noFill/>
                    </a:lnL>
                    <a:lnR>
                      <a:noFill/>
                    </a:lnR>
                    <a:lnT>
                      <a:noFill/>
                    </a:lnT>
                    <a:lnB>
                      <a:noFill/>
                    </a:lnB>
                  </a:tcPr>
                </a:tc>
                <a:tc>
                  <a:txBody>
                    <a:bodyPr/>
                    <a:lstStyle/>
                    <a:p>
                      <a:r>
                        <a:rPr lang="en-US" altLang="zh-CN" sz="1000"/>
                        <a:t>27.2 (267)</a:t>
                      </a:r>
                    </a:p>
                  </a:txBody>
                  <a:tcPr marL="46182" marR="46182" marT="23091" marB="23091" anchor="ctr">
                    <a:lnL>
                      <a:noFill/>
                    </a:lnL>
                    <a:lnR>
                      <a:noFill/>
                    </a:lnR>
                    <a:lnT>
                      <a:noFill/>
                    </a:lnT>
                    <a:lnB>
                      <a:noFill/>
                    </a:lnB>
                  </a:tcPr>
                </a:tc>
              </a:tr>
              <a:tr h="205310">
                <a:tc>
                  <a:txBody>
                    <a:bodyPr/>
                    <a:lstStyle/>
                    <a:p>
                      <a:r>
                        <a:rPr lang="zh-CN" altLang="en-US" sz="1000"/>
                        <a:t>四球极压</a:t>
                      </a:r>
                    </a:p>
                  </a:txBody>
                  <a:tcPr marL="46182" marR="46182" marT="23091" marB="23091" anchor="ctr">
                    <a:lnL>
                      <a:noFill/>
                    </a:lnL>
                    <a:lnR>
                      <a:noFill/>
                    </a:lnR>
                    <a:lnT>
                      <a:noFill/>
                    </a:lnT>
                    <a:lnB>
                      <a:noFill/>
                    </a:lnB>
                    <a:solidFill>
                      <a:srgbClr val="E1E1E1"/>
                    </a:solidFill>
                  </a:tcPr>
                </a:tc>
                <a:tc>
                  <a:txBody>
                    <a:bodyPr/>
                    <a:lstStyle/>
                    <a:p>
                      <a:r>
                        <a:rPr lang="en-US" sz="1000" dirty="0"/>
                        <a:t>ASTM D2596</a:t>
                      </a:r>
                    </a:p>
                  </a:txBody>
                  <a:tcPr marL="46182" marR="46182" marT="23091" marB="23091" anchor="ctr">
                    <a:lnL>
                      <a:noFill/>
                    </a:lnL>
                    <a:lnR>
                      <a:noFill/>
                    </a:lnR>
                    <a:lnT>
                      <a:noFill/>
                    </a:lnT>
                    <a:lnB>
                      <a:noFill/>
                    </a:lnB>
                    <a:solidFill>
                      <a:srgbClr val="E1E1E1"/>
                    </a:solidFill>
                  </a:tcPr>
                </a:tc>
                <a:tc>
                  <a:txBody>
                    <a:bodyPr/>
                    <a:lstStyle/>
                    <a:p>
                      <a:r>
                        <a:rPr lang="zh-CN" altLang="en-US" sz="1000"/>
                        <a:t> </a:t>
                      </a:r>
                    </a:p>
                  </a:txBody>
                  <a:tcPr marL="46182" marR="46182" marT="23091" marB="23091" anchor="ctr">
                    <a:lnL>
                      <a:noFill/>
                    </a:lnL>
                    <a:lnR>
                      <a:noFill/>
                    </a:lnR>
                    <a:lnT>
                      <a:noFill/>
                    </a:lnT>
                    <a:lnB>
                      <a:noFill/>
                    </a:lnB>
                    <a:solidFill>
                      <a:srgbClr val="E1E1E1"/>
                    </a:solidFill>
                  </a:tcPr>
                </a:tc>
              </a:tr>
              <a:tr h="205310">
                <a:tc>
                  <a:txBody>
                    <a:bodyPr/>
                    <a:lstStyle/>
                    <a:p>
                      <a:r>
                        <a:rPr lang="zh-CN" altLang="en-US" sz="1000"/>
                        <a:t>综合磨耗指数</a:t>
                      </a:r>
                    </a:p>
                  </a:txBody>
                  <a:tcPr marL="46182" marR="46182" marT="23091" marB="23091" anchor="ctr">
                    <a:lnL>
                      <a:noFill/>
                    </a:lnL>
                    <a:lnR>
                      <a:noFill/>
                    </a:lnR>
                    <a:lnT>
                      <a:noFill/>
                    </a:lnT>
                    <a:lnB>
                      <a:noFill/>
                    </a:lnB>
                  </a:tcPr>
                </a:tc>
                <a:tc>
                  <a:txBody>
                    <a:bodyPr/>
                    <a:lstStyle/>
                    <a:p>
                      <a:r>
                        <a:rPr lang="zh-CN" altLang="en-US" sz="1000" dirty="0"/>
                        <a:t> </a:t>
                      </a:r>
                    </a:p>
                  </a:txBody>
                  <a:tcPr marL="46182" marR="46182" marT="23091" marB="23091" anchor="ctr">
                    <a:lnL>
                      <a:noFill/>
                    </a:lnL>
                    <a:lnR>
                      <a:noFill/>
                    </a:lnR>
                    <a:lnT>
                      <a:noFill/>
                    </a:lnT>
                    <a:lnB>
                      <a:noFill/>
                    </a:lnB>
                  </a:tcPr>
                </a:tc>
                <a:tc>
                  <a:txBody>
                    <a:bodyPr/>
                    <a:lstStyle/>
                    <a:p>
                      <a:r>
                        <a:rPr lang="en-US" altLang="zh-CN" sz="1000"/>
                        <a:t>55</a:t>
                      </a:r>
                    </a:p>
                  </a:txBody>
                  <a:tcPr marL="46182" marR="46182" marT="23091" marB="23091" anchor="ctr">
                    <a:lnL>
                      <a:noFill/>
                    </a:lnL>
                    <a:lnR>
                      <a:noFill/>
                    </a:lnR>
                    <a:lnT>
                      <a:noFill/>
                    </a:lnT>
                    <a:lnB>
                      <a:noFill/>
                    </a:lnB>
                  </a:tcPr>
                </a:tc>
              </a:tr>
              <a:tr h="205310">
                <a:tc>
                  <a:txBody>
                    <a:bodyPr/>
                    <a:lstStyle/>
                    <a:p>
                      <a:r>
                        <a:rPr lang="zh-CN" altLang="en-US" sz="1000"/>
                        <a:t>熔融负荷，</a:t>
                      </a:r>
                      <a:r>
                        <a:rPr lang="en-US" sz="1000"/>
                        <a:t>kg </a:t>
                      </a:r>
                    </a:p>
                  </a:txBody>
                  <a:tcPr marL="46182" marR="46182" marT="23091" marB="23091" anchor="ctr">
                    <a:lnL>
                      <a:noFill/>
                    </a:lnL>
                    <a:lnR>
                      <a:noFill/>
                    </a:lnR>
                    <a:lnT>
                      <a:noFill/>
                    </a:lnT>
                    <a:lnB>
                      <a:noFill/>
                    </a:lnB>
                    <a:solidFill>
                      <a:srgbClr val="E1E1E1"/>
                    </a:solidFill>
                  </a:tcPr>
                </a:tc>
                <a:tc>
                  <a:txBody>
                    <a:bodyPr/>
                    <a:lstStyle/>
                    <a:p>
                      <a:r>
                        <a:rPr lang="zh-CN" altLang="en-US" sz="1000" dirty="0"/>
                        <a:t> </a:t>
                      </a:r>
                    </a:p>
                  </a:txBody>
                  <a:tcPr marL="46182" marR="46182" marT="23091" marB="23091" anchor="ctr">
                    <a:lnL>
                      <a:noFill/>
                    </a:lnL>
                    <a:lnR>
                      <a:noFill/>
                    </a:lnR>
                    <a:lnT>
                      <a:noFill/>
                    </a:lnT>
                    <a:lnB>
                      <a:noFill/>
                    </a:lnB>
                    <a:solidFill>
                      <a:srgbClr val="E1E1E1"/>
                    </a:solidFill>
                  </a:tcPr>
                </a:tc>
                <a:tc>
                  <a:txBody>
                    <a:bodyPr/>
                    <a:lstStyle/>
                    <a:p>
                      <a:r>
                        <a:rPr lang="en-US" altLang="zh-CN" sz="1000"/>
                        <a:t>400</a:t>
                      </a:r>
                    </a:p>
                  </a:txBody>
                  <a:tcPr marL="46182" marR="46182" marT="23091" marB="23091" anchor="ctr">
                    <a:lnL>
                      <a:noFill/>
                    </a:lnL>
                    <a:lnR>
                      <a:noFill/>
                    </a:lnR>
                    <a:lnT>
                      <a:noFill/>
                    </a:lnT>
                    <a:lnB>
                      <a:noFill/>
                    </a:lnB>
                    <a:solidFill>
                      <a:srgbClr val="E1E1E1"/>
                    </a:solidFill>
                  </a:tcPr>
                </a:tc>
              </a:tr>
              <a:tr h="205310">
                <a:tc>
                  <a:txBody>
                    <a:bodyPr/>
                    <a:lstStyle/>
                    <a:p>
                      <a:r>
                        <a:rPr lang="zh-CN" altLang="en-US" sz="1000"/>
                        <a:t>四球磨损直径，</a:t>
                      </a:r>
                      <a:r>
                        <a:rPr lang="en-US" altLang="zh-CN" sz="1000"/>
                        <a:t>mm</a:t>
                      </a:r>
                    </a:p>
                  </a:txBody>
                  <a:tcPr marL="46182" marR="46182" marT="23091" marB="23091" anchor="ctr">
                    <a:lnL>
                      <a:noFill/>
                    </a:lnL>
                    <a:lnR>
                      <a:noFill/>
                    </a:lnR>
                    <a:lnT>
                      <a:noFill/>
                    </a:lnT>
                    <a:lnB>
                      <a:noFill/>
                    </a:lnB>
                  </a:tcPr>
                </a:tc>
                <a:tc>
                  <a:txBody>
                    <a:bodyPr/>
                    <a:lstStyle/>
                    <a:p>
                      <a:r>
                        <a:rPr lang="en-US" sz="1000" dirty="0"/>
                        <a:t>ASTM D2266</a:t>
                      </a:r>
                    </a:p>
                  </a:txBody>
                  <a:tcPr marL="46182" marR="46182" marT="23091" marB="23091" anchor="ctr">
                    <a:lnL>
                      <a:noFill/>
                    </a:lnL>
                    <a:lnR>
                      <a:noFill/>
                    </a:lnR>
                    <a:lnT>
                      <a:noFill/>
                    </a:lnT>
                    <a:lnB>
                      <a:noFill/>
                    </a:lnB>
                  </a:tcPr>
                </a:tc>
                <a:tc>
                  <a:txBody>
                    <a:bodyPr/>
                    <a:lstStyle/>
                    <a:p>
                      <a:r>
                        <a:rPr lang="en-US" altLang="zh-CN" sz="1000"/>
                        <a:t>0.42</a:t>
                      </a:r>
                    </a:p>
                  </a:txBody>
                  <a:tcPr marL="46182" marR="46182" marT="23091" marB="23091" anchor="ctr">
                    <a:lnL>
                      <a:noFill/>
                    </a:lnL>
                    <a:lnR>
                      <a:noFill/>
                    </a:lnR>
                    <a:lnT>
                      <a:noFill/>
                    </a:lnT>
                    <a:lnB>
                      <a:noFill/>
                    </a:lnB>
                  </a:tcPr>
                </a:tc>
              </a:tr>
              <a:tr h="224406">
                <a:tc>
                  <a:txBody>
                    <a:bodyPr/>
                    <a:lstStyle/>
                    <a:p>
                      <a:r>
                        <a:rPr lang="zh-CN" altLang="en-US" sz="1000"/>
                        <a:t>水淋流失</a:t>
                      </a:r>
                      <a:r>
                        <a:rPr lang="en-US" altLang="zh-CN" sz="1000"/>
                        <a:t>@ 79.4℃</a:t>
                      </a:r>
                      <a:r>
                        <a:rPr lang="zh-CN" altLang="en-US" sz="1000"/>
                        <a:t>，</a:t>
                      </a:r>
                      <a:r>
                        <a:rPr lang="en-US" altLang="zh-CN" sz="1000"/>
                        <a:t>%</a:t>
                      </a:r>
                    </a:p>
                  </a:txBody>
                  <a:tcPr marL="46182" marR="46182" marT="23091" marB="23091" anchor="ctr">
                    <a:lnL>
                      <a:noFill/>
                    </a:lnL>
                    <a:lnR>
                      <a:noFill/>
                    </a:lnR>
                    <a:lnT>
                      <a:noFill/>
                    </a:lnT>
                    <a:lnB>
                      <a:noFill/>
                    </a:lnB>
                    <a:solidFill>
                      <a:srgbClr val="E1E1E1"/>
                    </a:solidFill>
                  </a:tcPr>
                </a:tc>
                <a:tc>
                  <a:txBody>
                    <a:bodyPr/>
                    <a:lstStyle/>
                    <a:p>
                      <a:r>
                        <a:rPr lang="en-US" sz="1000" dirty="0"/>
                        <a:t>ASTM D1264</a:t>
                      </a:r>
                    </a:p>
                  </a:txBody>
                  <a:tcPr marL="46182" marR="46182" marT="23091" marB="23091" anchor="ctr">
                    <a:lnL>
                      <a:noFill/>
                    </a:lnL>
                    <a:lnR>
                      <a:noFill/>
                    </a:lnR>
                    <a:lnT>
                      <a:noFill/>
                    </a:lnT>
                    <a:lnB>
                      <a:noFill/>
                    </a:lnB>
                    <a:solidFill>
                      <a:srgbClr val="E1E1E1"/>
                    </a:solidFill>
                  </a:tcPr>
                </a:tc>
                <a:tc>
                  <a:txBody>
                    <a:bodyPr/>
                    <a:lstStyle/>
                    <a:p>
                      <a:r>
                        <a:rPr lang="en-US" altLang="zh-CN" sz="1000"/>
                        <a:t>1.0</a:t>
                      </a:r>
                    </a:p>
                  </a:txBody>
                  <a:tcPr marL="46182" marR="46182" marT="23091" marB="23091" anchor="ctr">
                    <a:lnL>
                      <a:noFill/>
                    </a:lnL>
                    <a:lnR>
                      <a:noFill/>
                    </a:lnR>
                    <a:lnT>
                      <a:noFill/>
                    </a:lnT>
                    <a:lnB>
                      <a:noFill/>
                    </a:lnB>
                    <a:solidFill>
                      <a:srgbClr val="E1E1E1"/>
                    </a:solidFill>
                  </a:tcPr>
                </a:tc>
              </a:tr>
              <a:tr h="223343">
                <a:tc>
                  <a:txBody>
                    <a:bodyPr/>
                    <a:lstStyle/>
                    <a:p>
                      <a:r>
                        <a:rPr lang="zh-CN" altLang="en-US" sz="1000"/>
                        <a:t>低温扭矩，</a:t>
                      </a:r>
                      <a:r>
                        <a:rPr lang="en-US" altLang="zh-CN" sz="1000"/>
                        <a:t>-40℃</a:t>
                      </a:r>
                      <a:r>
                        <a:rPr lang="zh-CN" altLang="en-US" sz="1000"/>
                        <a:t>，</a:t>
                      </a:r>
                      <a:r>
                        <a:rPr lang="en-US" altLang="zh-CN" sz="1000"/>
                        <a:t>N-m  </a:t>
                      </a:r>
                    </a:p>
                  </a:txBody>
                  <a:tcPr marL="46182" marR="46182" marT="23091" marB="23091" anchor="ctr">
                    <a:lnL>
                      <a:noFill/>
                    </a:lnL>
                    <a:lnR>
                      <a:noFill/>
                    </a:lnR>
                    <a:lnT>
                      <a:noFill/>
                    </a:lnT>
                    <a:lnB>
                      <a:noFill/>
                    </a:lnB>
                    <a:solidFill>
                      <a:srgbClr val="FFFFFF"/>
                    </a:solidFill>
                  </a:tcPr>
                </a:tc>
                <a:tc>
                  <a:txBody>
                    <a:bodyPr/>
                    <a:lstStyle/>
                    <a:p>
                      <a:r>
                        <a:rPr lang="en-US" sz="1000" dirty="0"/>
                        <a:t>ASTM D1478</a:t>
                      </a:r>
                    </a:p>
                  </a:txBody>
                  <a:tcPr marL="46182" marR="46182" marT="23091" marB="23091" anchor="ctr">
                    <a:lnL>
                      <a:noFill/>
                    </a:lnL>
                    <a:lnR>
                      <a:noFill/>
                    </a:lnR>
                    <a:lnT>
                      <a:noFill/>
                    </a:lnT>
                    <a:lnB>
                      <a:noFill/>
                    </a:lnB>
                    <a:solidFill>
                      <a:srgbClr val="FFFFFF"/>
                    </a:solidFill>
                  </a:tcPr>
                </a:tc>
                <a:tc>
                  <a:txBody>
                    <a:bodyPr/>
                    <a:lstStyle/>
                    <a:p>
                      <a:r>
                        <a:rPr lang="zh-CN" altLang="en-US" sz="1000"/>
                        <a:t> </a:t>
                      </a:r>
                    </a:p>
                  </a:txBody>
                  <a:tcPr marL="46182" marR="46182" marT="23091" marB="23091" anchor="ctr">
                    <a:lnL>
                      <a:noFill/>
                    </a:lnL>
                    <a:lnR>
                      <a:noFill/>
                    </a:lnR>
                    <a:lnT>
                      <a:noFill/>
                    </a:lnT>
                    <a:lnB>
                      <a:noFill/>
                    </a:lnB>
                    <a:solidFill>
                      <a:srgbClr val="FFFFFF"/>
                    </a:solidFill>
                  </a:tcPr>
                </a:tc>
              </a:tr>
              <a:tr h="205310">
                <a:tc>
                  <a:txBody>
                    <a:bodyPr/>
                    <a:lstStyle/>
                    <a:p>
                      <a:r>
                        <a:rPr lang="zh-CN" altLang="en-US" sz="1000"/>
                        <a:t>启动 </a:t>
                      </a:r>
                    </a:p>
                  </a:txBody>
                  <a:tcPr marL="46182" marR="46182" marT="23091" marB="23091" anchor="ctr">
                    <a:lnL>
                      <a:noFill/>
                    </a:lnL>
                    <a:lnR>
                      <a:noFill/>
                    </a:lnR>
                    <a:lnT>
                      <a:noFill/>
                    </a:lnT>
                    <a:lnB>
                      <a:noFill/>
                    </a:lnB>
                    <a:solidFill>
                      <a:srgbClr val="E1E1E1"/>
                    </a:solidFill>
                  </a:tcPr>
                </a:tc>
                <a:tc>
                  <a:txBody>
                    <a:bodyPr/>
                    <a:lstStyle/>
                    <a:p>
                      <a:r>
                        <a:rPr lang="zh-CN" altLang="en-US" sz="1000" dirty="0"/>
                        <a:t> </a:t>
                      </a:r>
                    </a:p>
                  </a:txBody>
                  <a:tcPr marL="46182" marR="46182" marT="23091" marB="23091" anchor="ctr">
                    <a:lnL>
                      <a:noFill/>
                    </a:lnL>
                    <a:lnR>
                      <a:noFill/>
                    </a:lnR>
                    <a:lnT>
                      <a:noFill/>
                    </a:lnT>
                    <a:lnB>
                      <a:noFill/>
                    </a:lnB>
                    <a:solidFill>
                      <a:srgbClr val="E1E1E1"/>
                    </a:solidFill>
                  </a:tcPr>
                </a:tc>
                <a:tc>
                  <a:txBody>
                    <a:bodyPr/>
                    <a:lstStyle/>
                    <a:p>
                      <a:r>
                        <a:rPr lang="zh-CN" altLang="en-US" sz="1000"/>
                        <a:t> </a:t>
                      </a:r>
                      <a:r>
                        <a:rPr lang="en-US" altLang="zh-CN" sz="1000"/>
                        <a:t>0.3010</a:t>
                      </a:r>
                    </a:p>
                  </a:txBody>
                  <a:tcPr marL="46182" marR="46182" marT="23091" marB="23091" anchor="ctr">
                    <a:lnL>
                      <a:noFill/>
                    </a:lnL>
                    <a:lnR>
                      <a:noFill/>
                    </a:lnR>
                    <a:lnT>
                      <a:noFill/>
                    </a:lnT>
                    <a:lnB>
                      <a:noFill/>
                    </a:lnB>
                    <a:solidFill>
                      <a:srgbClr val="E1E1E1"/>
                    </a:solidFill>
                  </a:tcPr>
                </a:tc>
              </a:tr>
              <a:tr h="205310">
                <a:tc>
                  <a:txBody>
                    <a:bodyPr/>
                    <a:lstStyle/>
                    <a:p>
                      <a:r>
                        <a:rPr lang="en-US" altLang="zh-CN" sz="1000"/>
                        <a:t>60</a:t>
                      </a:r>
                      <a:r>
                        <a:rPr lang="zh-CN" altLang="en-US" sz="1000"/>
                        <a:t>分钟 </a:t>
                      </a:r>
                    </a:p>
                  </a:txBody>
                  <a:tcPr marL="46182" marR="46182" marT="23091" marB="23091" anchor="ctr">
                    <a:lnL>
                      <a:noFill/>
                    </a:lnL>
                    <a:lnR>
                      <a:noFill/>
                    </a:lnR>
                    <a:lnT>
                      <a:noFill/>
                    </a:lnT>
                    <a:lnB>
                      <a:noFill/>
                    </a:lnB>
                    <a:solidFill>
                      <a:srgbClr val="FFFFFF"/>
                    </a:solidFill>
                  </a:tcPr>
                </a:tc>
                <a:tc>
                  <a:txBody>
                    <a:bodyPr/>
                    <a:lstStyle/>
                    <a:p>
                      <a:r>
                        <a:rPr lang="zh-CN" altLang="en-US" sz="1000" dirty="0"/>
                        <a:t> </a:t>
                      </a:r>
                    </a:p>
                  </a:txBody>
                  <a:tcPr marL="46182" marR="46182" marT="23091" marB="23091" anchor="ctr">
                    <a:lnL>
                      <a:noFill/>
                    </a:lnL>
                    <a:lnR>
                      <a:noFill/>
                    </a:lnR>
                    <a:lnT>
                      <a:noFill/>
                    </a:lnT>
                    <a:lnB>
                      <a:noFill/>
                    </a:lnB>
                    <a:solidFill>
                      <a:srgbClr val="FFFFFF"/>
                    </a:solidFill>
                  </a:tcPr>
                </a:tc>
                <a:tc>
                  <a:txBody>
                    <a:bodyPr/>
                    <a:lstStyle/>
                    <a:p>
                      <a:r>
                        <a:rPr lang="zh-CN" altLang="en-US" sz="1000" dirty="0"/>
                        <a:t> </a:t>
                      </a:r>
                      <a:r>
                        <a:rPr lang="en-US" altLang="zh-CN" sz="1000" dirty="0"/>
                        <a:t>0.0586</a:t>
                      </a:r>
                    </a:p>
                  </a:txBody>
                  <a:tcPr marL="46182" marR="46182" marT="23091" marB="23091" anchor="ctr">
                    <a:lnL>
                      <a:noFill/>
                    </a:lnL>
                    <a:lnR>
                      <a:noFill/>
                    </a:lnR>
                    <a:lnT>
                      <a:noFill/>
                    </a:lnT>
                    <a:lnB>
                      <a:noFill/>
                    </a:lnB>
                    <a:solidFill>
                      <a:srgbClr val="FFFFFF"/>
                    </a:solidFill>
                  </a:tcPr>
                </a:tc>
              </a:tr>
              <a:tr h="273290">
                <a:tc>
                  <a:txBody>
                    <a:bodyPr/>
                    <a:lstStyle/>
                    <a:p>
                      <a:r>
                        <a:rPr lang="zh-CN" altLang="en-US" sz="1000"/>
                        <a:t>泵送性，</a:t>
                      </a:r>
                      <a:r>
                        <a:rPr lang="en-US" altLang="zh-CN" sz="1000"/>
                        <a:t>-18℃</a:t>
                      </a:r>
                      <a:r>
                        <a:rPr lang="zh-CN" altLang="en-US" sz="1000"/>
                        <a:t>，</a:t>
                      </a:r>
                      <a:r>
                        <a:rPr lang="en-US" sz="1000"/>
                        <a:t>g/min</a:t>
                      </a:r>
                    </a:p>
                  </a:txBody>
                  <a:tcPr marL="46182" marR="46182" marT="23091" marB="23091" anchor="ctr">
                    <a:lnL>
                      <a:noFill/>
                    </a:lnL>
                    <a:lnR>
                      <a:noFill/>
                    </a:lnR>
                    <a:lnT>
                      <a:noFill/>
                    </a:lnT>
                    <a:lnB>
                      <a:noFill/>
                    </a:lnB>
                    <a:solidFill>
                      <a:srgbClr val="E1E1E1"/>
                    </a:solidFill>
                  </a:tcPr>
                </a:tc>
                <a:tc>
                  <a:txBody>
                    <a:bodyPr/>
                    <a:lstStyle/>
                    <a:p>
                      <a:r>
                        <a:rPr lang="zh-CN" altLang="en-US" sz="1000"/>
                        <a:t>美钢标准 </a:t>
                      </a:r>
                    </a:p>
                  </a:txBody>
                  <a:tcPr marL="46182" marR="46182" marT="23091" marB="23091" anchor="ctr">
                    <a:lnL>
                      <a:noFill/>
                    </a:lnL>
                    <a:lnR>
                      <a:noFill/>
                    </a:lnR>
                    <a:lnT>
                      <a:noFill/>
                    </a:lnT>
                    <a:lnB>
                      <a:noFill/>
                    </a:lnB>
                    <a:solidFill>
                      <a:srgbClr val="E1E1E1"/>
                    </a:solidFill>
                  </a:tcPr>
                </a:tc>
                <a:tc>
                  <a:txBody>
                    <a:bodyPr/>
                    <a:lstStyle/>
                    <a:p>
                      <a:r>
                        <a:rPr lang="en-US" altLang="zh-CN" sz="1000" dirty="0"/>
                        <a:t>124.6</a:t>
                      </a:r>
                    </a:p>
                  </a:txBody>
                  <a:tcPr marL="46182" marR="46182" marT="23091" marB="23091" anchor="ctr">
                    <a:lnL>
                      <a:noFill/>
                    </a:lnL>
                    <a:lnR>
                      <a:noFill/>
                    </a:lnR>
                    <a:lnT>
                      <a:noFill/>
                    </a:lnT>
                    <a:lnB>
                      <a:noFill/>
                    </a:lnB>
                    <a:solidFill>
                      <a:srgbClr val="E1E1E1"/>
                    </a:solidFill>
                  </a:tcPr>
                </a:tc>
              </a:tr>
              <a:tr h="205310">
                <a:tc>
                  <a:txBody>
                    <a:bodyPr/>
                    <a:lstStyle/>
                    <a:p>
                      <a:r>
                        <a:rPr lang="zh-CN" altLang="en-US" sz="1000"/>
                        <a:t>基础油特性</a:t>
                      </a:r>
                    </a:p>
                  </a:txBody>
                  <a:tcPr marL="46182" marR="46182" marT="23091" marB="23091" anchor="ctr">
                    <a:lnL>
                      <a:noFill/>
                    </a:lnL>
                    <a:lnR>
                      <a:noFill/>
                    </a:lnR>
                    <a:lnT>
                      <a:noFill/>
                    </a:lnT>
                    <a:lnB>
                      <a:noFill/>
                    </a:lnB>
                    <a:solidFill>
                      <a:srgbClr val="FFFFFF"/>
                    </a:solidFill>
                  </a:tcPr>
                </a:tc>
                <a:tc>
                  <a:txBody>
                    <a:bodyPr/>
                    <a:lstStyle/>
                    <a:p>
                      <a:r>
                        <a:rPr lang="en-US" sz="1000"/>
                        <a:t>ASTM D445</a:t>
                      </a:r>
                    </a:p>
                  </a:txBody>
                  <a:tcPr marL="46182" marR="46182" marT="23091" marB="23091" anchor="ctr">
                    <a:lnL>
                      <a:noFill/>
                    </a:lnL>
                    <a:lnR>
                      <a:noFill/>
                    </a:lnR>
                    <a:lnT>
                      <a:noFill/>
                    </a:lnT>
                    <a:lnB>
                      <a:noFill/>
                    </a:lnB>
                    <a:solidFill>
                      <a:srgbClr val="FFFFFF"/>
                    </a:solidFill>
                  </a:tcPr>
                </a:tc>
                <a:tc>
                  <a:txBody>
                    <a:bodyPr/>
                    <a:lstStyle/>
                    <a:p>
                      <a:r>
                        <a:rPr lang="zh-CN" altLang="en-US" sz="1000" dirty="0"/>
                        <a:t> </a:t>
                      </a:r>
                    </a:p>
                  </a:txBody>
                  <a:tcPr marL="46182" marR="46182" marT="23091" marB="23091" anchor="ctr">
                    <a:lnL>
                      <a:noFill/>
                    </a:lnL>
                    <a:lnR>
                      <a:noFill/>
                    </a:lnR>
                    <a:lnT>
                      <a:noFill/>
                    </a:lnT>
                    <a:lnB>
                      <a:noFill/>
                    </a:lnB>
                    <a:solidFill>
                      <a:srgbClr val="FFFFFF"/>
                    </a:solidFill>
                  </a:tcPr>
                </a:tc>
              </a:tr>
              <a:tr h="205310">
                <a:tc>
                  <a:txBody>
                    <a:bodyPr/>
                    <a:lstStyle/>
                    <a:p>
                      <a:r>
                        <a:rPr lang="en-US" altLang="zh-CN" sz="1000"/>
                        <a:t>100℃</a:t>
                      </a:r>
                      <a:r>
                        <a:rPr lang="zh-CN" altLang="en-US" sz="1000"/>
                        <a:t>粘度，</a:t>
                      </a:r>
                      <a:r>
                        <a:rPr lang="en-US" sz="1000"/>
                        <a:t>cSt</a:t>
                      </a:r>
                    </a:p>
                  </a:txBody>
                  <a:tcPr marL="46182" marR="46182" marT="23091" marB="23091" anchor="ctr">
                    <a:lnL>
                      <a:noFill/>
                    </a:lnL>
                    <a:lnR>
                      <a:noFill/>
                    </a:lnR>
                    <a:lnT>
                      <a:noFill/>
                    </a:lnT>
                    <a:lnB>
                      <a:noFill/>
                    </a:lnB>
                    <a:solidFill>
                      <a:srgbClr val="E1E1E1"/>
                    </a:solidFill>
                  </a:tcPr>
                </a:tc>
                <a:tc>
                  <a:txBody>
                    <a:bodyPr/>
                    <a:lstStyle/>
                    <a:p>
                      <a:r>
                        <a:rPr lang="zh-CN" altLang="en-US" sz="1000"/>
                        <a:t> </a:t>
                      </a:r>
                    </a:p>
                  </a:txBody>
                  <a:tcPr marL="46182" marR="46182" marT="23091" marB="23091" anchor="ctr">
                    <a:lnL>
                      <a:noFill/>
                    </a:lnL>
                    <a:lnR>
                      <a:noFill/>
                    </a:lnR>
                    <a:lnT>
                      <a:noFill/>
                    </a:lnT>
                    <a:lnB>
                      <a:noFill/>
                    </a:lnB>
                    <a:solidFill>
                      <a:srgbClr val="E1E1E1"/>
                    </a:solidFill>
                  </a:tcPr>
                </a:tc>
                <a:tc>
                  <a:txBody>
                    <a:bodyPr/>
                    <a:lstStyle/>
                    <a:p>
                      <a:r>
                        <a:rPr lang="en-US" altLang="zh-CN" sz="1000" dirty="0"/>
                        <a:t>7.6</a:t>
                      </a:r>
                    </a:p>
                  </a:txBody>
                  <a:tcPr marL="46182" marR="46182" marT="23091" marB="23091" anchor="ctr">
                    <a:lnL>
                      <a:noFill/>
                    </a:lnL>
                    <a:lnR>
                      <a:noFill/>
                    </a:lnR>
                    <a:lnT>
                      <a:noFill/>
                    </a:lnT>
                    <a:lnB>
                      <a:noFill/>
                    </a:lnB>
                    <a:solidFill>
                      <a:srgbClr val="E1E1E1"/>
                    </a:solidFill>
                  </a:tcPr>
                </a:tc>
              </a:tr>
              <a:tr h="205310">
                <a:tc>
                  <a:txBody>
                    <a:bodyPr/>
                    <a:lstStyle/>
                    <a:p>
                      <a:r>
                        <a:rPr lang="en-US" altLang="zh-CN" sz="1000"/>
                        <a:t>40℃</a:t>
                      </a:r>
                      <a:r>
                        <a:rPr lang="zh-CN" altLang="en-US" sz="1000"/>
                        <a:t>粘度，</a:t>
                      </a:r>
                      <a:r>
                        <a:rPr lang="en-US" sz="1000"/>
                        <a:t>cSt</a:t>
                      </a:r>
                    </a:p>
                  </a:txBody>
                  <a:tcPr marL="46182" marR="46182" marT="23091" marB="23091" anchor="ctr">
                    <a:lnL>
                      <a:noFill/>
                    </a:lnL>
                    <a:lnR>
                      <a:noFill/>
                    </a:lnR>
                    <a:lnT>
                      <a:noFill/>
                    </a:lnT>
                    <a:lnB>
                      <a:noFill/>
                    </a:lnB>
                    <a:solidFill>
                      <a:srgbClr val="FFFFFF"/>
                    </a:solidFill>
                  </a:tcPr>
                </a:tc>
                <a:tc>
                  <a:txBody>
                    <a:bodyPr/>
                    <a:lstStyle/>
                    <a:p>
                      <a:r>
                        <a:rPr lang="zh-CN" altLang="en-US" sz="1000"/>
                        <a:t> </a:t>
                      </a:r>
                    </a:p>
                  </a:txBody>
                  <a:tcPr marL="46182" marR="46182" marT="23091" marB="23091" anchor="ctr">
                    <a:lnL>
                      <a:noFill/>
                    </a:lnL>
                    <a:lnR>
                      <a:noFill/>
                    </a:lnR>
                    <a:lnT>
                      <a:noFill/>
                    </a:lnT>
                    <a:lnB>
                      <a:noFill/>
                    </a:lnB>
                    <a:solidFill>
                      <a:srgbClr val="FFFFFF"/>
                    </a:solidFill>
                  </a:tcPr>
                </a:tc>
                <a:tc>
                  <a:txBody>
                    <a:bodyPr/>
                    <a:lstStyle/>
                    <a:p>
                      <a:r>
                        <a:rPr lang="en-US" altLang="zh-CN" sz="1000" dirty="0"/>
                        <a:t>45</a:t>
                      </a:r>
                    </a:p>
                  </a:txBody>
                  <a:tcPr marL="46182" marR="46182" marT="23091" marB="23091" anchor="ctr">
                    <a:lnL>
                      <a:noFill/>
                    </a:lnL>
                    <a:lnR>
                      <a:noFill/>
                    </a:lnR>
                    <a:lnT>
                      <a:noFill/>
                    </a:lnT>
                    <a:lnB>
                      <a:noFill/>
                    </a:lnB>
                    <a:solidFill>
                      <a:srgbClr val="FFFFFF"/>
                    </a:solidFill>
                  </a:tcPr>
                </a:tc>
              </a:tr>
              <a:tr h="205310">
                <a:tc>
                  <a:txBody>
                    <a:bodyPr/>
                    <a:lstStyle/>
                    <a:p>
                      <a:r>
                        <a:rPr lang="zh-CN" altLang="en-US" sz="1000"/>
                        <a:t>粘度指数</a:t>
                      </a:r>
                    </a:p>
                  </a:txBody>
                  <a:tcPr marL="46182" marR="46182" marT="23091" marB="23091" anchor="ctr">
                    <a:lnL>
                      <a:noFill/>
                    </a:lnL>
                    <a:lnR>
                      <a:noFill/>
                    </a:lnR>
                    <a:lnT>
                      <a:noFill/>
                    </a:lnT>
                    <a:lnB>
                      <a:noFill/>
                    </a:lnB>
                    <a:solidFill>
                      <a:srgbClr val="E1E1E1"/>
                    </a:solidFill>
                  </a:tcPr>
                </a:tc>
                <a:tc>
                  <a:txBody>
                    <a:bodyPr/>
                    <a:lstStyle/>
                    <a:p>
                      <a:r>
                        <a:rPr lang="en-US" sz="1000"/>
                        <a:t>ASTM D2270</a:t>
                      </a:r>
                    </a:p>
                  </a:txBody>
                  <a:tcPr marL="46182" marR="46182" marT="23091" marB="23091" anchor="ctr">
                    <a:lnL>
                      <a:noFill/>
                    </a:lnL>
                    <a:lnR>
                      <a:noFill/>
                    </a:lnR>
                    <a:lnT>
                      <a:noFill/>
                    </a:lnT>
                    <a:lnB>
                      <a:noFill/>
                    </a:lnB>
                    <a:solidFill>
                      <a:srgbClr val="E1E1E1"/>
                    </a:solidFill>
                  </a:tcPr>
                </a:tc>
                <a:tc>
                  <a:txBody>
                    <a:bodyPr/>
                    <a:lstStyle/>
                    <a:p>
                      <a:r>
                        <a:rPr lang="en-US" altLang="zh-CN" sz="1000" dirty="0"/>
                        <a:t>136</a:t>
                      </a:r>
                    </a:p>
                  </a:txBody>
                  <a:tcPr marL="46182" marR="46182" marT="23091" marB="23091"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8468691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4725144"/>
            <a:ext cx="1828800" cy="1786128"/>
          </a:xfrm>
          <a:prstGeom prst="rect">
            <a:avLst/>
          </a:prstGeom>
        </p:spPr>
      </p:pic>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BM2000</a:t>
            </a:r>
            <a:r>
              <a:rPr lang="zh-CN" altLang="en-US" b="1" dirty="0" smtClean="0"/>
              <a:t>多用途重工业润滑脂</a:t>
            </a:r>
            <a:endParaRPr lang="zh-CN" altLang="en-US" b="1" dirty="0"/>
          </a:p>
        </p:txBody>
      </p:sp>
      <p:sp>
        <p:nvSpPr>
          <p:cNvPr id="15" name="矩形 14"/>
          <p:cNvSpPr/>
          <p:nvPr/>
        </p:nvSpPr>
        <p:spPr>
          <a:xfrm>
            <a:off x="408186" y="1412776"/>
            <a:ext cx="6972126" cy="4278094"/>
          </a:xfrm>
          <a:prstGeom prst="rect">
            <a:avLst/>
          </a:prstGeom>
        </p:spPr>
        <p:txBody>
          <a:bodyPr wrap="square">
            <a:spAutoFit/>
          </a:bodyPr>
          <a:lstStyle/>
          <a:p>
            <a:r>
              <a:rPr lang="zh-CN" altLang="en-US" sz="1600" dirty="0"/>
              <a:t>     </a:t>
            </a:r>
            <a:r>
              <a:rPr lang="zh-CN" altLang="en-US" sz="1600" dirty="0" smtClean="0"/>
              <a:t>   铁</a:t>
            </a:r>
            <a:r>
              <a:rPr lang="zh-CN" altLang="en-US" sz="1600" dirty="0"/>
              <a:t>霸</a:t>
            </a:r>
            <a:r>
              <a:rPr lang="en-US" altLang="zh-CN" sz="1600" dirty="0"/>
              <a:t>BM-2000</a:t>
            </a:r>
            <a:r>
              <a:rPr lang="zh-CN" altLang="en-US" sz="1600" dirty="0"/>
              <a:t>的配制工艺是探用磺化钙增稠剂、配合优质重工业用基础油、并加入特选的添加剂及摩擦改良剂和润滑固体结合而成。</a:t>
            </a:r>
            <a:br>
              <a:rPr lang="zh-CN" altLang="en-US" sz="1600" dirty="0"/>
            </a:br>
            <a:r>
              <a:rPr lang="zh-CN" altLang="en-US" sz="1600" dirty="0"/>
              <a:t>    </a:t>
            </a:r>
            <a:r>
              <a:rPr lang="zh-CN" altLang="en-US" sz="1600" dirty="0" smtClean="0"/>
              <a:t>    铁</a:t>
            </a:r>
            <a:r>
              <a:rPr lang="zh-CN" altLang="en-US" sz="1600" dirty="0"/>
              <a:t>霸</a:t>
            </a:r>
            <a:r>
              <a:rPr lang="en-US" altLang="zh-CN" sz="1600" dirty="0"/>
              <a:t>BM-2000</a:t>
            </a:r>
            <a:r>
              <a:rPr lang="zh-CN" altLang="en-US" sz="1600" dirty="0"/>
              <a:t>的增效配方提高了每个部件的性能，达到高负载及耐极压的性能，最大的防磨损，防锈和防腐触的功能，具有高、低 温的操作范围广，良好的泵送性及高度的抗水性和化学物的冲洗。</a:t>
            </a:r>
            <a:br>
              <a:rPr lang="zh-CN" altLang="en-US" sz="1600" dirty="0"/>
            </a:br>
            <a:r>
              <a:rPr lang="zh-CN" altLang="en-US" sz="1600" dirty="0"/>
              <a:t>磺化钙增稠剂特有的性能可提供抗极压性能、无比的抗水性，保护设备免受水分，水汽，浓缩物，生锈和腐触。高滴点确保在连续及瞬间上升温度下达到优良的保护。</a:t>
            </a:r>
            <a:br>
              <a:rPr lang="zh-CN" altLang="en-US" sz="1600" dirty="0"/>
            </a:br>
            <a:r>
              <a:rPr lang="zh-CN" altLang="en-US" sz="1600" dirty="0"/>
              <a:t>产品优点和应用</a:t>
            </a:r>
            <a:br>
              <a:rPr lang="zh-CN" altLang="en-US" sz="1600" dirty="0"/>
            </a:br>
            <a:r>
              <a:rPr lang="zh-CN" altLang="en-US" sz="1600" dirty="0" smtClean="0"/>
              <a:t>         优点</a:t>
            </a:r>
            <a:r>
              <a:rPr lang="zh-CN" altLang="en-US" sz="1600" dirty="0"/>
              <a:t>：耐高压、防锈，防腐触、高粘度基础油、减少摩擦固体、剪切稳定、高滴点、防水性好、延长润滑周期、良好的涂复性能、柔润且良好泵送性。</a:t>
            </a:r>
            <a:br>
              <a:rPr lang="zh-CN" altLang="en-US" sz="1600" dirty="0"/>
            </a:br>
            <a:r>
              <a:rPr lang="zh-CN" altLang="en-US" sz="1600" dirty="0" smtClean="0"/>
              <a:t>         应用</a:t>
            </a:r>
            <a:r>
              <a:rPr lang="zh-CN" altLang="en-US" sz="1600" dirty="0"/>
              <a:t>范围：耐摩擦轴承，轴颈／平面轴承，轴套，滑动和螺栓型的装配件，重负载／重工业轴承，探矿业，冶金厂，化学品和相关产品的加工，废碎金属加工，水泥厂，发电厂及发电设备，废物和能源回收焚烧炉，屋顶和建筑材料制造厂，原木和木材工业，金属装配厂等。 </a:t>
            </a:r>
          </a:p>
          <a:p>
            <a:r>
              <a:rPr lang="zh-CN" altLang="en-US" sz="1600" dirty="0"/>
              <a:t> </a:t>
            </a:r>
            <a:endParaRPr lang="zh-CN" altLang="en-US" sz="1600" dirty="0">
              <a:effectLst/>
            </a:endParaRPr>
          </a:p>
        </p:txBody>
      </p:sp>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692646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normAutofit/>
          </a:bodyPr>
          <a:lstStyle/>
          <a:p>
            <a:r>
              <a:rPr lang="zh-CN" altLang="en-US" sz="3600" b="1" dirty="0" smtClean="0">
                <a:solidFill>
                  <a:schemeClr val="accent2">
                    <a:lumMod val="50000"/>
                  </a:schemeClr>
                </a:solidFill>
                <a:latin typeface="华文隶书" pitchFamily="2" charset="-122"/>
                <a:ea typeface="华文隶书" pitchFamily="2" charset="-122"/>
              </a:rPr>
              <a:t>产品概要</a:t>
            </a:r>
            <a:endParaRPr lang="zh-CN" altLang="en-US" sz="3600" b="1" dirty="0">
              <a:solidFill>
                <a:schemeClr val="accent2">
                  <a:lumMod val="50000"/>
                </a:schemeClr>
              </a:solidFill>
              <a:latin typeface="华文隶书" pitchFamily="2" charset="-122"/>
              <a:ea typeface="华文隶书" pitchFamily="2" charset="-122"/>
            </a:endParaRPr>
          </a:p>
        </p:txBody>
      </p:sp>
      <p:sp>
        <p:nvSpPr>
          <p:cNvPr id="5" name="Rectangle 3"/>
          <p:cNvSpPr>
            <a:spLocks noGrp="1" noChangeArrowheads="1"/>
          </p:cNvSpPr>
          <p:nvPr>
            <p:ph idx="1"/>
          </p:nvPr>
        </p:nvSpPr>
        <p:spPr>
          <a:xfrm>
            <a:off x="457200" y="1600200"/>
            <a:ext cx="8229600" cy="4686320"/>
          </a:xfrm>
        </p:spPr>
        <p:txBody>
          <a:bodyPr>
            <a:normAutofit/>
          </a:bodyPr>
          <a:lstStyle/>
          <a:p>
            <a:pPr>
              <a:buFontTx/>
              <a:buNone/>
            </a:pPr>
            <a:r>
              <a:rPr lang="zh-CN" altLang="en-US" sz="1800" b="1" dirty="0"/>
              <a:t>抗磨添加剂：</a:t>
            </a:r>
            <a:r>
              <a:rPr lang="en-US" altLang="zh-CN" sz="1800" b="1" dirty="0"/>
              <a:t>SF</a:t>
            </a:r>
            <a:r>
              <a:rPr lang="zh-CN" altLang="en-US" sz="1800" b="1" dirty="0"/>
              <a:t>级金属抗磨剂（工业用）</a:t>
            </a:r>
          </a:p>
          <a:p>
            <a:pPr>
              <a:buFontTx/>
              <a:buNone/>
            </a:pPr>
            <a:r>
              <a:rPr lang="zh-CN" altLang="en-US" sz="1800" b="1" dirty="0"/>
              <a:t>                         </a:t>
            </a:r>
            <a:r>
              <a:rPr lang="zh-CN" altLang="en-US" sz="1800" b="1" dirty="0" smtClean="0"/>
              <a:t>   纳米</a:t>
            </a:r>
            <a:r>
              <a:rPr lang="zh-CN" altLang="en-US" sz="1800" b="1" dirty="0"/>
              <a:t>汽车加能液（引擎用）</a:t>
            </a:r>
          </a:p>
          <a:p>
            <a:pPr>
              <a:buFontTx/>
              <a:buNone/>
            </a:pPr>
            <a:r>
              <a:rPr lang="zh-CN" altLang="en-US" sz="1800" b="1" dirty="0"/>
              <a:t>铁霸润滑油：</a:t>
            </a:r>
            <a:r>
              <a:rPr lang="en-US" altLang="zh-CN" sz="1800" b="1" dirty="0"/>
              <a:t>BIG-7</a:t>
            </a:r>
            <a:r>
              <a:rPr lang="zh-CN" altLang="en-US" sz="1800" b="1" dirty="0"/>
              <a:t>超级齿轮油</a:t>
            </a:r>
          </a:p>
          <a:p>
            <a:pPr>
              <a:buFontTx/>
              <a:buNone/>
            </a:pPr>
            <a:r>
              <a:rPr lang="zh-CN" altLang="en-US" sz="1800" b="1" dirty="0"/>
              <a:t>铁霸润滑脂：高低温高速极压油脂（绿油脂）</a:t>
            </a:r>
          </a:p>
          <a:p>
            <a:pPr>
              <a:buFontTx/>
              <a:buNone/>
            </a:pPr>
            <a:r>
              <a:rPr lang="zh-CN" altLang="en-US" sz="1800" b="1" dirty="0"/>
              <a:t>                         </a:t>
            </a:r>
            <a:r>
              <a:rPr lang="zh-CN" altLang="en-US" sz="1800" b="1" dirty="0" smtClean="0"/>
              <a:t>    </a:t>
            </a:r>
            <a:r>
              <a:rPr lang="en-US" altLang="zh-CN" sz="1800" b="1" dirty="0" smtClean="0"/>
              <a:t>B.R</a:t>
            </a:r>
            <a:r>
              <a:rPr lang="zh-CN" altLang="en-US" sz="1800" b="1" dirty="0"/>
              <a:t>高温高压油脂（红油脂）</a:t>
            </a:r>
          </a:p>
          <a:p>
            <a:pPr>
              <a:buFontTx/>
              <a:buNone/>
            </a:pPr>
            <a:r>
              <a:rPr lang="zh-CN" altLang="en-US" sz="1800" b="1" dirty="0"/>
              <a:t>                         </a:t>
            </a:r>
            <a:r>
              <a:rPr lang="zh-CN" altLang="en-US" sz="1800" b="1" dirty="0" smtClean="0"/>
              <a:t>    </a:t>
            </a:r>
            <a:r>
              <a:rPr lang="zh-CN" altLang="en-US" sz="1800" b="1" dirty="0"/>
              <a:t>铁霸</a:t>
            </a:r>
            <a:r>
              <a:rPr lang="zh-CN" altLang="en-US" sz="1800" b="1" dirty="0" smtClean="0"/>
              <a:t>黑</a:t>
            </a:r>
            <a:r>
              <a:rPr lang="zh-CN" altLang="en-US" sz="1800" b="1" dirty="0"/>
              <a:t>油脂</a:t>
            </a:r>
          </a:p>
          <a:p>
            <a:pPr>
              <a:buFontTx/>
              <a:buNone/>
            </a:pPr>
            <a:r>
              <a:rPr lang="zh-CN" altLang="en-US" sz="1800" b="1" dirty="0"/>
              <a:t>                         </a:t>
            </a:r>
            <a:r>
              <a:rPr lang="zh-CN" altLang="en-US" sz="1800" b="1" dirty="0" smtClean="0"/>
              <a:t>    </a:t>
            </a:r>
            <a:r>
              <a:rPr lang="en-US" altLang="zh-CN" sz="1800" b="1" dirty="0" smtClean="0"/>
              <a:t>MG-2</a:t>
            </a:r>
            <a:r>
              <a:rPr lang="zh-CN" altLang="en-US" sz="1800" b="1" dirty="0"/>
              <a:t>二硫化钼锂基脂（电机专用脂）</a:t>
            </a:r>
          </a:p>
          <a:p>
            <a:pPr>
              <a:buFontTx/>
              <a:buNone/>
            </a:pPr>
            <a:r>
              <a:rPr lang="zh-CN" altLang="en-US" sz="1800" b="1" dirty="0"/>
              <a:t>                         </a:t>
            </a:r>
            <a:r>
              <a:rPr lang="zh-CN" altLang="en-US" sz="1800" b="1" dirty="0" smtClean="0"/>
              <a:t>    </a:t>
            </a:r>
            <a:r>
              <a:rPr lang="en-US" altLang="zh-CN" sz="1800" b="1" dirty="0" smtClean="0"/>
              <a:t>AQUA500</a:t>
            </a:r>
            <a:endParaRPr lang="en-US" altLang="zh-CN" sz="1800" b="1" dirty="0"/>
          </a:p>
          <a:p>
            <a:pPr>
              <a:buFontTx/>
              <a:buNone/>
            </a:pPr>
            <a:r>
              <a:rPr lang="en-US" altLang="zh-CN" sz="1800" b="1" dirty="0"/>
              <a:t>                         </a:t>
            </a:r>
            <a:r>
              <a:rPr lang="en-US" altLang="zh-CN" sz="1800" b="1" dirty="0" smtClean="0"/>
              <a:t>   </a:t>
            </a:r>
            <a:r>
              <a:rPr lang="zh-CN" altLang="en-US" sz="1800" b="1" dirty="0" smtClean="0"/>
              <a:t>可</a:t>
            </a:r>
            <a:r>
              <a:rPr lang="zh-CN" altLang="en-US" sz="1800" b="1" dirty="0"/>
              <a:t>霸高温防卡油脂</a:t>
            </a:r>
          </a:p>
        </p:txBody>
      </p:sp>
      <p:sp>
        <p:nvSpPr>
          <p:cNvPr id="2" name="动作按钮: 自定义 1">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1959973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1053426087"/>
              </p:ext>
            </p:extLst>
          </p:nvPr>
        </p:nvGraphicFramePr>
        <p:xfrm>
          <a:off x="929116" y="727754"/>
          <a:ext cx="6883245" cy="4285424"/>
        </p:xfrm>
        <a:graphic>
          <a:graphicData uri="http://schemas.openxmlformats.org/drawingml/2006/table">
            <a:tbl>
              <a:tblPr/>
              <a:tblGrid>
                <a:gridCol w="2186501"/>
                <a:gridCol w="2186501"/>
                <a:gridCol w="2510243"/>
              </a:tblGrid>
              <a:tr h="329648">
                <a:tc>
                  <a:txBody>
                    <a:bodyPr/>
                    <a:lstStyle/>
                    <a:p>
                      <a:r>
                        <a:rPr lang="en-US" sz="1000" b="1" dirty="0">
                          <a:effectLst/>
                        </a:rPr>
                        <a:t>NLGI</a:t>
                      </a:r>
                      <a:r>
                        <a:rPr lang="zh-CN" altLang="en-US" sz="1000" b="1" dirty="0">
                          <a:effectLst/>
                        </a:rPr>
                        <a:t>等级</a:t>
                      </a:r>
                    </a:p>
                  </a:txBody>
                  <a:tcPr marL="87923" marR="87923" marT="43962" marB="43962" anchor="ctr">
                    <a:lnL>
                      <a:noFill/>
                    </a:lnL>
                    <a:lnR>
                      <a:noFill/>
                    </a:lnR>
                    <a:lnT>
                      <a:noFill/>
                    </a:lnT>
                    <a:lnB>
                      <a:noFill/>
                    </a:lnB>
                    <a:solidFill>
                      <a:srgbClr val="E1E1E1"/>
                    </a:solidFill>
                  </a:tcPr>
                </a:tc>
                <a:tc>
                  <a:txBody>
                    <a:bodyPr/>
                    <a:lstStyle/>
                    <a:p>
                      <a:r>
                        <a:rPr lang="zh-CN" altLang="en-US" sz="1000" b="1">
                          <a:effectLst/>
                        </a:rPr>
                        <a:t> </a:t>
                      </a:r>
                    </a:p>
                  </a:txBody>
                  <a:tcPr marL="87923" marR="87923" marT="43962" marB="43962" anchor="ctr">
                    <a:lnL>
                      <a:noFill/>
                    </a:lnL>
                    <a:lnR>
                      <a:noFill/>
                    </a:lnR>
                    <a:lnT>
                      <a:noFill/>
                    </a:lnT>
                    <a:lnB>
                      <a:noFill/>
                    </a:lnB>
                    <a:solidFill>
                      <a:srgbClr val="E1E1E1"/>
                    </a:solidFill>
                  </a:tcPr>
                </a:tc>
                <a:tc>
                  <a:txBody>
                    <a:bodyPr/>
                    <a:lstStyle/>
                    <a:p>
                      <a:r>
                        <a:rPr lang="en-US" altLang="zh-CN" sz="1000" b="1">
                          <a:effectLst/>
                        </a:rPr>
                        <a:t>2</a:t>
                      </a:r>
                    </a:p>
                  </a:txBody>
                  <a:tcPr marL="87923" marR="87923" marT="43962" marB="43962" anchor="ctr">
                    <a:lnL>
                      <a:noFill/>
                    </a:lnL>
                    <a:lnR>
                      <a:noFill/>
                    </a:lnR>
                    <a:lnT>
                      <a:noFill/>
                    </a:lnT>
                    <a:lnB>
                      <a:noFill/>
                    </a:lnB>
                    <a:solidFill>
                      <a:srgbClr val="E1E1E1"/>
                    </a:solidFill>
                  </a:tcPr>
                </a:tc>
              </a:tr>
              <a:tr h="329648">
                <a:tc>
                  <a:txBody>
                    <a:bodyPr/>
                    <a:lstStyle/>
                    <a:p>
                      <a:r>
                        <a:rPr lang="zh-CN" altLang="en-US" sz="1000" dirty="0"/>
                        <a:t>颜色</a:t>
                      </a:r>
                    </a:p>
                  </a:txBody>
                  <a:tcPr marL="87923" marR="87923" marT="43962" marB="43962" anchor="ctr">
                    <a:lnL>
                      <a:noFill/>
                    </a:lnL>
                    <a:lnR>
                      <a:noFill/>
                    </a:lnR>
                    <a:lnT>
                      <a:noFill/>
                    </a:lnT>
                    <a:lnB>
                      <a:noFill/>
                    </a:lnB>
                  </a:tcPr>
                </a:tc>
                <a:tc>
                  <a:txBody>
                    <a:bodyPr/>
                    <a:lstStyle/>
                    <a:p>
                      <a:r>
                        <a:rPr lang="zh-CN" altLang="en-US" sz="1000"/>
                        <a:t> </a:t>
                      </a:r>
                    </a:p>
                  </a:txBody>
                  <a:tcPr marL="87923" marR="87923" marT="43962" marB="43962" anchor="ctr">
                    <a:lnL>
                      <a:noFill/>
                    </a:lnL>
                    <a:lnR>
                      <a:noFill/>
                    </a:lnR>
                    <a:lnT>
                      <a:noFill/>
                    </a:lnT>
                    <a:lnB>
                      <a:noFill/>
                    </a:lnB>
                  </a:tcPr>
                </a:tc>
                <a:tc>
                  <a:txBody>
                    <a:bodyPr/>
                    <a:lstStyle/>
                    <a:p>
                      <a:r>
                        <a:rPr lang="zh-CN" altLang="en-US" sz="1000"/>
                        <a:t>深褐色</a:t>
                      </a:r>
                      <a:r>
                        <a:rPr lang="en-US" altLang="zh-CN" sz="1000"/>
                        <a:t>/</a:t>
                      </a:r>
                      <a:r>
                        <a:rPr lang="zh-CN" altLang="en-US" sz="1000"/>
                        <a:t>黑色</a:t>
                      </a:r>
                    </a:p>
                  </a:txBody>
                  <a:tcPr marL="87923" marR="87923" marT="43962" marB="43962" anchor="ctr">
                    <a:lnL>
                      <a:noFill/>
                    </a:lnL>
                    <a:lnR>
                      <a:noFill/>
                    </a:lnR>
                    <a:lnT>
                      <a:noFill/>
                    </a:lnT>
                    <a:lnB>
                      <a:noFill/>
                    </a:lnB>
                  </a:tcPr>
                </a:tc>
              </a:tr>
              <a:tr h="329648">
                <a:tc>
                  <a:txBody>
                    <a:bodyPr/>
                    <a:lstStyle/>
                    <a:p>
                      <a:r>
                        <a:rPr lang="zh-CN" altLang="en-US" sz="1000" dirty="0"/>
                        <a:t>滴点，</a:t>
                      </a:r>
                      <a:r>
                        <a:rPr lang="en-US" sz="1000" dirty="0"/>
                        <a:t>ºC</a:t>
                      </a:r>
                    </a:p>
                  </a:txBody>
                  <a:tcPr marL="87923" marR="87923" marT="43962" marB="43962" anchor="ctr">
                    <a:lnL>
                      <a:noFill/>
                    </a:lnL>
                    <a:lnR>
                      <a:noFill/>
                    </a:lnR>
                    <a:lnT>
                      <a:noFill/>
                    </a:lnT>
                    <a:lnB>
                      <a:noFill/>
                    </a:lnB>
                    <a:solidFill>
                      <a:srgbClr val="E1E1E1"/>
                    </a:solidFill>
                  </a:tcPr>
                </a:tc>
                <a:tc>
                  <a:txBody>
                    <a:bodyPr/>
                    <a:lstStyle/>
                    <a:p>
                      <a:r>
                        <a:rPr lang="en-US" sz="1000"/>
                        <a:t>ASTM D2265</a:t>
                      </a:r>
                    </a:p>
                  </a:txBody>
                  <a:tcPr marL="87923" marR="87923" marT="43962" marB="43962" anchor="ctr">
                    <a:lnL>
                      <a:noFill/>
                    </a:lnL>
                    <a:lnR>
                      <a:noFill/>
                    </a:lnR>
                    <a:lnT>
                      <a:noFill/>
                    </a:lnT>
                    <a:lnB>
                      <a:noFill/>
                    </a:lnB>
                    <a:solidFill>
                      <a:srgbClr val="E1E1E1"/>
                    </a:solidFill>
                  </a:tcPr>
                </a:tc>
                <a:tc>
                  <a:txBody>
                    <a:bodyPr/>
                    <a:lstStyle/>
                    <a:p>
                      <a:r>
                        <a:rPr lang="en-US" altLang="zh-CN" sz="1000"/>
                        <a:t>302</a:t>
                      </a:r>
                    </a:p>
                  </a:txBody>
                  <a:tcPr marL="87923" marR="87923" marT="43962" marB="43962" anchor="ctr">
                    <a:lnL>
                      <a:noFill/>
                    </a:lnL>
                    <a:lnR>
                      <a:noFill/>
                    </a:lnR>
                    <a:lnT>
                      <a:noFill/>
                    </a:lnT>
                    <a:lnB>
                      <a:noFill/>
                    </a:lnB>
                    <a:solidFill>
                      <a:srgbClr val="E1E1E1"/>
                    </a:solidFill>
                  </a:tcPr>
                </a:tc>
              </a:tr>
              <a:tr h="329648">
                <a:tc>
                  <a:txBody>
                    <a:bodyPr/>
                    <a:lstStyle/>
                    <a:p>
                      <a:r>
                        <a:rPr lang="zh-CN" altLang="en-US" sz="1000" dirty="0"/>
                        <a:t>锥入度</a:t>
                      </a:r>
                    </a:p>
                  </a:txBody>
                  <a:tcPr marL="87923" marR="87923" marT="43962" marB="43962" anchor="ctr">
                    <a:lnL>
                      <a:noFill/>
                    </a:lnL>
                    <a:lnR>
                      <a:noFill/>
                    </a:lnR>
                    <a:lnT>
                      <a:noFill/>
                    </a:lnT>
                    <a:lnB>
                      <a:noFill/>
                    </a:lnB>
                  </a:tcPr>
                </a:tc>
                <a:tc>
                  <a:txBody>
                    <a:bodyPr/>
                    <a:lstStyle/>
                    <a:p>
                      <a:r>
                        <a:rPr lang="en-US" sz="1000"/>
                        <a:t>ASTM D217</a:t>
                      </a:r>
                    </a:p>
                  </a:txBody>
                  <a:tcPr marL="87923" marR="87923" marT="43962" marB="43962" anchor="ctr">
                    <a:lnL>
                      <a:noFill/>
                    </a:lnL>
                    <a:lnR>
                      <a:noFill/>
                    </a:lnR>
                    <a:lnT>
                      <a:noFill/>
                    </a:lnT>
                    <a:lnB>
                      <a:noFill/>
                    </a:lnB>
                  </a:tcPr>
                </a:tc>
                <a:tc>
                  <a:txBody>
                    <a:bodyPr/>
                    <a:lstStyle/>
                    <a:p>
                      <a:r>
                        <a:rPr lang="en-US" altLang="zh-CN" sz="1000"/>
                        <a:t>265-295</a:t>
                      </a:r>
                    </a:p>
                  </a:txBody>
                  <a:tcPr marL="87923" marR="87923" marT="43962" marB="43962" anchor="ctr">
                    <a:lnL>
                      <a:noFill/>
                    </a:lnL>
                    <a:lnR>
                      <a:noFill/>
                    </a:lnR>
                    <a:lnT>
                      <a:noFill/>
                    </a:lnT>
                    <a:lnB>
                      <a:noFill/>
                    </a:lnB>
                  </a:tcPr>
                </a:tc>
              </a:tr>
              <a:tr h="329648">
                <a:tc>
                  <a:txBody>
                    <a:bodyPr/>
                    <a:lstStyle/>
                    <a:p>
                      <a:r>
                        <a:rPr lang="zh-CN" altLang="en-US" sz="1000" dirty="0"/>
                        <a:t>梯姆肯</a:t>
                      </a:r>
                      <a:r>
                        <a:rPr lang="en-US" sz="1000" dirty="0"/>
                        <a:t>OK</a:t>
                      </a:r>
                      <a:r>
                        <a:rPr lang="zh-CN" altLang="en-US" sz="1000" dirty="0"/>
                        <a:t>值，</a:t>
                      </a:r>
                      <a:r>
                        <a:rPr lang="en-US" sz="1000" dirty="0"/>
                        <a:t>kg</a:t>
                      </a:r>
                    </a:p>
                  </a:txBody>
                  <a:tcPr marL="87923" marR="87923" marT="43962" marB="43962" anchor="ctr">
                    <a:lnL>
                      <a:noFill/>
                    </a:lnL>
                    <a:lnR>
                      <a:noFill/>
                    </a:lnR>
                    <a:lnT>
                      <a:noFill/>
                    </a:lnT>
                    <a:lnB>
                      <a:noFill/>
                    </a:lnB>
                    <a:solidFill>
                      <a:srgbClr val="E1E1E1"/>
                    </a:solidFill>
                  </a:tcPr>
                </a:tc>
                <a:tc>
                  <a:txBody>
                    <a:bodyPr/>
                    <a:lstStyle/>
                    <a:p>
                      <a:r>
                        <a:rPr lang="en-US" sz="1000" dirty="0"/>
                        <a:t>ASTM D2509</a:t>
                      </a:r>
                    </a:p>
                  </a:txBody>
                  <a:tcPr marL="87923" marR="87923" marT="43962" marB="43962" anchor="ctr">
                    <a:lnL>
                      <a:noFill/>
                    </a:lnL>
                    <a:lnR>
                      <a:noFill/>
                    </a:lnR>
                    <a:lnT>
                      <a:noFill/>
                    </a:lnT>
                    <a:lnB>
                      <a:noFill/>
                    </a:lnB>
                    <a:solidFill>
                      <a:srgbClr val="E1E1E1"/>
                    </a:solidFill>
                  </a:tcPr>
                </a:tc>
                <a:tc>
                  <a:txBody>
                    <a:bodyPr/>
                    <a:lstStyle/>
                    <a:p>
                      <a:r>
                        <a:rPr lang="en-US" altLang="zh-CN" sz="1000"/>
                        <a:t>36</a:t>
                      </a:r>
                    </a:p>
                  </a:txBody>
                  <a:tcPr marL="87923" marR="87923" marT="43962" marB="43962" anchor="ctr">
                    <a:lnL>
                      <a:noFill/>
                    </a:lnL>
                    <a:lnR>
                      <a:noFill/>
                    </a:lnR>
                    <a:lnT>
                      <a:noFill/>
                    </a:lnT>
                    <a:lnB>
                      <a:noFill/>
                    </a:lnB>
                    <a:solidFill>
                      <a:srgbClr val="E1E1E1"/>
                    </a:solidFill>
                  </a:tcPr>
                </a:tc>
              </a:tr>
              <a:tr h="329648">
                <a:tc>
                  <a:txBody>
                    <a:bodyPr/>
                    <a:lstStyle/>
                    <a:p>
                      <a:r>
                        <a:rPr lang="zh-CN" altLang="en-US" sz="1000"/>
                        <a:t>四球极压</a:t>
                      </a:r>
                    </a:p>
                  </a:txBody>
                  <a:tcPr marL="87923" marR="87923" marT="43962" marB="43962" anchor="ctr">
                    <a:lnL>
                      <a:noFill/>
                    </a:lnL>
                    <a:lnR>
                      <a:noFill/>
                    </a:lnR>
                    <a:lnT>
                      <a:noFill/>
                    </a:lnT>
                    <a:lnB>
                      <a:noFill/>
                    </a:lnB>
                  </a:tcPr>
                </a:tc>
                <a:tc>
                  <a:txBody>
                    <a:bodyPr/>
                    <a:lstStyle/>
                    <a:p>
                      <a:r>
                        <a:rPr lang="zh-CN" altLang="en-US" sz="1000" dirty="0"/>
                        <a:t> </a:t>
                      </a:r>
                    </a:p>
                  </a:txBody>
                  <a:tcPr marL="87923" marR="87923" marT="43962" marB="43962" anchor="ctr">
                    <a:lnL>
                      <a:noFill/>
                    </a:lnL>
                    <a:lnR>
                      <a:noFill/>
                    </a:lnR>
                    <a:lnT>
                      <a:noFill/>
                    </a:lnT>
                    <a:lnB>
                      <a:noFill/>
                    </a:lnB>
                  </a:tcPr>
                </a:tc>
                <a:tc>
                  <a:txBody>
                    <a:bodyPr/>
                    <a:lstStyle/>
                    <a:p>
                      <a:r>
                        <a:rPr lang="zh-CN" altLang="en-US" sz="1000" dirty="0"/>
                        <a:t> </a:t>
                      </a:r>
                    </a:p>
                  </a:txBody>
                  <a:tcPr marL="87923" marR="87923" marT="43962" marB="43962" anchor="ctr">
                    <a:lnL>
                      <a:noFill/>
                    </a:lnL>
                    <a:lnR>
                      <a:noFill/>
                    </a:lnR>
                    <a:lnT>
                      <a:noFill/>
                    </a:lnT>
                    <a:lnB>
                      <a:noFill/>
                    </a:lnB>
                  </a:tcPr>
                </a:tc>
              </a:tr>
              <a:tr h="329648">
                <a:tc>
                  <a:txBody>
                    <a:bodyPr/>
                    <a:lstStyle/>
                    <a:p>
                      <a:r>
                        <a:rPr lang="zh-CN" altLang="en-US" sz="1000"/>
                        <a:t>磨损直径，</a:t>
                      </a:r>
                      <a:r>
                        <a:rPr lang="en-US" sz="1000"/>
                        <a:t>mm</a:t>
                      </a:r>
                    </a:p>
                  </a:txBody>
                  <a:tcPr marL="87923" marR="87923" marT="43962" marB="43962" anchor="ctr">
                    <a:lnL>
                      <a:noFill/>
                    </a:lnL>
                    <a:lnR>
                      <a:noFill/>
                    </a:lnR>
                    <a:lnT>
                      <a:noFill/>
                    </a:lnT>
                    <a:lnB>
                      <a:noFill/>
                    </a:lnB>
                    <a:solidFill>
                      <a:srgbClr val="E1E1E1"/>
                    </a:solidFill>
                  </a:tcPr>
                </a:tc>
                <a:tc>
                  <a:txBody>
                    <a:bodyPr/>
                    <a:lstStyle/>
                    <a:p>
                      <a:r>
                        <a:rPr lang="en-US" sz="1000" dirty="0"/>
                        <a:t>ASTM D2266</a:t>
                      </a:r>
                    </a:p>
                  </a:txBody>
                  <a:tcPr marL="87923" marR="87923" marT="43962" marB="43962" anchor="ctr">
                    <a:lnL>
                      <a:noFill/>
                    </a:lnL>
                    <a:lnR>
                      <a:noFill/>
                    </a:lnR>
                    <a:lnT>
                      <a:noFill/>
                    </a:lnT>
                    <a:lnB>
                      <a:noFill/>
                    </a:lnB>
                    <a:solidFill>
                      <a:srgbClr val="E1E1E1"/>
                    </a:solidFill>
                  </a:tcPr>
                </a:tc>
                <a:tc>
                  <a:txBody>
                    <a:bodyPr/>
                    <a:lstStyle/>
                    <a:p>
                      <a:r>
                        <a:rPr lang="en-US" altLang="zh-CN" sz="1000"/>
                        <a:t>0.32</a:t>
                      </a:r>
                    </a:p>
                  </a:txBody>
                  <a:tcPr marL="87923" marR="87923" marT="43962" marB="43962" anchor="ctr">
                    <a:lnL>
                      <a:noFill/>
                    </a:lnL>
                    <a:lnR>
                      <a:noFill/>
                    </a:lnR>
                    <a:lnT>
                      <a:noFill/>
                    </a:lnT>
                    <a:lnB>
                      <a:noFill/>
                    </a:lnB>
                    <a:solidFill>
                      <a:srgbClr val="E1E1E1"/>
                    </a:solidFill>
                  </a:tcPr>
                </a:tc>
              </a:tr>
              <a:tr h="329648">
                <a:tc>
                  <a:txBody>
                    <a:bodyPr/>
                    <a:lstStyle/>
                    <a:p>
                      <a:r>
                        <a:rPr lang="zh-CN" altLang="en-US" sz="1000"/>
                        <a:t>熔融负荷，</a:t>
                      </a:r>
                      <a:r>
                        <a:rPr lang="en-US" sz="1000"/>
                        <a:t>kg</a:t>
                      </a:r>
                    </a:p>
                  </a:txBody>
                  <a:tcPr marL="87923" marR="87923" marT="43962" marB="43962" anchor="ctr">
                    <a:lnL>
                      <a:noFill/>
                    </a:lnL>
                    <a:lnR>
                      <a:noFill/>
                    </a:lnR>
                    <a:lnT>
                      <a:noFill/>
                    </a:lnT>
                    <a:lnB>
                      <a:noFill/>
                    </a:lnB>
                  </a:tcPr>
                </a:tc>
                <a:tc>
                  <a:txBody>
                    <a:bodyPr/>
                    <a:lstStyle/>
                    <a:p>
                      <a:r>
                        <a:rPr lang="en-US" sz="1000" dirty="0"/>
                        <a:t>ASTM D2596</a:t>
                      </a:r>
                    </a:p>
                  </a:txBody>
                  <a:tcPr marL="87923" marR="87923" marT="43962" marB="43962" anchor="ctr">
                    <a:lnL>
                      <a:noFill/>
                    </a:lnL>
                    <a:lnR>
                      <a:noFill/>
                    </a:lnR>
                    <a:lnT>
                      <a:noFill/>
                    </a:lnT>
                    <a:lnB>
                      <a:noFill/>
                    </a:lnB>
                  </a:tcPr>
                </a:tc>
                <a:tc>
                  <a:txBody>
                    <a:bodyPr/>
                    <a:lstStyle/>
                    <a:p>
                      <a:r>
                        <a:rPr lang="en-US" altLang="zh-CN" sz="1000"/>
                        <a:t>800</a:t>
                      </a:r>
                    </a:p>
                  </a:txBody>
                  <a:tcPr marL="87923" marR="87923" marT="43962" marB="43962" anchor="ctr">
                    <a:lnL>
                      <a:noFill/>
                    </a:lnL>
                    <a:lnR>
                      <a:noFill/>
                    </a:lnR>
                    <a:lnT>
                      <a:noFill/>
                    </a:lnT>
                    <a:lnB>
                      <a:noFill/>
                    </a:lnB>
                  </a:tcPr>
                </a:tc>
              </a:tr>
              <a:tr h="329648">
                <a:tc>
                  <a:txBody>
                    <a:bodyPr/>
                    <a:lstStyle/>
                    <a:p>
                      <a:r>
                        <a:rPr lang="zh-CN" altLang="en-US" sz="1000"/>
                        <a:t>滚动稳定性，</a:t>
                      </a:r>
                      <a:r>
                        <a:rPr lang="en-US" altLang="zh-CN" sz="1000"/>
                        <a:t>%</a:t>
                      </a:r>
                    </a:p>
                  </a:txBody>
                  <a:tcPr marL="87923" marR="87923" marT="43962" marB="43962" anchor="ctr">
                    <a:lnL>
                      <a:noFill/>
                    </a:lnL>
                    <a:lnR>
                      <a:noFill/>
                    </a:lnR>
                    <a:lnT>
                      <a:noFill/>
                    </a:lnT>
                    <a:lnB>
                      <a:noFill/>
                    </a:lnB>
                    <a:solidFill>
                      <a:srgbClr val="E1E1E1"/>
                    </a:solidFill>
                  </a:tcPr>
                </a:tc>
                <a:tc>
                  <a:txBody>
                    <a:bodyPr/>
                    <a:lstStyle/>
                    <a:p>
                      <a:r>
                        <a:rPr lang="en-US" sz="1000" dirty="0"/>
                        <a:t>ASTM D1831</a:t>
                      </a:r>
                    </a:p>
                  </a:txBody>
                  <a:tcPr marL="87923" marR="87923" marT="43962" marB="43962" anchor="ctr">
                    <a:lnL>
                      <a:noFill/>
                    </a:lnL>
                    <a:lnR>
                      <a:noFill/>
                    </a:lnR>
                    <a:lnT>
                      <a:noFill/>
                    </a:lnT>
                    <a:lnB>
                      <a:noFill/>
                    </a:lnB>
                    <a:solidFill>
                      <a:srgbClr val="E1E1E1"/>
                    </a:solidFill>
                  </a:tcPr>
                </a:tc>
                <a:tc>
                  <a:txBody>
                    <a:bodyPr/>
                    <a:lstStyle/>
                    <a:p>
                      <a:r>
                        <a:rPr lang="en-US" altLang="zh-CN" sz="1000"/>
                        <a:t>0.0</a:t>
                      </a:r>
                    </a:p>
                  </a:txBody>
                  <a:tcPr marL="87923" marR="87923" marT="43962" marB="43962" anchor="ctr">
                    <a:lnL>
                      <a:noFill/>
                    </a:lnL>
                    <a:lnR>
                      <a:noFill/>
                    </a:lnR>
                    <a:lnT>
                      <a:noFill/>
                    </a:lnT>
                    <a:lnB>
                      <a:noFill/>
                    </a:lnB>
                    <a:solidFill>
                      <a:srgbClr val="E1E1E1"/>
                    </a:solidFill>
                  </a:tcPr>
                </a:tc>
              </a:tr>
              <a:tr h="329648">
                <a:tc>
                  <a:txBody>
                    <a:bodyPr/>
                    <a:lstStyle/>
                    <a:p>
                      <a:r>
                        <a:rPr lang="zh-CN" altLang="en-US" sz="1000"/>
                        <a:t>基础油特性</a:t>
                      </a:r>
                    </a:p>
                  </a:txBody>
                  <a:tcPr marL="87923" marR="87923" marT="43962" marB="43962" anchor="ctr">
                    <a:lnL>
                      <a:noFill/>
                    </a:lnL>
                    <a:lnR>
                      <a:noFill/>
                    </a:lnR>
                    <a:lnT>
                      <a:noFill/>
                    </a:lnT>
                    <a:lnB>
                      <a:noFill/>
                    </a:lnB>
                  </a:tcPr>
                </a:tc>
                <a:tc>
                  <a:txBody>
                    <a:bodyPr/>
                    <a:lstStyle/>
                    <a:p>
                      <a:r>
                        <a:rPr lang="en-US" sz="1000" dirty="0"/>
                        <a:t>ASTM D445</a:t>
                      </a:r>
                    </a:p>
                  </a:txBody>
                  <a:tcPr marL="87923" marR="87923" marT="43962" marB="43962" anchor="ctr">
                    <a:lnL>
                      <a:noFill/>
                    </a:lnL>
                    <a:lnR>
                      <a:noFill/>
                    </a:lnR>
                    <a:lnT>
                      <a:noFill/>
                    </a:lnT>
                    <a:lnB>
                      <a:noFill/>
                    </a:lnB>
                  </a:tcPr>
                </a:tc>
                <a:tc>
                  <a:txBody>
                    <a:bodyPr/>
                    <a:lstStyle/>
                    <a:p>
                      <a:r>
                        <a:rPr lang="zh-CN" altLang="en-US" sz="1000" dirty="0"/>
                        <a:t> </a:t>
                      </a:r>
                    </a:p>
                  </a:txBody>
                  <a:tcPr marL="87923" marR="87923" marT="43962" marB="43962" anchor="ctr">
                    <a:lnL>
                      <a:noFill/>
                    </a:lnL>
                    <a:lnR>
                      <a:noFill/>
                    </a:lnR>
                    <a:lnT>
                      <a:noFill/>
                    </a:lnT>
                    <a:lnB>
                      <a:noFill/>
                    </a:lnB>
                  </a:tcPr>
                </a:tc>
              </a:tr>
              <a:tr h="329648">
                <a:tc>
                  <a:txBody>
                    <a:bodyPr/>
                    <a:lstStyle/>
                    <a:p>
                      <a:r>
                        <a:rPr lang="en-US" sz="1000"/>
                        <a:t>100ºC</a:t>
                      </a:r>
                      <a:r>
                        <a:rPr lang="zh-CN" altLang="en-US" sz="1000"/>
                        <a:t>粘度，</a:t>
                      </a:r>
                      <a:r>
                        <a:rPr lang="en-US" sz="1000"/>
                        <a:t>cSt</a:t>
                      </a:r>
                    </a:p>
                  </a:txBody>
                  <a:tcPr marL="87923" marR="87923" marT="43962" marB="43962" anchor="ctr">
                    <a:lnL>
                      <a:noFill/>
                    </a:lnL>
                    <a:lnR>
                      <a:noFill/>
                    </a:lnR>
                    <a:lnT>
                      <a:noFill/>
                    </a:lnT>
                    <a:lnB>
                      <a:noFill/>
                    </a:lnB>
                    <a:solidFill>
                      <a:srgbClr val="E1E1E1"/>
                    </a:solidFill>
                  </a:tcPr>
                </a:tc>
                <a:tc>
                  <a:txBody>
                    <a:bodyPr/>
                    <a:lstStyle/>
                    <a:p>
                      <a:r>
                        <a:rPr lang="en-US" sz="1000"/>
                        <a:t>ASTM D445</a:t>
                      </a:r>
                    </a:p>
                  </a:txBody>
                  <a:tcPr marL="87923" marR="87923" marT="43962" marB="43962" anchor="ctr">
                    <a:lnL>
                      <a:noFill/>
                    </a:lnL>
                    <a:lnR>
                      <a:noFill/>
                    </a:lnR>
                    <a:lnT>
                      <a:noFill/>
                    </a:lnT>
                    <a:lnB>
                      <a:noFill/>
                    </a:lnB>
                    <a:solidFill>
                      <a:srgbClr val="E1E1E1"/>
                    </a:solidFill>
                  </a:tcPr>
                </a:tc>
                <a:tc>
                  <a:txBody>
                    <a:bodyPr/>
                    <a:lstStyle/>
                    <a:p>
                      <a:r>
                        <a:rPr lang="en-US" altLang="zh-CN" sz="1000" dirty="0"/>
                        <a:t>33</a:t>
                      </a:r>
                    </a:p>
                  </a:txBody>
                  <a:tcPr marL="87923" marR="87923" marT="43962" marB="43962" anchor="ctr">
                    <a:lnL>
                      <a:noFill/>
                    </a:lnL>
                    <a:lnR>
                      <a:noFill/>
                    </a:lnR>
                    <a:lnT>
                      <a:noFill/>
                    </a:lnT>
                    <a:lnB>
                      <a:noFill/>
                    </a:lnB>
                    <a:solidFill>
                      <a:srgbClr val="E1E1E1"/>
                    </a:solidFill>
                  </a:tcPr>
                </a:tc>
              </a:tr>
              <a:tr h="329648">
                <a:tc>
                  <a:txBody>
                    <a:bodyPr/>
                    <a:lstStyle/>
                    <a:p>
                      <a:r>
                        <a:rPr lang="en-US" sz="1000"/>
                        <a:t>40ºC</a:t>
                      </a:r>
                      <a:r>
                        <a:rPr lang="zh-CN" altLang="en-US" sz="1000"/>
                        <a:t>粘度，</a:t>
                      </a:r>
                      <a:r>
                        <a:rPr lang="en-US" sz="1000"/>
                        <a:t>cSt</a:t>
                      </a:r>
                    </a:p>
                  </a:txBody>
                  <a:tcPr marL="87923" marR="87923" marT="43962" marB="43962" anchor="ctr">
                    <a:lnL>
                      <a:noFill/>
                    </a:lnL>
                    <a:lnR>
                      <a:noFill/>
                    </a:lnR>
                    <a:lnT>
                      <a:noFill/>
                    </a:lnT>
                    <a:lnB>
                      <a:noFill/>
                    </a:lnB>
                  </a:tcPr>
                </a:tc>
                <a:tc>
                  <a:txBody>
                    <a:bodyPr/>
                    <a:lstStyle/>
                    <a:p>
                      <a:r>
                        <a:rPr lang="en-US" sz="1000"/>
                        <a:t>ASTM D445</a:t>
                      </a:r>
                    </a:p>
                  </a:txBody>
                  <a:tcPr marL="87923" marR="87923" marT="43962" marB="43962" anchor="ctr">
                    <a:lnL>
                      <a:noFill/>
                    </a:lnL>
                    <a:lnR>
                      <a:noFill/>
                    </a:lnR>
                    <a:lnT>
                      <a:noFill/>
                    </a:lnT>
                    <a:lnB>
                      <a:noFill/>
                    </a:lnB>
                  </a:tcPr>
                </a:tc>
                <a:tc>
                  <a:txBody>
                    <a:bodyPr/>
                    <a:lstStyle/>
                    <a:p>
                      <a:r>
                        <a:rPr lang="en-US" altLang="zh-CN" sz="1000" dirty="0"/>
                        <a:t>474</a:t>
                      </a:r>
                    </a:p>
                  </a:txBody>
                  <a:tcPr marL="87923" marR="87923" marT="43962" marB="43962" anchor="ctr">
                    <a:lnL>
                      <a:noFill/>
                    </a:lnL>
                    <a:lnR>
                      <a:noFill/>
                    </a:lnR>
                    <a:lnT>
                      <a:noFill/>
                    </a:lnT>
                    <a:lnB>
                      <a:noFill/>
                    </a:lnB>
                  </a:tcPr>
                </a:tc>
              </a:tr>
              <a:tr h="329648">
                <a:tc>
                  <a:txBody>
                    <a:bodyPr/>
                    <a:lstStyle/>
                    <a:p>
                      <a:r>
                        <a:rPr lang="zh-CN" altLang="en-US" sz="1000"/>
                        <a:t>粘度指数</a:t>
                      </a:r>
                    </a:p>
                  </a:txBody>
                  <a:tcPr marL="87923" marR="87923" marT="43962" marB="43962" anchor="ctr">
                    <a:lnL>
                      <a:noFill/>
                    </a:lnL>
                    <a:lnR>
                      <a:noFill/>
                    </a:lnR>
                    <a:lnT>
                      <a:noFill/>
                    </a:lnT>
                    <a:lnB>
                      <a:noFill/>
                    </a:lnB>
                    <a:solidFill>
                      <a:srgbClr val="E1E1E1"/>
                    </a:solidFill>
                  </a:tcPr>
                </a:tc>
                <a:tc>
                  <a:txBody>
                    <a:bodyPr/>
                    <a:lstStyle/>
                    <a:p>
                      <a:r>
                        <a:rPr lang="en-US" sz="1000"/>
                        <a:t>ASTM D2270</a:t>
                      </a:r>
                    </a:p>
                  </a:txBody>
                  <a:tcPr marL="87923" marR="87923" marT="43962" marB="43962" anchor="ctr">
                    <a:lnL>
                      <a:noFill/>
                    </a:lnL>
                    <a:lnR>
                      <a:noFill/>
                    </a:lnR>
                    <a:lnT>
                      <a:noFill/>
                    </a:lnT>
                    <a:lnB>
                      <a:noFill/>
                    </a:lnB>
                    <a:solidFill>
                      <a:srgbClr val="E1E1E1"/>
                    </a:solidFill>
                  </a:tcPr>
                </a:tc>
                <a:tc>
                  <a:txBody>
                    <a:bodyPr/>
                    <a:lstStyle/>
                    <a:p>
                      <a:r>
                        <a:rPr lang="en-US" altLang="zh-CN" sz="1000" dirty="0"/>
                        <a:t>103</a:t>
                      </a:r>
                    </a:p>
                  </a:txBody>
                  <a:tcPr marL="87923" marR="87923" marT="43962" marB="43962"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8835049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60648"/>
            <a:ext cx="4464496" cy="646331"/>
          </a:xfrm>
          <a:prstGeom prst="rect">
            <a:avLst/>
          </a:prstGeom>
          <a:noFill/>
        </p:spPr>
        <p:txBody>
          <a:bodyPr wrap="square" rtlCol="0">
            <a:spAutoFit/>
          </a:bodyPr>
          <a:lstStyle/>
          <a:p>
            <a:r>
              <a:rPr lang="en-US" altLang="zh-CN" b="1" dirty="0" smtClean="0"/>
              <a:t>KUPFAR COMPOUND</a:t>
            </a:r>
            <a:r>
              <a:rPr lang="zh-CN" altLang="en-US" b="1" dirty="0" smtClean="0"/>
              <a:t>高温防卡润滑脂</a:t>
            </a:r>
            <a:r>
              <a:rPr lang="en-US" altLang="zh-CN" b="1" dirty="0" smtClean="0"/>
              <a:t/>
            </a:r>
            <a:br>
              <a:rPr lang="en-US" altLang="zh-CN" b="1" dirty="0" smtClean="0"/>
            </a:br>
            <a:r>
              <a:rPr lang="en-US" altLang="zh-CN" b="1" dirty="0" smtClean="0"/>
              <a:t>        </a:t>
            </a:r>
            <a:r>
              <a:rPr lang="zh-CN" altLang="en-US" b="1" dirty="0" smtClean="0"/>
              <a:t>（简称铁霸防卡油脂）</a:t>
            </a:r>
            <a:endParaRPr lang="zh-CN" altLang="en-US" b="1" dirty="0"/>
          </a:p>
        </p:txBody>
      </p:sp>
      <p:sp>
        <p:nvSpPr>
          <p:cNvPr id="15" name="矩形 14"/>
          <p:cNvSpPr/>
          <p:nvPr/>
        </p:nvSpPr>
        <p:spPr>
          <a:xfrm>
            <a:off x="408186" y="1412776"/>
            <a:ext cx="6972126" cy="2062103"/>
          </a:xfrm>
          <a:prstGeom prst="rect">
            <a:avLst/>
          </a:prstGeom>
        </p:spPr>
        <p:txBody>
          <a:bodyPr wrap="square">
            <a:spAutoFit/>
          </a:bodyPr>
          <a:lstStyle/>
          <a:p>
            <a:r>
              <a:rPr lang="zh-CN" altLang="en-US" sz="1600" dirty="0"/>
              <a:t>    </a:t>
            </a:r>
            <a:r>
              <a:rPr lang="zh-CN" altLang="en-US" sz="1600" dirty="0" smtClean="0"/>
              <a:t>    铁</a:t>
            </a:r>
            <a:r>
              <a:rPr lang="zh-CN" altLang="en-US" sz="1600" dirty="0"/>
              <a:t>霸</a:t>
            </a:r>
            <a:r>
              <a:rPr lang="en-US" altLang="zh-CN" sz="1600" dirty="0" err="1"/>
              <a:t>Kupfar</a:t>
            </a:r>
            <a:r>
              <a:rPr lang="en-US" altLang="zh-CN" sz="1600" dirty="0"/>
              <a:t> Compound</a:t>
            </a:r>
            <a:r>
              <a:rPr lang="zh-CN" altLang="en-US" sz="1600" dirty="0"/>
              <a:t>高温防卡润滑脂由非铁性金属粉末调和在矿物油中而成，符合</a:t>
            </a:r>
            <a:r>
              <a:rPr lang="en-US" altLang="zh-CN" sz="1600" dirty="0"/>
              <a:t>NLGL2#</a:t>
            </a:r>
            <a:r>
              <a:rPr lang="zh-CN" altLang="en-US" sz="1600" dirty="0"/>
              <a:t>要求，不含皂类或硅油。本产品适合在慢速运转件表面作为一种非熔融性极压润滑剂或防卡剂使用。在超出</a:t>
            </a:r>
            <a:r>
              <a:rPr lang="en-US" altLang="zh-CN" sz="1600" dirty="0"/>
              <a:t>800℃</a:t>
            </a:r>
            <a:r>
              <a:rPr lang="zh-CN" altLang="en-US" sz="1600" dirty="0"/>
              <a:t>时</a:t>
            </a:r>
            <a:r>
              <a:rPr lang="en-US" altLang="zh-CN" sz="1600" dirty="0"/>
              <a:t>,</a:t>
            </a:r>
            <a:r>
              <a:rPr lang="zh-CN" altLang="en-US" sz="1600" dirty="0"/>
              <a:t>高温防卡油脂会在物体接触表面形成氧化膜并减少锈卡。</a:t>
            </a:r>
            <a:br>
              <a:rPr lang="zh-CN" altLang="en-US" sz="1600" dirty="0"/>
            </a:br>
            <a:r>
              <a:rPr lang="zh-CN" altLang="en-US" sz="1600" dirty="0"/>
              <a:t>    </a:t>
            </a:r>
            <a:r>
              <a:rPr lang="zh-CN" altLang="en-US" sz="1600" dirty="0" smtClean="0"/>
              <a:t>   本</a:t>
            </a:r>
            <a:r>
              <a:rPr lang="zh-CN" altLang="en-US" sz="1600" dirty="0"/>
              <a:t>产品应用范围十分广泛，包括汽车刹车衬垫反面，汽缸头，活塞螺丝帽，水泥砖窑的吊环和箍，钢厂高炉门转轴，钢包滑板机械，以及支撑轴</a:t>
            </a:r>
            <a:r>
              <a:rPr lang="en-US" altLang="zh-CN" sz="1600" dirty="0"/>
              <a:t>,</a:t>
            </a:r>
            <a:r>
              <a:rPr lang="zh-CN" altLang="en-US" sz="1600" dirty="0"/>
              <a:t>摆动滚子，转动滚子和开槽轴承等。 </a:t>
            </a:r>
          </a:p>
          <a:p>
            <a:endParaRPr lang="zh-CN" altLang="en-US" sz="1600" dirty="0"/>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232" y="4509120"/>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7582632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smtClean="0"/>
              <a:t>，</a:t>
            </a:r>
            <a:r>
              <a:rPr lang="en-US" altLang="zh-CN" sz="1600" dirty="0"/>
              <a:t>5</a:t>
            </a:r>
            <a:r>
              <a:rPr lang="en-US" altLang="zh-CN" sz="1600" dirty="0" smtClean="0"/>
              <a:t>00g/</a:t>
            </a:r>
            <a:r>
              <a:rPr lang="zh-CN" altLang="en-US" sz="1600" dirty="0"/>
              <a:t>罐</a:t>
            </a:r>
            <a:r>
              <a:rPr lang="zh-CN" altLang="en-US" sz="1600" dirty="0" smtClean="0"/>
              <a:t>（</a:t>
            </a:r>
            <a:r>
              <a:rPr lang="en-US" altLang="zh-CN" sz="1600" dirty="0" smtClean="0"/>
              <a:t>12</a:t>
            </a:r>
            <a:r>
              <a:rPr lang="zh-CN" altLang="en-US" sz="1600" dirty="0" smtClean="0"/>
              <a:t>罐</a:t>
            </a:r>
            <a:r>
              <a:rPr lang="en-US" altLang="zh-CN" sz="1600" dirty="0" smtClean="0"/>
              <a:t>/</a:t>
            </a:r>
            <a:r>
              <a:rPr lang="zh-CN" altLang="en-US" sz="1600" dirty="0"/>
              <a:t>箱</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1730664649"/>
              </p:ext>
            </p:extLst>
          </p:nvPr>
        </p:nvGraphicFramePr>
        <p:xfrm>
          <a:off x="899592" y="908720"/>
          <a:ext cx="7344816" cy="3456380"/>
        </p:xfrm>
        <a:graphic>
          <a:graphicData uri="http://schemas.openxmlformats.org/drawingml/2006/table">
            <a:tbl>
              <a:tblPr/>
              <a:tblGrid>
                <a:gridCol w="2448272"/>
                <a:gridCol w="2448272"/>
                <a:gridCol w="2448272"/>
              </a:tblGrid>
              <a:tr h="345638">
                <a:tc>
                  <a:txBody>
                    <a:bodyPr/>
                    <a:lstStyle/>
                    <a:p>
                      <a:r>
                        <a:rPr lang="en-US" sz="1000" b="1" dirty="0">
                          <a:effectLst/>
                        </a:rPr>
                        <a:t>NLGI</a:t>
                      </a:r>
                      <a:r>
                        <a:rPr lang="zh-CN" altLang="en-US" sz="1000" b="1" dirty="0">
                          <a:effectLst/>
                        </a:rPr>
                        <a:t>等级</a:t>
                      </a:r>
                    </a:p>
                  </a:txBody>
                  <a:tcPr anchor="ctr">
                    <a:lnL>
                      <a:noFill/>
                    </a:lnL>
                    <a:lnR>
                      <a:noFill/>
                    </a:lnR>
                    <a:lnT>
                      <a:noFill/>
                    </a:lnT>
                    <a:lnB>
                      <a:noFill/>
                    </a:lnB>
                    <a:solidFill>
                      <a:srgbClr val="E1E1E1"/>
                    </a:solidFill>
                  </a:tcPr>
                </a:tc>
                <a:tc>
                  <a:txBody>
                    <a:bodyPr/>
                    <a:lstStyle/>
                    <a:p>
                      <a:r>
                        <a:rPr lang="en-US" sz="1000" b="1">
                          <a:effectLst/>
                        </a:rPr>
                        <a:t> ASTM D217</a:t>
                      </a:r>
                    </a:p>
                  </a:txBody>
                  <a:tcPr anchor="ctr">
                    <a:lnL>
                      <a:noFill/>
                    </a:lnL>
                    <a:lnR>
                      <a:noFill/>
                    </a:lnR>
                    <a:lnT>
                      <a:noFill/>
                    </a:lnT>
                    <a:lnB>
                      <a:noFill/>
                    </a:lnB>
                    <a:solidFill>
                      <a:srgbClr val="E1E1E1"/>
                    </a:solidFill>
                  </a:tcPr>
                </a:tc>
                <a:tc>
                  <a:txBody>
                    <a:bodyPr/>
                    <a:lstStyle/>
                    <a:p>
                      <a:r>
                        <a:rPr lang="en-US" altLang="zh-CN" sz="1000" b="1">
                          <a:effectLst/>
                        </a:rPr>
                        <a:t>2</a:t>
                      </a:r>
                    </a:p>
                  </a:txBody>
                  <a:tcPr anchor="ctr">
                    <a:lnL>
                      <a:noFill/>
                    </a:lnL>
                    <a:lnR>
                      <a:noFill/>
                    </a:lnR>
                    <a:lnT>
                      <a:noFill/>
                    </a:lnT>
                    <a:lnB>
                      <a:noFill/>
                    </a:lnB>
                    <a:solidFill>
                      <a:srgbClr val="E1E1E1"/>
                    </a:solidFill>
                  </a:tcPr>
                </a:tc>
              </a:tr>
              <a:tr h="345638">
                <a:tc>
                  <a:txBody>
                    <a:bodyPr/>
                    <a:lstStyle/>
                    <a:p>
                      <a:r>
                        <a:rPr lang="zh-CN" altLang="en-US" sz="1000" dirty="0"/>
                        <a:t>颜色</a:t>
                      </a:r>
                    </a:p>
                  </a:txBody>
                  <a:tcPr anchor="ctr">
                    <a:lnL>
                      <a:noFill/>
                    </a:lnL>
                    <a:lnR>
                      <a:noFill/>
                    </a:lnR>
                    <a:lnT>
                      <a:noFill/>
                    </a:lnT>
                    <a:lnB>
                      <a:noFill/>
                    </a:lnB>
                  </a:tcPr>
                </a:tc>
                <a:tc>
                  <a:txBody>
                    <a:bodyPr/>
                    <a:lstStyle/>
                    <a:p>
                      <a:r>
                        <a:rPr lang="zh-CN" altLang="en-US" sz="1000"/>
                        <a:t> 目测</a:t>
                      </a:r>
                    </a:p>
                  </a:txBody>
                  <a:tcPr anchor="ctr">
                    <a:lnL>
                      <a:noFill/>
                    </a:lnL>
                    <a:lnR>
                      <a:noFill/>
                    </a:lnR>
                    <a:lnT>
                      <a:noFill/>
                    </a:lnT>
                    <a:lnB>
                      <a:noFill/>
                    </a:lnB>
                  </a:tcPr>
                </a:tc>
                <a:tc>
                  <a:txBody>
                    <a:bodyPr/>
                    <a:lstStyle/>
                    <a:p>
                      <a:r>
                        <a:rPr lang="zh-CN" altLang="en-US" sz="1000"/>
                        <a:t>铜色糊状</a:t>
                      </a:r>
                    </a:p>
                  </a:txBody>
                  <a:tcPr anchor="ctr">
                    <a:lnL>
                      <a:noFill/>
                    </a:lnL>
                    <a:lnR>
                      <a:noFill/>
                    </a:lnR>
                    <a:lnT>
                      <a:noFill/>
                    </a:lnT>
                    <a:lnB>
                      <a:noFill/>
                    </a:lnB>
                  </a:tcPr>
                </a:tc>
              </a:tr>
              <a:tr h="345638">
                <a:tc>
                  <a:txBody>
                    <a:bodyPr/>
                    <a:lstStyle/>
                    <a:p>
                      <a:r>
                        <a:rPr lang="zh-CN" altLang="en-US" sz="1000" dirty="0"/>
                        <a:t>滴点，</a:t>
                      </a:r>
                      <a:r>
                        <a:rPr lang="en-US" sz="1000" dirty="0"/>
                        <a:t>ºC</a:t>
                      </a:r>
                    </a:p>
                  </a:txBody>
                  <a:tcPr anchor="ctr">
                    <a:lnL>
                      <a:noFill/>
                    </a:lnL>
                    <a:lnR>
                      <a:noFill/>
                    </a:lnR>
                    <a:lnT>
                      <a:noFill/>
                    </a:lnT>
                    <a:lnB>
                      <a:noFill/>
                    </a:lnB>
                    <a:solidFill>
                      <a:srgbClr val="E1E1E1"/>
                    </a:solidFill>
                  </a:tcPr>
                </a:tc>
                <a:tc>
                  <a:txBody>
                    <a:bodyPr/>
                    <a:lstStyle/>
                    <a:p>
                      <a:r>
                        <a:rPr lang="en-US" sz="1000"/>
                        <a:t>ASTM D2265</a:t>
                      </a:r>
                    </a:p>
                  </a:txBody>
                  <a:tcPr anchor="ctr">
                    <a:lnL>
                      <a:noFill/>
                    </a:lnL>
                    <a:lnR>
                      <a:noFill/>
                    </a:lnR>
                    <a:lnT>
                      <a:noFill/>
                    </a:lnT>
                    <a:lnB>
                      <a:noFill/>
                    </a:lnB>
                    <a:solidFill>
                      <a:srgbClr val="E1E1E1"/>
                    </a:solidFill>
                  </a:tcPr>
                </a:tc>
                <a:tc>
                  <a:txBody>
                    <a:bodyPr/>
                    <a:lstStyle/>
                    <a:p>
                      <a:r>
                        <a:rPr lang="zh-CN" altLang="en-US" sz="1000"/>
                        <a:t>无</a:t>
                      </a:r>
                    </a:p>
                  </a:txBody>
                  <a:tcPr anchor="ctr">
                    <a:lnL>
                      <a:noFill/>
                    </a:lnL>
                    <a:lnR>
                      <a:noFill/>
                    </a:lnR>
                    <a:lnT>
                      <a:noFill/>
                    </a:lnT>
                    <a:lnB>
                      <a:noFill/>
                    </a:lnB>
                    <a:solidFill>
                      <a:srgbClr val="E1E1E1"/>
                    </a:solidFill>
                  </a:tcPr>
                </a:tc>
              </a:tr>
              <a:tr h="345638">
                <a:tc>
                  <a:txBody>
                    <a:bodyPr/>
                    <a:lstStyle/>
                    <a:p>
                      <a:r>
                        <a:rPr lang="zh-CN" altLang="en-US" sz="1000" dirty="0"/>
                        <a:t>锥入度</a:t>
                      </a:r>
                    </a:p>
                  </a:txBody>
                  <a:tcPr anchor="ctr">
                    <a:lnL>
                      <a:noFill/>
                    </a:lnL>
                    <a:lnR>
                      <a:noFill/>
                    </a:lnR>
                    <a:lnT>
                      <a:noFill/>
                    </a:lnT>
                    <a:lnB>
                      <a:noFill/>
                    </a:lnB>
                  </a:tcPr>
                </a:tc>
                <a:tc>
                  <a:txBody>
                    <a:bodyPr/>
                    <a:lstStyle/>
                    <a:p>
                      <a:r>
                        <a:rPr lang="en-US" sz="1000"/>
                        <a:t>ASTM D217</a:t>
                      </a:r>
                    </a:p>
                  </a:txBody>
                  <a:tcPr anchor="ctr">
                    <a:lnL>
                      <a:noFill/>
                    </a:lnL>
                    <a:lnR>
                      <a:noFill/>
                    </a:lnR>
                    <a:lnT>
                      <a:noFill/>
                    </a:lnT>
                    <a:lnB>
                      <a:noFill/>
                    </a:lnB>
                  </a:tcPr>
                </a:tc>
                <a:tc>
                  <a:txBody>
                    <a:bodyPr/>
                    <a:lstStyle/>
                    <a:p>
                      <a:r>
                        <a:rPr lang="zh-CN" altLang="en-US" sz="1000"/>
                        <a:t> </a:t>
                      </a:r>
                    </a:p>
                  </a:txBody>
                  <a:tcPr anchor="ctr">
                    <a:lnL>
                      <a:noFill/>
                    </a:lnL>
                    <a:lnR>
                      <a:noFill/>
                    </a:lnR>
                    <a:lnT>
                      <a:noFill/>
                    </a:lnT>
                    <a:lnB>
                      <a:noFill/>
                    </a:lnB>
                  </a:tcPr>
                </a:tc>
              </a:tr>
              <a:tr h="345638">
                <a:tc>
                  <a:txBody>
                    <a:bodyPr/>
                    <a:lstStyle/>
                    <a:p>
                      <a:r>
                        <a:rPr lang="zh-CN" altLang="en-US" sz="1000" dirty="0"/>
                        <a:t>非工作状态</a:t>
                      </a:r>
                    </a:p>
                  </a:txBody>
                  <a:tcPr anchor="ctr">
                    <a:lnL>
                      <a:noFill/>
                    </a:lnL>
                    <a:lnR>
                      <a:noFill/>
                    </a:lnR>
                    <a:lnT>
                      <a:noFill/>
                    </a:lnT>
                    <a:lnB>
                      <a:noFill/>
                    </a:lnB>
                    <a:solidFill>
                      <a:srgbClr val="E1E1E1"/>
                    </a:solidFill>
                  </a:tcPr>
                </a:tc>
                <a:tc>
                  <a:txBody>
                    <a:bodyPr/>
                    <a:lstStyle/>
                    <a:p>
                      <a:r>
                        <a:rPr lang="zh-CN" altLang="en-US" sz="1000" dirty="0"/>
                        <a:t> </a:t>
                      </a:r>
                    </a:p>
                  </a:txBody>
                  <a:tcPr anchor="ctr">
                    <a:lnL>
                      <a:noFill/>
                    </a:lnL>
                    <a:lnR>
                      <a:noFill/>
                    </a:lnR>
                    <a:lnT>
                      <a:noFill/>
                    </a:lnT>
                    <a:lnB>
                      <a:noFill/>
                    </a:lnB>
                    <a:solidFill>
                      <a:srgbClr val="E1E1E1"/>
                    </a:solidFill>
                  </a:tcPr>
                </a:tc>
                <a:tc>
                  <a:txBody>
                    <a:bodyPr/>
                    <a:lstStyle/>
                    <a:p>
                      <a:r>
                        <a:rPr lang="en-US" altLang="zh-CN" sz="1000"/>
                        <a:t>225-280</a:t>
                      </a:r>
                    </a:p>
                  </a:txBody>
                  <a:tcPr anchor="ctr">
                    <a:lnL>
                      <a:noFill/>
                    </a:lnL>
                    <a:lnR>
                      <a:noFill/>
                    </a:lnR>
                    <a:lnT>
                      <a:noFill/>
                    </a:lnT>
                    <a:lnB>
                      <a:noFill/>
                    </a:lnB>
                    <a:solidFill>
                      <a:srgbClr val="E1E1E1"/>
                    </a:solidFill>
                  </a:tcPr>
                </a:tc>
              </a:tr>
              <a:tr h="345638">
                <a:tc>
                  <a:txBody>
                    <a:bodyPr/>
                    <a:lstStyle/>
                    <a:p>
                      <a:r>
                        <a:rPr lang="zh-CN" altLang="en-US" sz="1000"/>
                        <a:t>分油性，</a:t>
                      </a:r>
                      <a:r>
                        <a:rPr lang="en-US" altLang="zh-CN" sz="1000"/>
                        <a:t>%</a:t>
                      </a:r>
                      <a:r>
                        <a:rPr lang="zh-CN" altLang="en-US" sz="1000"/>
                        <a:t>损失</a:t>
                      </a:r>
                    </a:p>
                  </a:txBody>
                  <a:tcPr anchor="ctr">
                    <a:lnL>
                      <a:noFill/>
                    </a:lnL>
                    <a:lnR>
                      <a:noFill/>
                    </a:lnR>
                    <a:lnT>
                      <a:noFill/>
                    </a:lnT>
                    <a:lnB>
                      <a:noFill/>
                    </a:lnB>
                  </a:tcPr>
                </a:tc>
                <a:tc>
                  <a:txBody>
                    <a:bodyPr/>
                    <a:lstStyle/>
                    <a:p>
                      <a:r>
                        <a:rPr lang="en-US" sz="1000" dirty="0"/>
                        <a:t> ASTM D1742</a:t>
                      </a:r>
                    </a:p>
                  </a:txBody>
                  <a:tcPr anchor="ctr">
                    <a:lnL>
                      <a:noFill/>
                    </a:lnL>
                    <a:lnR>
                      <a:noFill/>
                    </a:lnR>
                    <a:lnT>
                      <a:noFill/>
                    </a:lnT>
                    <a:lnB>
                      <a:noFill/>
                    </a:lnB>
                  </a:tcPr>
                </a:tc>
                <a:tc>
                  <a:txBody>
                    <a:bodyPr/>
                    <a:lstStyle/>
                    <a:p>
                      <a:r>
                        <a:rPr lang="zh-CN" altLang="en-US" sz="1000"/>
                        <a:t> </a:t>
                      </a:r>
                      <a:r>
                        <a:rPr lang="en-US" altLang="zh-CN" sz="1000"/>
                        <a:t>0.4</a:t>
                      </a:r>
                    </a:p>
                  </a:txBody>
                  <a:tcPr anchor="ctr">
                    <a:lnL>
                      <a:noFill/>
                    </a:lnL>
                    <a:lnR>
                      <a:noFill/>
                    </a:lnR>
                    <a:lnT>
                      <a:noFill/>
                    </a:lnT>
                    <a:lnB>
                      <a:noFill/>
                    </a:lnB>
                  </a:tcPr>
                </a:tc>
              </a:tr>
              <a:tr h="345638">
                <a:tc>
                  <a:txBody>
                    <a:bodyPr/>
                    <a:lstStyle/>
                    <a:p>
                      <a:r>
                        <a:rPr lang="zh-CN" altLang="en-US" sz="1000"/>
                        <a:t>铜片腐蚀</a:t>
                      </a:r>
                    </a:p>
                  </a:txBody>
                  <a:tcPr anchor="ctr">
                    <a:lnL>
                      <a:noFill/>
                    </a:lnL>
                    <a:lnR>
                      <a:noFill/>
                    </a:lnR>
                    <a:lnT>
                      <a:noFill/>
                    </a:lnT>
                    <a:lnB>
                      <a:noFill/>
                    </a:lnB>
                    <a:solidFill>
                      <a:srgbClr val="E1E1E1"/>
                    </a:solidFill>
                  </a:tcPr>
                </a:tc>
                <a:tc>
                  <a:txBody>
                    <a:bodyPr/>
                    <a:lstStyle/>
                    <a:p>
                      <a:r>
                        <a:rPr lang="en-US" sz="1000" dirty="0"/>
                        <a:t>ASTM D4048</a:t>
                      </a:r>
                    </a:p>
                  </a:txBody>
                  <a:tcPr anchor="ctr">
                    <a:lnL>
                      <a:noFill/>
                    </a:lnL>
                    <a:lnR>
                      <a:noFill/>
                    </a:lnR>
                    <a:lnT>
                      <a:noFill/>
                    </a:lnT>
                    <a:lnB>
                      <a:noFill/>
                    </a:lnB>
                    <a:solidFill>
                      <a:srgbClr val="E1E1E1"/>
                    </a:solidFill>
                  </a:tcPr>
                </a:tc>
                <a:tc>
                  <a:txBody>
                    <a:bodyPr/>
                    <a:lstStyle/>
                    <a:p>
                      <a:r>
                        <a:rPr lang="en-US" sz="1000"/>
                        <a:t>1A</a:t>
                      </a:r>
                    </a:p>
                  </a:txBody>
                  <a:tcPr anchor="ctr">
                    <a:lnL>
                      <a:noFill/>
                    </a:lnL>
                    <a:lnR>
                      <a:noFill/>
                    </a:lnR>
                    <a:lnT>
                      <a:noFill/>
                    </a:lnT>
                    <a:lnB>
                      <a:noFill/>
                    </a:lnB>
                    <a:solidFill>
                      <a:srgbClr val="E1E1E1"/>
                    </a:solidFill>
                  </a:tcPr>
                </a:tc>
              </a:tr>
              <a:tr h="345638">
                <a:tc>
                  <a:txBody>
                    <a:bodyPr/>
                    <a:lstStyle/>
                    <a:p>
                      <a:r>
                        <a:rPr lang="zh-CN" altLang="en-US" sz="1000"/>
                        <a:t>基础油特性</a:t>
                      </a:r>
                    </a:p>
                  </a:txBody>
                  <a:tcPr anchor="ctr">
                    <a:lnL>
                      <a:noFill/>
                    </a:lnL>
                    <a:lnR>
                      <a:noFill/>
                    </a:lnR>
                    <a:lnT>
                      <a:noFill/>
                    </a:lnT>
                    <a:lnB>
                      <a:noFill/>
                    </a:lnB>
                  </a:tcPr>
                </a:tc>
                <a:tc>
                  <a:txBody>
                    <a:bodyPr/>
                    <a:lstStyle/>
                    <a:p>
                      <a:r>
                        <a:rPr lang="en-US" sz="1000" dirty="0"/>
                        <a:t>ASTM D445</a:t>
                      </a:r>
                    </a:p>
                  </a:txBody>
                  <a:tcPr anchor="ctr">
                    <a:lnL>
                      <a:noFill/>
                    </a:lnL>
                    <a:lnR>
                      <a:noFill/>
                    </a:lnR>
                    <a:lnT>
                      <a:noFill/>
                    </a:lnT>
                    <a:lnB>
                      <a:noFill/>
                    </a:lnB>
                  </a:tcPr>
                </a:tc>
                <a:tc>
                  <a:txBody>
                    <a:bodyPr/>
                    <a:lstStyle/>
                    <a:p>
                      <a:r>
                        <a:rPr lang="zh-CN" altLang="en-US" sz="1000"/>
                        <a:t> </a:t>
                      </a:r>
                    </a:p>
                  </a:txBody>
                  <a:tcPr anchor="ctr">
                    <a:lnL>
                      <a:noFill/>
                    </a:lnL>
                    <a:lnR>
                      <a:noFill/>
                    </a:lnR>
                    <a:lnT>
                      <a:noFill/>
                    </a:lnT>
                    <a:lnB>
                      <a:noFill/>
                    </a:lnB>
                  </a:tcPr>
                </a:tc>
              </a:tr>
              <a:tr h="345638">
                <a:tc>
                  <a:txBody>
                    <a:bodyPr/>
                    <a:lstStyle/>
                    <a:p>
                      <a:r>
                        <a:rPr lang="en-US" sz="1000"/>
                        <a:t>40ºC</a:t>
                      </a:r>
                      <a:r>
                        <a:rPr lang="zh-CN" altLang="en-US" sz="1000"/>
                        <a:t>粘度，</a:t>
                      </a:r>
                      <a:r>
                        <a:rPr lang="en-US" sz="1000"/>
                        <a:t>cSt</a:t>
                      </a:r>
                    </a:p>
                  </a:txBody>
                  <a:tcPr anchor="ctr">
                    <a:lnL>
                      <a:noFill/>
                    </a:lnL>
                    <a:lnR>
                      <a:noFill/>
                    </a:lnR>
                    <a:lnT>
                      <a:noFill/>
                    </a:lnT>
                    <a:lnB>
                      <a:noFill/>
                    </a:lnB>
                    <a:solidFill>
                      <a:srgbClr val="E1E1E1"/>
                    </a:solidFill>
                  </a:tcPr>
                </a:tc>
                <a:tc>
                  <a:txBody>
                    <a:bodyPr/>
                    <a:lstStyle/>
                    <a:p>
                      <a:r>
                        <a:rPr lang="zh-CN" altLang="en-US" sz="1000"/>
                        <a:t> </a:t>
                      </a:r>
                    </a:p>
                  </a:txBody>
                  <a:tcPr anchor="ctr">
                    <a:lnL>
                      <a:noFill/>
                    </a:lnL>
                    <a:lnR>
                      <a:noFill/>
                    </a:lnR>
                    <a:lnT>
                      <a:noFill/>
                    </a:lnT>
                    <a:lnB>
                      <a:noFill/>
                    </a:lnB>
                    <a:solidFill>
                      <a:srgbClr val="E1E1E1"/>
                    </a:solidFill>
                  </a:tcPr>
                </a:tc>
                <a:tc>
                  <a:txBody>
                    <a:bodyPr/>
                    <a:lstStyle/>
                    <a:p>
                      <a:r>
                        <a:rPr lang="en-US" altLang="zh-CN" sz="1000" dirty="0"/>
                        <a:t>95</a:t>
                      </a:r>
                    </a:p>
                  </a:txBody>
                  <a:tcPr anchor="ctr">
                    <a:lnL>
                      <a:noFill/>
                    </a:lnL>
                    <a:lnR>
                      <a:noFill/>
                    </a:lnR>
                    <a:lnT>
                      <a:noFill/>
                    </a:lnT>
                    <a:lnB>
                      <a:noFill/>
                    </a:lnB>
                    <a:solidFill>
                      <a:srgbClr val="E1E1E1"/>
                    </a:solidFill>
                  </a:tcPr>
                </a:tc>
              </a:tr>
              <a:tr h="345638">
                <a:tc>
                  <a:txBody>
                    <a:bodyPr/>
                    <a:lstStyle/>
                    <a:p>
                      <a:r>
                        <a:rPr lang="zh-CN" altLang="en-US" sz="1000"/>
                        <a:t>操作温度（作为防卡剂），</a:t>
                      </a:r>
                      <a:r>
                        <a:rPr lang="en-US" altLang="zh-CN" sz="1000"/>
                        <a:t>ºC</a:t>
                      </a:r>
                    </a:p>
                  </a:txBody>
                  <a:tcPr anchor="ctr">
                    <a:lnL>
                      <a:noFill/>
                    </a:lnL>
                    <a:lnR>
                      <a:noFill/>
                    </a:lnR>
                    <a:lnT>
                      <a:noFill/>
                    </a:lnT>
                    <a:lnB>
                      <a:noFill/>
                    </a:lnB>
                    <a:solidFill>
                      <a:srgbClr val="FFFFFF"/>
                    </a:solidFill>
                  </a:tcPr>
                </a:tc>
                <a:tc>
                  <a:txBody>
                    <a:bodyPr/>
                    <a:lstStyle/>
                    <a:p>
                      <a:r>
                        <a:rPr lang="zh-CN" altLang="en-US" sz="1000"/>
                        <a:t> </a:t>
                      </a:r>
                    </a:p>
                  </a:txBody>
                  <a:tcPr anchor="ctr">
                    <a:lnL>
                      <a:noFill/>
                    </a:lnL>
                    <a:lnR>
                      <a:noFill/>
                    </a:lnR>
                    <a:lnT>
                      <a:noFill/>
                    </a:lnT>
                    <a:lnB>
                      <a:noFill/>
                    </a:lnB>
                    <a:solidFill>
                      <a:srgbClr val="FFFFFF"/>
                    </a:solidFill>
                  </a:tcPr>
                </a:tc>
                <a:tc>
                  <a:txBody>
                    <a:bodyPr/>
                    <a:lstStyle/>
                    <a:p>
                      <a:r>
                        <a:rPr lang="en-US" altLang="zh-CN" sz="1000" dirty="0"/>
                        <a:t>&gt;800</a:t>
                      </a:r>
                    </a:p>
                  </a:txBody>
                  <a:tcPr anchor="ctr">
                    <a:lnL>
                      <a:noFill/>
                    </a:lnL>
                    <a:lnR>
                      <a:noFill/>
                    </a:lnR>
                    <a:lnT>
                      <a:noFill/>
                    </a:lnT>
                    <a:lnB>
                      <a:noFill/>
                    </a:lnB>
                    <a:solidFill>
                      <a:srgbClr val="FFFFFF"/>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3262098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4855418"/>
            <a:ext cx="1828800" cy="1786128"/>
          </a:xfrm>
          <a:prstGeom prst="rect">
            <a:avLst/>
          </a:prstGeom>
        </p:spPr>
      </p:pic>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SBT-16N</a:t>
            </a:r>
            <a:r>
              <a:rPr lang="zh-CN" altLang="en-US" b="1" dirty="0" smtClean="0"/>
              <a:t>镍合金高温防卡剂</a:t>
            </a:r>
            <a:endParaRPr lang="zh-CN" altLang="en-US" b="1" dirty="0"/>
          </a:p>
        </p:txBody>
      </p:sp>
      <p:sp>
        <p:nvSpPr>
          <p:cNvPr id="15" name="矩形 14"/>
          <p:cNvSpPr/>
          <p:nvPr/>
        </p:nvSpPr>
        <p:spPr>
          <a:xfrm>
            <a:off x="408186" y="1412776"/>
            <a:ext cx="6972126" cy="4770537"/>
          </a:xfrm>
          <a:prstGeom prst="rect">
            <a:avLst/>
          </a:prstGeom>
        </p:spPr>
        <p:txBody>
          <a:bodyPr wrap="square">
            <a:spAutoFit/>
          </a:bodyPr>
          <a:lstStyle/>
          <a:p>
            <a:r>
              <a:rPr lang="zh-CN" altLang="en-US" sz="1600" dirty="0"/>
              <a:t>     </a:t>
            </a:r>
            <a:r>
              <a:rPr lang="zh-CN" altLang="en-US" sz="1600" dirty="0" smtClean="0"/>
              <a:t>   </a:t>
            </a:r>
            <a:r>
              <a:rPr lang="zh-CN" altLang="en-US" sz="1600" dirty="0"/>
              <a:t>  </a:t>
            </a:r>
            <a:r>
              <a:rPr lang="en-US" altLang="zh-CN" sz="1600" dirty="0" smtClean="0"/>
              <a:t>SAF-T-EZE </a:t>
            </a:r>
            <a:r>
              <a:rPr lang="en-US" altLang="zh-CN" sz="1600" dirty="0"/>
              <a:t>SBT-16N </a:t>
            </a:r>
            <a:r>
              <a:rPr lang="zh-CN" altLang="en-US" sz="1600" dirty="0"/>
              <a:t>镍合金高温防卡剂是由微粒镍配合铝和石墨调和于耐高温的润滑剂中而制成的优质高温防卡剂</a:t>
            </a:r>
            <a:r>
              <a:rPr lang="en-US" altLang="zh-CN" sz="1600" dirty="0"/>
              <a:t>.</a:t>
            </a:r>
            <a:r>
              <a:rPr lang="zh-CN" altLang="en-US" sz="1600" dirty="0"/>
              <a:t>镍是一种坚硬的金属，能在高温下形成特殊的功能，可以保持金属接触表面分离的作用</a:t>
            </a:r>
            <a:r>
              <a:rPr lang="en-US" altLang="zh-CN" sz="1600" dirty="0"/>
              <a:t>.</a:t>
            </a:r>
            <a:r>
              <a:rPr lang="zh-CN" altLang="en-US" sz="1600" dirty="0"/>
              <a:t>他被推荐使用在不同金属上如黄铜、钢、硬质合金及不锈钢等</a:t>
            </a:r>
            <a:r>
              <a:rPr lang="en-US" altLang="zh-CN" sz="1600" dirty="0"/>
              <a:t>. </a:t>
            </a:r>
            <a:r>
              <a:rPr lang="zh-CN" altLang="en-US" sz="1600" dirty="0"/>
              <a:t>镍也可以使用在软金属中，可替代铜不能达到的作用，它能耐高温达</a:t>
            </a:r>
            <a:r>
              <a:rPr lang="en-US" altLang="zh-CN" sz="1600" dirty="0"/>
              <a:t>1</a:t>
            </a:r>
            <a:r>
              <a:rPr lang="zh-CN" altLang="en-US" sz="1600" dirty="0"/>
              <a:t>，</a:t>
            </a:r>
            <a:r>
              <a:rPr lang="en-US" altLang="zh-CN" sz="1600" dirty="0" smtClean="0"/>
              <a:t>427℃</a:t>
            </a:r>
            <a:r>
              <a:rPr lang="zh-CN" altLang="en-US" sz="1600" dirty="0" smtClean="0"/>
              <a:t>。</a:t>
            </a:r>
            <a:r>
              <a:rPr lang="en-US" altLang="zh-CN" sz="1600" dirty="0"/>
              <a:t/>
            </a:r>
            <a:br>
              <a:rPr lang="en-US" altLang="zh-CN" sz="1600" dirty="0"/>
            </a:br>
            <a:r>
              <a:rPr lang="en-US" altLang="zh-CN" sz="1600" dirty="0"/>
              <a:t>    </a:t>
            </a:r>
            <a:r>
              <a:rPr lang="en-US" altLang="zh-CN" sz="1600" dirty="0" smtClean="0"/>
              <a:t>     SAF-T-EZE </a:t>
            </a:r>
            <a:r>
              <a:rPr lang="en-US" altLang="zh-CN" sz="1600" dirty="0"/>
              <a:t>SBT-16N </a:t>
            </a:r>
            <a:r>
              <a:rPr lang="zh-CN" altLang="en-US" sz="1600" dirty="0"/>
              <a:t>镍合金高温防卡剂是不硬化及有非常优越的热稳定性。防卡剂中的微粒在极端高温时也不会消失，同时它的良好抗热功能可以防止碳熔接及金属咬卡，能耐高温 达</a:t>
            </a:r>
            <a:r>
              <a:rPr lang="en-US" altLang="zh-CN" sz="1600" dirty="0"/>
              <a:t>1</a:t>
            </a:r>
            <a:r>
              <a:rPr lang="zh-CN" altLang="en-US" sz="1600" dirty="0"/>
              <a:t>，</a:t>
            </a:r>
            <a:r>
              <a:rPr lang="en-US" altLang="zh-CN" sz="1600" dirty="0"/>
              <a:t>427 ℃ </a:t>
            </a:r>
            <a:r>
              <a:rPr lang="zh-CN" altLang="en-US" sz="1600" dirty="0" smtClean="0"/>
              <a:t>。</a:t>
            </a:r>
            <a:r>
              <a:rPr lang="en-US" altLang="zh-CN" sz="1600" dirty="0"/>
              <a:t>SAF-T-EZE SBT-16N </a:t>
            </a:r>
            <a:r>
              <a:rPr lang="zh-CN" altLang="en-US" sz="1600" dirty="0"/>
              <a:t>镍合金高温防卡剂不含铅、铜和二硫化钼成分，性能超越美国军部标准</a:t>
            </a:r>
            <a:r>
              <a:rPr lang="en-US" altLang="zh-CN" sz="1600" dirty="0"/>
              <a:t>MIL-A-907-E</a:t>
            </a:r>
            <a:r>
              <a:rPr lang="zh-CN" altLang="en-US" sz="1600" dirty="0"/>
              <a:t>。</a:t>
            </a:r>
            <a:br>
              <a:rPr lang="zh-CN" altLang="en-US" sz="1600" dirty="0"/>
            </a:br>
            <a:r>
              <a:rPr lang="zh-CN" altLang="en-US" sz="1600" dirty="0"/>
              <a:t>   </a:t>
            </a:r>
            <a:r>
              <a:rPr lang="zh-CN" altLang="en-US" sz="1600" dirty="0" smtClean="0"/>
              <a:t>      </a:t>
            </a:r>
            <a:r>
              <a:rPr lang="en-US" altLang="zh-CN" sz="1600" dirty="0"/>
              <a:t>SAF-T-EZE SBT-16N </a:t>
            </a:r>
            <a:r>
              <a:rPr lang="zh-CN" altLang="en-US" sz="1600" dirty="0"/>
              <a:t>镍合金高温防卡剂可使用在不同金属上，如黄铜、钢、镍合金、不锈钢、 钛等和其他坚硬的金属中</a:t>
            </a:r>
            <a:r>
              <a:rPr lang="en-US" altLang="zh-CN" sz="1600" dirty="0"/>
              <a:t>. </a:t>
            </a:r>
            <a:r>
              <a:rPr lang="zh-CN" altLang="en-US" sz="1600" dirty="0"/>
              <a:t>同时也可使用在像铜不能达到作用的工业中，如在腐蚀性的氨或高酸性的工业。在使用之前不需要清洁部件表面，但如部件表面沾有砂粒或低质量的润滑油</a:t>
            </a:r>
            <a:r>
              <a:rPr lang="en-US" altLang="zh-CN" sz="1600" dirty="0"/>
              <a:t>/</a:t>
            </a:r>
            <a:r>
              <a:rPr lang="zh-CN" altLang="en-US" sz="1600" dirty="0"/>
              <a:t>脂时必须先行清洁部件表面。</a:t>
            </a:r>
            <a:r>
              <a:rPr lang="en-US" altLang="zh-CN" sz="1600" dirty="0"/>
              <a:t>SAF-T-EZE SBT-16N </a:t>
            </a:r>
            <a:r>
              <a:rPr lang="zh-CN" altLang="en-US" sz="1600" dirty="0"/>
              <a:t>镍合金高温防卡剂可用在螺纹零件，轴承， 齿轮，阀杆，链条，链轮齿，控制杆，锁链，枢轴，轴承，滚筒，热交换器或排气管的螺栓上，也可用在衬垫圈上等等。</a:t>
            </a:r>
            <a:br>
              <a:rPr lang="zh-CN" altLang="en-US" sz="1600" dirty="0"/>
            </a:br>
            <a:r>
              <a:rPr lang="zh-CN" altLang="en-US" sz="1600" dirty="0"/>
              <a:t/>
            </a:r>
            <a:br>
              <a:rPr lang="zh-CN" altLang="en-US" sz="1600" dirty="0"/>
            </a:br>
            <a:endParaRPr lang="zh-CN" altLang="en-US" sz="1600" dirty="0"/>
          </a:p>
          <a:p>
            <a:r>
              <a:rPr lang="zh-CN" altLang="en-US" sz="1600" dirty="0"/>
              <a:t> </a:t>
            </a:r>
            <a:endParaRPr lang="zh-CN" altLang="en-US" sz="1600" dirty="0">
              <a:effectLst/>
            </a:endParaRPr>
          </a:p>
        </p:txBody>
      </p:sp>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41801050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338554"/>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454g</a:t>
            </a:r>
            <a:r>
              <a:rPr lang="zh-CN" altLang="en-US" sz="1600" dirty="0" smtClean="0"/>
              <a:t>带刷子罐（</a:t>
            </a:r>
            <a:r>
              <a:rPr lang="en-US" altLang="zh-CN" sz="1600" dirty="0" smtClean="0"/>
              <a:t>12</a:t>
            </a:r>
            <a:r>
              <a:rPr lang="zh-CN" altLang="en-US" sz="1600" dirty="0" smtClean="0"/>
              <a:t>罐</a:t>
            </a:r>
            <a:r>
              <a:rPr lang="en-US" altLang="zh-CN" sz="1600" dirty="0" smtClean="0"/>
              <a:t>/</a:t>
            </a:r>
            <a:r>
              <a:rPr lang="zh-CN" altLang="en-US" sz="1600" dirty="0" smtClean="0"/>
              <a:t>箱）</a:t>
            </a:r>
            <a:endParaRPr lang="en-US" altLang="zh-CN" sz="1600" dirty="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3488055855"/>
              </p:ext>
            </p:extLst>
          </p:nvPr>
        </p:nvGraphicFramePr>
        <p:xfrm>
          <a:off x="947422" y="908720"/>
          <a:ext cx="6912768" cy="3600396"/>
        </p:xfrm>
        <a:graphic>
          <a:graphicData uri="http://schemas.openxmlformats.org/drawingml/2006/table">
            <a:tbl>
              <a:tblPr/>
              <a:tblGrid>
                <a:gridCol w="2304256"/>
                <a:gridCol w="2304256"/>
                <a:gridCol w="2304256"/>
              </a:tblGrid>
              <a:tr h="400044">
                <a:tc>
                  <a:txBody>
                    <a:bodyPr/>
                    <a:lstStyle/>
                    <a:p>
                      <a:pPr algn="l"/>
                      <a:r>
                        <a:rPr lang="zh-CN" altLang="en-US" sz="1000" dirty="0"/>
                        <a:t>颜色</a:t>
                      </a:r>
                    </a:p>
                  </a:txBody>
                  <a:tcPr marL="9525" marR="9525" marT="9525" marB="9525" anchor="ctr">
                    <a:lnL>
                      <a:noFill/>
                    </a:lnL>
                    <a:lnR>
                      <a:noFill/>
                    </a:lnR>
                    <a:lnT>
                      <a:noFill/>
                    </a:lnT>
                    <a:lnB>
                      <a:noFill/>
                    </a:lnB>
                    <a:solidFill>
                      <a:srgbClr val="E1E1E1"/>
                    </a:solidFill>
                  </a:tcPr>
                </a:tc>
                <a:tc>
                  <a:txBody>
                    <a:bodyPr/>
                    <a:lstStyle/>
                    <a:p>
                      <a:pPr algn="l"/>
                      <a:r>
                        <a:rPr lang="zh-CN" altLang="en-US" sz="1000"/>
                        <a:t>目测</a:t>
                      </a:r>
                    </a:p>
                  </a:txBody>
                  <a:tcPr marL="9525" marR="9525" marT="9525" marB="9525" anchor="ctr">
                    <a:lnL>
                      <a:noFill/>
                    </a:lnL>
                    <a:lnR>
                      <a:noFill/>
                    </a:lnR>
                    <a:lnT>
                      <a:noFill/>
                    </a:lnT>
                    <a:lnB>
                      <a:noFill/>
                    </a:lnB>
                    <a:solidFill>
                      <a:srgbClr val="E1E1E1"/>
                    </a:solidFill>
                  </a:tcPr>
                </a:tc>
                <a:tc>
                  <a:txBody>
                    <a:bodyPr/>
                    <a:lstStyle/>
                    <a:p>
                      <a:pPr algn="l"/>
                      <a:r>
                        <a:rPr lang="zh-CN" altLang="en-US" sz="1000"/>
                        <a:t>银灰色</a:t>
                      </a:r>
                    </a:p>
                  </a:txBody>
                  <a:tcPr marL="9525" marR="9525" marT="9525" marB="9525" anchor="ctr">
                    <a:lnL>
                      <a:noFill/>
                    </a:lnL>
                    <a:lnR>
                      <a:noFill/>
                    </a:lnR>
                    <a:lnT>
                      <a:noFill/>
                    </a:lnT>
                    <a:lnB>
                      <a:noFill/>
                    </a:lnB>
                    <a:solidFill>
                      <a:srgbClr val="E1E1E1"/>
                    </a:solidFill>
                  </a:tcPr>
                </a:tc>
              </a:tr>
              <a:tr h="400044">
                <a:tc>
                  <a:txBody>
                    <a:bodyPr/>
                    <a:lstStyle/>
                    <a:p>
                      <a:pPr algn="l"/>
                      <a:r>
                        <a:rPr lang="zh-CN" altLang="en-US" sz="1000" dirty="0"/>
                        <a:t>滴点，℃</a:t>
                      </a:r>
                    </a:p>
                  </a:txBody>
                  <a:tcPr marL="9525" marR="9525" marT="9525" marB="9525" anchor="ctr">
                    <a:lnL>
                      <a:noFill/>
                    </a:lnL>
                    <a:lnR>
                      <a:noFill/>
                    </a:lnR>
                    <a:lnT>
                      <a:noFill/>
                    </a:lnT>
                    <a:lnB>
                      <a:noFill/>
                    </a:lnB>
                  </a:tcPr>
                </a:tc>
                <a:tc>
                  <a:txBody>
                    <a:bodyPr/>
                    <a:lstStyle/>
                    <a:p>
                      <a:pPr algn="l"/>
                      <a:r>
                        <a:rPr lang="en-US" sz="1000"/>
                        <a:t>ASTM D2265</a:t>
                      </a:r>
                    </a:p>
                  </a:txBody>
                  <a:tcPr marL="9525" marR="9525" marT="9525" marB="9525" anchor="ctr">
                    <a:lnL>
                      <a:noFill/>
                    </a:lnL>
                    <a:lnR>
                      <a:noFill/>
                    </a:lnR>
                    <a:lnT>
                      <a:noFill/>
                    </a:lnT>
                    <a:lnB>
                      <a:noFill/>
                    </a:lnB>
                  </a:tcPr>
                </a:tc>
                <a:tc>
                  <a:txBody>
                    <a:bodyPr/>
                    <a:lstStyle/>
                    <a:p>
                      <a:pPr algn="l"/>
                      <a:r>
                        <a:rPr lang="en-US" altLang="zh-CN" sz="1000"/>
                        <a:t>193</a:t>
                      </a:r>
                    </a:p>
                  </a:txBody>
                  <a:tcPr marL="9525" marR="9525" marT="9525" marB="9525" anchor="ctr">
                    <a:lnL>
                      <a:noFill/>
                    </a:lnL>
                    <a:lnR>
                      <a:noFill/>
                    </a:lnR>
                    <a:lnT>
                      <a:noFill/>
                    </a:lnT>
                    <a:lnB>
                      <a:noFill/>
                    </a:lnB>
                  </a:tcPr>
                </a:tc>
              </a:tr>
              <a:tr h="400044">
                <a:tc>
                  <a:txBody>
                    <a:bodyPr/>
                    <a:lstStyle/>
                    <a:p>
                      <a:pPr algn="l"/>
                      <a:r>
                        <a:rPr lang="zh-CN" altLang="en-US" sz="1000" dirty="0"/>
                        <a:t>锥入度，</a:t>
                      </a:r>
                      <a:r>
                        <a:rPr lang="en-US" altLang="zh-CN" sz="1000" dirty="0"/>
                        <a:t>0.1</a:t>
                      </a:r>
                      <a:r>
                        <a:rPr lang="en-US" sz="1000" dirty="0"/>
                        <a:t>mm</a:t>
                      </a:r>
                    </a:p>
                  </a:txBody>
                  <a:tcPr marL="9525" marR="9525" marT="9525" marB="9525" anchor="ctr">
                    <a:lnL>
                      <a:noFill/>
                    </a:lnL>
                    <a:lnR>
                      <a:noFill/>
                    </a:lnR>
                    <a:lnT>
                      <a:noFill/>
                    </a:lnT>
                    <a:lnB>
                      <a:noFill/>
                    </a:lnB>
                    <a:solidFill>
                      <a:srgbClr val="E1E1E1"/>
                    </a:solidFill>
                  </a:tcPr>
                </a:tc>
                <a:tc>
                  <a:txBody>
                    <a:bodyPr/>
                    <a:lstStyle/>
                    <a:p>
                      <a:pPr algn="l"/>
                      <a:r>
                        <a:rPr lang="en-US" sz="1000"/>
                        <a:t>ASTM D217</a:t>
                      </a:r>
                    </a:p>
                  </a:txBody>
                  <a:tcPr marL="9525" marR="9525" marT="9525" marB="9525" anchor="ctr">
                    <a:lnL>
                      <a:noFill/>
                    </a:lnL>
                    <a:lnR>
                      <a:noFill/>
                    </a:lnR>
                    <a:lnT>
                      <a:noFill/>
                    </a:lnT>
                    <a:lnB>
                      <a:noFill/>
                    </a:lnB>
                    <a:solidFill>
                      <a:srgbClr val="E1E1E1"/>
                    </a:solidFill>
                  </a:tcPr>
                </a:tc>
                <a:tc>
                  <a:txBody>
                    <a:bodyPr/>
                    <a:lstStyle/>
                    <a:p>
                      <a:pPr algn="l"/>
                      <a:r>
                        <a:rPr lang="en-US" altLang="zh-CN" sz="1000"/>
                        <a:t>270</a:t>
                      </a:r>
                      <a:r>
                        <a:rPr lang="en-US" altLang="zh-CN" sz="1000" u="sng"/>
                        <a:t>+</a:t>
                      </a:r>
                      <a:r>
                        <a:rPr lang="en-US" altLang="zh-CN" sz="1000"/>
                        <a:t>20</a:t>
                      </a:r>
                    </a:p>
                  </a:txBody>
                  <a:tcPr marL="9525" marR="9525" marT="9525" marB="9525" anchor="ctr">
                    <a:lnL>
                      <a:noFill/>
                    </a:lnL>
                    <a:lnR>
                      <a:noFill/>
                    </a:lnR>
                    <a:lnT>
                      <a:noFill/>
                    </a:lnT>
                    <a:lnB>
                      <a:noFill/>
                    </a:lnB>
                    <a:solidFill>
                      <a:srgbClr val="E1E1E1"/>
                    </a:solidFill>
                  </a:tcPr>
                </a:tc>
              </a:tr>
              <a:tr h="400044">
                <a:tc>
                  <a:txBody>
                    <a:bodyPr/>
                    <a:lstStyle/>
                    <a:p>
                      <a:pPr algn="l"/>
                      <a:r>
                        <a:rPr lang="zh-CN" altLang="en-US" sz="1000" dirty="0"/>
                        <a:t>比重</a:t>
                      </a:r>
                    </a:p>
                  </a:txBody>
                  <a:tcPr marL="9525" marR="9525" marT="9525" marB="9525" anchor="ctr">
                    <a:lnL>
                      <a:noFill/>
                    </a:lnL>
                    <a:lnR>
                      <a:noFill/>
                    </a:lnR>
                    <a:lnT>
                      <a:noFill/>
                    </a:lnT>
                    <a:lnB>
                      <a:noFill/>
                    </a:lnB>
                  </a:tcPr>
                </a:tc>
                <a:tc>
                  <a:txBody>
                    <a:bodyPr/>
                    <a:lstStyle/>
                    <a:p>
                      <a:pPr algn="l"/>
                      <a:r>
                        <a:rPr lang="en-US" sz="1000"/>
                        <a:t>ASTM D1298</a:t>
                      </a:r>
                    </a:p>
                  </a:txBody>
                  <a:tcPr marL="9525" marR="9525" marT="9525" marB="9525" anchor="ctr">
                    <a:lnL>
                      <a:noFill/>
                    </a:lnL>
                    <a:lnR>
                      <a:noFill/>
                    </a:lnR>
                    <a:lnT>
                      <a:noFill/>
                    </a:lnT>
                    <a:lnB>
                      <a:noFill/>
                    </a:lnB>
                  </a:tcPr>
                </a:tc>
                <a:tc>
                  <a:txBody>
                    <a:bodyPr/>
                    <a:lstStyle/>
                    <a:p>
                      <a:pPr algn="l"/>
                      <a:r>
                        <a:rPr lang="en-US" altLang="zh-CN" sz="1000"/>
                        <a:t>1.2</a:t>
                      </a:r>
                    </a:p>
                  </a:txBody>
                  <a:tcPr marL="9525" marR="9525" marT="9525" marB="9525" anchor="ctr">
                    <a:lnL>
                      <a:noFill/>
                    </a:lnL>
                    <a:lnR>
                      <a:noFill/>
                    </a:lnR>
                    <a:lnT>
                      <a:noFill/>
                    </a:lnT>
                    <a:lnB>
                      <a:noFill/>
                    </a:lnB>
                  </a:tcPr>
                </a:tc>
              </a:tr>
              <a:tr h="400044">
                <a:tc>
                  <a:txBody>
                    <a:bodyPr/>
                    <a:lstStyle/>
                    <a:p>
                      <a:pPr algn="l"/>
                      <a:r>
                        <a:rPr lang="zh-CN" altLang="en-US" sz="1000"/>
                        <a:t>摩擦系数</a:t>
                      </a:r>
                    </a:p>
                  </a:txBody>
                  <a:tcPr marL="9525" marR="9525" marT="9525" marB="9525" anchor="ctr">
                    <a:lnL>
                      <a:noFill/>
                    </a:lnL>
                    <a:lnR>
                      <a:noFill/>
                    </a:lnR>
                    <a:lnT>
                      <a:noFill/>
                    </a:lnT>
                    <a:lnB>
                      <a:noFill/>
                    </a:lnB>
                    <a:solidFill>
                      <a:srgbClr val="E1E1E1"/>
                    </a:solidFill>
                  </a:tcPr>
                </a:tc>
                <a:tc>
                  <a:txBody>
                    <a:bodyPr/>
                    <a:lstStyle/>
                    <a:p>
                      <a:pPr algn="l"/>
                      <a:r>
                        <a:rPr lang="en-US" sz="1000" dirty="0"/>
                        <a:t>SHELL</a:t>
                      </a:r>
                      <a:r>
                        <a:rPr lang="zh-CN" altLang="en-US" sz="1000" dirty="0"/>
                        <a:t>四球试验法</a:t>
                      </a:r>
                    </a:p>
                  </a:txBody>
                  <a:tcPr marL="9525" marR="9525" marT="9525" marB="9525" anchor="ctr">
                    <a:lnL>
                      <a:noFill/>
                    </a:lnL>
                    <a:lnR>
                      <a:noFill/>
                    </a:lnR>
                    <a:lnT>
                      <a:noFill/>
                    </a:lnT>
                    <a:lnB>
                      <a:noFill/>
                    </a:lnB>
                    <a:solidFill>
                      <a:srgbClr val="E1E1E1"/>
                    </a:solidFill>
                  </a:tcPr>
                </a:tc>
                <a:tc>
                  <a:txBody>
                    <a:bodyPr/>
                    <a:lstStyle/>
                    <a:p>
                      <a:pPr algn="l"/>
                      <a:r>
                        <a:rPr lang="en-US" altLang="zh-CN" sz="1000"/>
                        <a:t>0.085</a:t>
                      </a:r>
                    </a:p>
                  </a:txBody>
                  <a:tcPr marL="9525" marR="9525" marT="9525" marB="9525" anchor="ctr">
                    <a:lnL>
                      <a:noFill/>
                    </a:lnL>
                    <a:lnR>
                      <a:noFill/>
                    </a:lnR>
                    <a:lnT>
                      <a:noFill/>
                    </a:lnT>
                    <a:lnB>
                      <a:noFill/>
                    </a:lnB>
                    <a:solidFill>
                      <a:srgbClr val="E1E1E1"/>
                    </a:solidFill>
                  </a:tcPr>
                </a:tc>
              </a:tr>
              <a:tr h="400044">
                <a:tc>
                  <a:txBody>
                    <a:bodyPr/>
                    <a:lstStyle/>
                    <a:p>
                      <a:pPr algn="l"/>
                      <a:r>
                        <a:rPr lang="zh-CN" altLang="en-US" sz="1000"/>
                        <a:t>闪点，℃</a:t>
                      </a:r>
                    </a:p>
                  </a:txBody>
                  <a:tcPr marL="9525" marR="9525" marT="9525" marB="9525" anchor="ctr">
                    <a:lnL>
                      <a:noFill/>
                    </a:lnL>
                    <a:lnR>
                      <a:noFill/>
                    </a:lnR>
                    <a:lnT>
                      <a:noFill/>
                    </a:lnT>
                    <a:lnB>
                      <a:noFill/>
                    </a:lnB>
                  </a:tcPr>
                </a:tc>
                <a:tc>
                  <a:txBody>
                    <a:bodyPr/>
                    <a:lstStyle/>
                    <a:p>
                      <a:pPr algn="l"/>
                      <a:r>
                        <a:rPr lang="en-US" sz="1000" dirty="0"/>
                        <a:t>ASTM D92</a:t>
                      </a:r>
                    </a:p>
                  </a:txBody>
                  <a:tcPr marL="9525" marR="9525" marT="9525" marB="9525" anchor="ctr">
                    <a:lnL>
                      <a:noFill/>
                    </a:lnL>
                    <a:lnR>
                      <a:noFill/>
                    </a:lnR>
                    <a:lnT>
                      <a:noFill/>
                    </a:lnT>
                    <a:lnB>
                      <a:noFill/>
                    </a:lnB>
                  </a:tcPr>
                </a:tc>
                <a:tc>
                  <a:txBody>
                    <a:bodyPr/>
                    <a:lstStyle/>
                    <a:p>
                      <a:pPr algn="l"/>
                      <a:r>
                        <a:rPr lang="en-US" altLang="zh-CN" sz="1000"/>
                        <a:t>260</a:t>
                      </a:r>
                    </a:p>
                  </a:txBody>
                  <a:tcPr marL="9525" marR="9525" marT="9525" marB="9525" anchor="ctr">
                    <a:lnL>
                      <a:noFill/>
                    </a:lnL>
                    <a:lnR>
                      <a:noFill/>
                    </a:lnR>
                    <a:lnT>
                      <a:noFill/>
                    </a:lnT>
                    <a:lnB>
                      <a:noFill/>
                    </a:lnB>
                  </a:tcPr>
                </a:tc>
              </a:tr>
              <a:tr h="400044">
                <a:tc>
                  <a:txBody>
                    <a:bodyPr/>
                    <a:lstStyle/>
                    <a:p>
                      <a:pPr algn="l"/>
                      <a:r>
                        <a:rPr lang="zh-CN" altLang="en-US" sz="1000"/>
                        <a:t>微粒尺寸，最大</a:t>
                      </a:r>
                    </a:p>
                  </a:txBody>
                  <a:tcPr marL="9525" marR="9525" marT="9525" marB="9525" anchor="ctr">
                    <a:lnL>
                      <a:noFill/>
                    </a:lnL>
                    <a:lnR>
                      <a:noFill/>
                    </a:lnR>
                    <a:lnT>
                      <a:noFill/>
                    </a:lnT>
                    <a:lnB>
                      <a:noFill/>
                    </a:lnB>
                    <a:solidFill>
                      <a:srgbClr val="E1E1E1"/>
                    </a:solidFill>
                  </a:tcPr>
                </a:tc>
                <a:tc>
                  <a:txBody>
                    <a:bodyPr/>
                    <a:lstStyle/>
                    <a:p>
                      <a:pPr algn="l"/>
                      <a:r>
                        <a:rPr lang="zh-CN" altLang="en-US" sz="1000" dirty="0"/>
                        <a:t> </a:t>
                      </a:r>
                    </a:p>
                  </a:txBody>
                  <a:tcPr marL="9525" marR="9525" marT="9525" marB="9525" anchor="ctr">
                    <a:lnL>
                      <a:noFill/>
                    </a:lnL>
                    <a:lnR>
                      <a:noFill/>
                    </a:lnR>
                    <a:lnT>
                      <a:noFill/>
                    </a:lnT>
                    <a:lnB>
                      <a:noFill/>
                    </a:lnB>
                    <a:solidFill>
                      <a:srgbClr val="E1E1E1"/>
                    </a:solidFill>
                  </a:tcPr>
                </a:tc>
                <a:tc>
                  <a:txBody>
                    <a:bodyPr/>
                    <a:lstStyle/>
                    <a:p>
                      <a:pPr algn="l"/>
                      <a:r>
                        <a:rPr lang="en-US" sz="1000"/>
                        <a:t>1Mil</a:t>
                      </a:r>
                    </a:p>
                  </a:txBody>
                  <a:tcPr marL="9525" marR="9525" marT="9525" marB="9525" anchor="ctr">
                    <a:lnL>
                      <a:noFill/>
                    </a:lnL>
                    <a:lnR>
                      <a:noFill/>
                    </a:lnR>
                    <a:lnT>
                      <a:noFill/>
                    </a:lnT>
                    <a:lnB>
                      <a:noFill/>
                    </a:lnB>
                    <a:solidFill>
                      <a:srgbClr val="E1E1E1"/>
                    </a:solidFill>
                  </a:tcPr>
                </a:tc>
              </a:tr>
              <a:tr h="400044">
                <a:tc>
                  <a:txBody>
                    <a:bodyPr/>
                    <a:lstStyle/>
                    <a:p>
                      <a:pPr algn="l"/>
                      <a:r>
                        <a:rPr lang="zh-CN" altLang="en-US" sz="1000"/>
                        <a:t>最低工作温度，℃</a:t>
                      </a:r>
                    </a:p>
                  </a:txBody>
                  <a:tcPr marL="9525" marR="9525" marT="9525" marB="9525" anchor="ctr">
                    <a:lnL>
                      <a:noFill/>
                    </a:lnL>
                    <a:lnR>
                      <a:noFill/>
                    </a:lnR>
                    <a:lnT>
                      <a:noFill/>
                    </a:lnT>
                    <a:lnB>
                      <a:noFill/>
                    </a:lnB>
                  </a:tcPr>
                </a:tc>
                <a:tc>
                  <a:txBody>
                    <a:bodyPr/>
                    <a:lstStyle/>
                    <a:p>
                      <a:pPr algn="l"/>
                      <a:r>
                        <a:rPr lang="zh-CN" altLang="en-US" sz="1000" dirty="0"/>
                        <a:t> </a:t>
                      </a:r>
                    </a:p>
                  </a:txBody>
                  <a:tcPr marL="9525" marR="9525" marT="9525" marB="9525" anchor="ctr">
                    <a:lnL>
                      <a:noFill/>
                    </a:lnL>
                    <a:lnR>
                      <a:noFill/>
                    </a:lnR>
                    <a:lnT>
                      <a:noFill/>
                    </a:lnT>
                    <a:lnB>
                      <a:noFill/>
                    </a:lnB>
                  </a:tcPr>
                </a:tc>
                <a:tc>
                  <a:txBody>
                    <a:bodyPr/>
                    <a:lstStyle/>
                    <a:p>
                      <a:pPr algn="l"/>
                      <a:r>
                        <a:rPr lang="en-US" altLang="zh-CN" sz="1000" dirty="0"/>
                        <a:t>-54</a:t>
                      </a:r>
                    </a:p>
                  </a:txBody>
                  <a:tcPr marL="9525" marR="9525" marT="9525" marB="9525" anchor="ctr">
                    <a:lnL>
                      <a:noFill/>
                    </a:lnL>
                    <a:lnR>
                      <a:noFill/>
                    </a:lnR>
                    <a:lnT>
                      <a:noFill/>
                    </a:lnT>
                    <a:lnB>
                      <a:noFill/>
                    </a:lnB>
                  </a:tcPr>
                </a:tc>
              </a:tr>
              <a:tr h="400044">
                <a:tc>
                  <a:txBody>
                    <a:bodyPr/>
                    <a:lstStyle/>
                    <a:p>
                      <a:pPr algn="l"/>
                      <a:r>
                        <a:rPr lang="zh-CN" altLang="en-US" sz="1000"/>
                        <a:t>最高工作温度，℃</a:t>
                      </a:r>
                    </a:p>
                  </a:txBody>
                  <a:tcPr marL="9525" marR="9525" marT="9525" marB="9525" anchor="ctr">
                    <a:lnL>
                      <a:noFill/>
                    </a:lnL>
                    <a:lnR>
                      <a:noFill/>
                    </a:lnR>
                    <a:lnT>
                      <a:noFill/>
                    </a:lnT>
                    <a:lnB>
                      <a:noFill/>
                    </a:lnB>
                    <a:solidFill>
                      <a:srgbClr val="E1E1E1"/>
                    </a:solidFill>
                  </a:tcPr>
                </a:tc>
                <a:tc>
                  <a:txBody>
                    <a:bodyPr/>
                    <a:lstStyle/>
                    <a:p>
                      <a:pPr algn="l"/>
                      <a:r>
                        <a:rPr lang="zh-CN" altLang="en-US" sz="1000"/>
                        <a:t> </a:t>
                      </a:r>
                    </a:p>
                  </a:txBody>
                  <a:tcPr marL="9525" marR="9525" marT="9525" marB="9525" anchor="ctr">
                    <a:lnL>
                      <a:noFill/>
                    </a:lnL>
                    <a:lnR>
                      <a:noFill/>
                    </a:lnR>
                    <a:lnT>
                      <a:noFill/>
                    </a:lnT>
                    <a:lnB>
                      <a:noFill/>
                    </a:lnB>
                    <a:solidFill>
                      <a:srgbClr val="E1E1E1"/>
                    </a:solidFill>
                  </a:tcPr>
                </a:tc>
                <a:tc>
                  <a:txBody>
                    <a:bodyPr/>
                    <a:lstStyle/>
                    <a:p>
                      <a:pPr algn="l"/>
                      <a:r>
                        <a:rPr lang="en-US" altLang="zh-CN" sz="1000" dirty="0"/>
                        <a:t>1427</a:t>
                      </a:r>
                    </a:p>
                  </a:txBody>
                  <a:tcPr marL="9525" marR="9525" marT="9525" marB="9525"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065841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METAL CONDITIONER</a:t>
            </a:r>
            <a:r>
              <a:rPr lang="zh-CN" altLang="en-US" b="1" dirty="0" smtClean="0"/>
              <a:t>金属抗磨剂</a:t>
            </a:r>
            <a:endParaRPr lang="zh-CN" altLang="en-US" b="1" dirty="0"/>
          </a:p>
        </p:txBody>
      </p:sp>
      <p:sp>
        <p:nvSpPr>
          <p:cNvPr id="15" name="矩形 14"/>
          <p:cNvSpPr/>
          <p:nvPr/>
        </p:nvSpPr>
        <p:spPr>
          <a:xfrm>
            <a:off x="408186" y="1412776"/>
            <a:ext cx="6972126" cy="5016758"/>
          </a:xfrm>
          <a:prstGeom prst="rect">
            <a:avLst/>
          </a:prstGeom>
        </p:spPr>
        <p:txBody>
          <a:bodyPr wrap="square">
            <a:spAutoFit/>
          </a:bodyPr>
          <a:lstStyle/>
          <a:p>
            <a:r>
              <a:rPr lang="zh-CN" altLang="en-US" sz="1600" dirty="0"/>
              <a:t>       </a:t>
            </a:r>
            <a:r>
              <a:rPr lang="zh-CN" altLang="en-US" sz="1600" dirty="0" smtClean="0"/>
              <a:t> 美国</a:t>
            </a:r>
            <a:r>
              <a:rPr lang="zh-CN" altLang="en-US" sz="1600" dirty="0"/>
              <a:t>铁霸金属抗磨添加剂是一种太空尖端科技的石油产品，是以极压添加剂为主的复合抗磨剂</a:t>
            </a:r>
            <a:r>
              <a:rPr lang="en-US" altLang="zh-CN" sz="1600" dirty="0"/>
              <a:t>,</a:t>
            </a:r>
            <a:r>
              <a:rPr lang="zh-CN" altLang="en-US" sz="1600" dirty="0"/>
              <a:t>属于第四代添加剂产品。本产品所有成分都是从石油中提炼出来，不含任何固体微粒物质。</a:t>
            </a:r>
            <a:br>
              <a:rPr lang="zh-CN" altLang="en-US" sz="1600" dirty="0"/>
            </a:br>
            <a:r>
              <a:rPr lang="zh-CN" altLang="en-US" sz="1600" dirty="0"/>
              <a:t>    </a:t>
            </a:r>
            <a:r>
              <a:rPr lang="zh-CN" altLang="en-US" sz="1600" dirty="0" smtClean="0"/>
              <a:t>    铁</a:t>
            </a:r>
            <a:r>
              <a:rPr lang="zh-CN" altLang="en-US" sz="1600" dirty="0"/>
              <a:t>霸金属抗磨添加剂以润滑油为载体</a:t>
            </a:r>
            <a:r>
              <a:rPr lang="en-US" altLang="zh-CN" sz="1600" dirty="0"/>
              <a:t>,</a:t>
            </a:r>
            <a:r>
              <a:rPr lang="zh-CN" altLang="en-US" sz="1600" dirty="0"/>
              <a:t>将抗磨剂分子分散和输送到摩擦体表面。当摩擦发生时</a:t>
            </a:r>
            <a:r>
              <a:rPr lang="en-US" altLang="zh-CN" sz="1600" dirty="0"/>
              <a:t>,</a:t>
            </a:r>
            <a:r>
              <a:rPr lang="zh-CN" altLang="en-US" sz="1600" dirty="0"/>
              <a:t>产生瞬间高温催化激活抗磨剂中的极性物质，能迅速有效地吸附及渗透进金属表面，形成柔韧性多聚物保护膜</a:t>
            </a:r>
            <a:r>
              <a:rPr lang="en-US" altLang="zh-CN" sz="1600" dirty="0"/>
              <a:t>,</a:t>
            </a:r>
            <a:r>
              <a:rPr lang="zh-CN" altLang="en-US" sz="1600" dirty="0"/>
              <a:t>实现抗磨减磨</a:t>
            </a:r>
            <a:r>
              <a:rPr lang="en-US" altLang="zh-CN" sz="1600" dirty="0"/>
              <a:t>.</a:t>
            </a:r>
            <a:r>
              <a:rPr lang="zh-CN" altLang="en-US" sz="1600" dirty="0"/>
              <a:t>本产品能与各种润滑油品溶合</a:t>
            </a:r>
            <a:r>
              <a:rPr lang="en-US" altLang="zh-CN" sz="1600" dirty="0"/>
              <a:t>,</a:t>
            </a:r>
            <a:r>
              <a:rPr lang="zh-CN" altLang="en-US" sz="1600" dirty="0"/>
              <a:t>具有效能稳定持久，耐高温，高速</a:t>
            </a:r>
            <a:r>
              <a:rPr lang="en-US" altLang="zh-CN" sz="1600" dirty="0"/>
              <a:t>,</a:t>
            </a:r>
            <a:r>
              <a:rPr lang="zh-CN" altLang="en-US" sz="1600" dirty="0"/>
              <a:t>高负荷</a:t>
            </a:r>
            <a:r>
              <a:rPr lang="en-US" altLang="zh-CN" sz="1600" dirty="0"/>
              <a:t>,</a:t>
            </a:r>
            <a:r>
              <a:rPr lang="zh-CN" altLang="en-US" sz="1600" dirty="0"/>
              <a:t>抗氧化</a:t>
            </a:r>
            <a:r>
              <a:rPr lang="en-US" altLang="zh-CN" sz="1600" dirty="0"/>
              <a:t>,</a:t>
            </a:r>
            <a:r>
              <a:rPr lang="zh-CN" altLang="en-US" sz="1600" dirty="0"/>
              <a:t>不使积碳生成的综合效能，因而适用于各种不同金属材质摩擦的各种工厂设备需要，是属于目前技术含量最高的一类抗磨添加剂</a:t>
            </a:r>
            <a:r>
              <a:rPr lang="en-US" altLang="zh-CN" sz="1600" dirty="0"/>
              <a:t>. </a:t>
            </a:r>
            <a:br>
              <a:rPr lang="en-US" altLang="zh-CN" sz="1600" dirty="0"/>
            </a:br>
            <a:r>
              <a:rPr lang="en-US" altLang="zh-CN" sz="1600" dirty="0"/>
              <a:t>    </a:t>
            </a:r>
            <a:r>
              <a:rPr lang="en-US" altLang="zh-CN" sz="1600" dirty="0" smtClean="0"/>
              <a:t>    </a:t>
            </a:r>
            <a:r>
              <a:rPr lang="zh-CN" altLang="en-US" sz="1600" dirty="0" smtClean="0"/>
              <a:t>金属</a:t>
            </a:r>
            <a:r>
              <a:rPr lang="zh-CN" altLang="en-US" sz="1600" dirty="0"/>
              <a:t>抗磨添加剂具备下列多种效能</a:t>
            </a:r>
            <a:r>
              <a:rPr lang="en-US" altLang="zh-CN" sz="1600" dirty="0"/>
              <a:t>: </a:t>
            </a:r>
            <a:br>
              <a:rPr lang="en-US" altLang="zh-CN" sz="1600" dirty="0"/>
            </a:br>
            <a:r>
              <a:rPr lang="en-US" altLang="zh-CN" sz="1600" dirty="0"/>
              <a:t>1.</a:t>
            </a:r>
            <a:r>
              <a:rPr lang="zh-CN" altLang="en-US" sz="1600" dirty="0"/>
              <a:t>正确使用抗磨剂可以减少机械易损件磨损量达</a:t>
            </a:r>
            <a:r>
              <a:rPr lang="en-US" altLang="zh-CN" sz="1600" dirty="0"/>
              <a:t>82%,</a:t>
            </a:r>
            <a:r>
              <a:rPr lang="zh-CN" altLang="en-US" sz="1600" dirty="0"/>
              <a:t>延长易损部件使用寿命达</a:t>
            </a:r>
            <a:r>
              <a:rPr lang="en-US" altLang="zh-CN" sz="1600" dirty="0"/>
              <a:t>3-4</a:t>
            </a:r>
            <a:r>
              <a:rPr lang="zh-CN" altLang="en-US" sz="1600" dirty="0"/>
              <a:t>倍 </a:t>
            </a:r>
            <a:br>
              <a:rPr lang="zh-CN" altLang="en-US" sz="1600" dirty="0"/>
            </a:br>
            <a:r>
              <a:rPr lang="en-US" altLang="zh-CN" sz="1600" dirty="0"/>
              <a:t>2.</a:t>
            </a:r>
            <a:r>
              <a:rPr lang="zh-CN" altLang="en-US" sz="1600" dirty="0"/>
              <a:t>摩擦所消耗的功减少</a:t>
            </a:r>
            <a:r>
              <a:rPr lang="en-US" altLang="zh-CN" sz="1600" dirty="0"/>
              <a:t>,</a:t>
            </a:r>
            <a:r>
              <a:rPr lang="zh-CN" altLang="en-US" sz="1600" dirty="0"/>
              <a:t>因而有较好的节能效果 </a:t>
            </a:r>
            <a:br>
              <a:rPr lang="zh-CN" altLang="en-US" sz="1600" dirty="0"/>
            </a:br>
            <a:r>
              <a:rPr lang="en-US" altLang="zh-CN" sz="1600" dirty="0"/>
              <a:t>3.</a:t>
            </a:r>
            <a:r>
              <a:rPr lang="zh-CN" altLang="en-US" sz="1600" dirty="0"/>
              <a:t>有效地保证设备正常运行，减少停机，延长设备维修周期，大大节省易损部件的更换费用 </a:t>
            </a:r>
            <a:br>
              <a:rPr lang="zh-CN" altLang="en-US" sz="1600" dirty="0"/>
            </a:br>
            <a:r>
              <a:rPr lang="en-US" altLang="zh-CN" sz="1600" dirty="0"/>
              <a:t>4.</a:t>
            </a:r>
            <a:r>
              <a:rPr lang="zh-CN" altLang="en-US" sz="1600" dirty="0"/>
              <a:t>设备冷启动性能得到改善 </a:t>
            </a:r>
            <a:br>
              <a:rPr lang="zh-CN" altLang="en-US" sz="1600" dirty="0"/>
            </a:br>
            <a:r>
              <a:rPr lang="en-US" altLang="zh-CN" sz="1600" dirty="0"/>
              <a:t>5.</a:t>
            </a:r>
            <a:r>
              <a:rPr lang="zh-CN" altLang="en-US" sz="1600" dirty="0"/>
              <a:t>清除油污</a:t>
            </a:r>
            <a:r>
              <a:rPr lang="en-US" altLang="zh-CN" sz="1600" dirty="0"/>
              <a:t>,</a:t>
            </a:r>
            <a:r>
              <a:rPr lang="zh-CN" altLang="en-US" sz="1600" dirty="0"/>
              <a:t>胶质和积碳</a:t>
            </a:r>
            <a:r>
              <a:rPr lang="en-US" altLang="zh-CN" sz="1600" dirty="0"/>
              <a:t>,</a:t>
            </a:r>
            <a:r>
              <a:rPr lang="zh-CN" altLang="en-US" sz="1600" dirty="0"/>
              <a:t>保持金属表面清洁 </a:t>
            </a:r>
            <a:br>
              <a:rPr lang="zh-CN" altLang="en-US" sz="1600" dirty="0"/>
            </a:br>
            <a:r>
              <a:rPr lang="en-US" altLang="zh-CN" sz="1600" dirty="0"/>
              <a:t>6.</a:t>
            </a:r>
            <a:r>
              <a:rPr lang="zh-CN" altLang="en-US" sz="1600" dirty="0"/>
              <a:t>有降低润滑油温度，减缓润滑油高温氧化速度，延长机油寿命 </a:t>
            </a:r>
            <a:br>
              <a:rPr lang="zh-CN" altLang="en-US" sz="1600" dirty="0"/>
            </a:br>
            <a:r>
              <a:rPr lang="en-US" altLang="zh-CN" sz="1600" dirty="0"/>
              <a:t>7.</a:t>
            </a:r>
            <a:r>
              <a:rPr lang="zh-CN" altLang="en-US" sz="1600" dirty="0"/>
              <a:t>降低各种动力设备的振动和</a:t>
            </a:r>
            <a:r>
              <a:rPr lang="zh-CN" altLang="en-US" sz="1600" dirty="0" smtClean="0"/>
              <a:t>噪音</a:t>
            </a:r>
            <a:endParaRPr lang="zh-CN" altLang="en-US" sz="1600" dirty="0"/>
          </a:p>
          <a:p>
            <a:r>
              <a:rPr lang="zh-CN" altLang="en-US" sz="1600" dirty="0"/>
              <a:t> </a:t>
            </a:r>
            <a:endParaRPr lang="zh-CN" altLang="en-US" sz="1600" dirty="0">
              <a:effectLst/>
            </a:endParaRP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4725144"/>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482701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9" name="表格 8"/>
          <p:cNvGraphicFramePr>
            <a:graphicFrameLocks noGrp="1"/>
          </p:cNvGraphicFramePr>
          <p:nvPr>
            <p:extLst>
              <p:ext uri="{D42A27DB-BD31-4B8C-83A1-F6EECF244321}">
                <p14:modId xmlns:p14="http://schemas.microsoft.com/office/powerpoint/2010/main" val="948060275"/>
              </p:ext>
            </p:extLst>
          </p:nvPr>
        </p:nvGraphicFramePr>
        <p:xfrm>
          <a:off x="929116" y="980728"/>
          <a:ext cx="6768752" cy="3528392"/>
        </p:xfrm>
        <a:graphic>
          <a:graphicData uri="http://schemas.openxmlformats.org/drawingml/2006/table">
            <a:tbl>
              <a:tblPr/>
              <a:tblGrid>
                <a:gridCol w="1692188"/>
                <a:gridCol w="1692188"/>
                <a:gridCol w="1692188"/>
                <a:gridCol w="1692188"/>
              </a:tblGrid>
              <a:tr h="441049">
                <a:tc>
                  <a:txBody>
                    <a:bodyPr/>
                    <a:lstStyle/>
                    <a:p>
                      <a:pPr algn="l"/>
                      <a:endParaRPr lang="zh-CN" altLang="en-US" sz="1000" dirty="0"/>
                    </a:p>
                  </a:txBody>
                  <a:tcPr marL="3089" marR="3089" marT="3089" marB="3089" anchor="ctr">
                    <a:lnL>
                      <a:noFill/>
                    </a:lnL>
                    <a:lnR>
                      <a:noFill/>
                    </a:lnR>
                    <a:lnT>
                      <a:noFill/>
                    </a:lnT>
                    <a:lnB>
                      <a:noFill/>
                    </a:lnB>
                    <a:solidFill>
                      <a:srgbClr val="E1E1E1"/>
                    </a:solidFill>
                  </a:tcPr>
                </a:tc>
                <a:tc>
                  <a:txBody>
                    <a:bodyPr/>
                    <a:lstStyle/>
                    <a:p>
                      <a:pPr algn="l"/>
                      <a:r>
                        <a:rPr lang="zh-CN" altLang="en-US" sz="1000"/>
                        <a:t> </a:t>
                      </a:r>
                    </a:p>
                  </a:txBody>
                  <a:tcPr marL="3089" marR="3089" marT="3089" marB="3089" anchor="ctr">
                    <a:lnL>
                      <a:noFill/>
                    </a:lnL>
                    <a:lnR>
                      <a:noFill/>
                    </a:lnR>
                    <a:lnT>
                      <a:noFill/>
                    </a:lnT>
                    <a:lnB>
                      <a:noFill/>
                    </a:lnB>
                    <a:solidFill>
                      <a:srgbClr val="E1E1E1"/>
                    </a:solidFill>
                  </a:tcPr>
                </a:tc>
                <a:tc>
                  <a:txBody>
                    <a:bodyPr/>
                    <a:lstStyle/>
                    <a:p>
                      <a:pPr algn="l"/>
                      <a:r>
                        <a:rPr lang="en-US" sz="1000"/>
                        <a:t>H</a:t>
                      </a:r>
                      <a:r>
                        <a:rPr lang="zh-CN" altLang="en-US" sz="1000"/>
                        <a:t>级</a:t>
                      </a:r>
                    </a:p>
                  </a:txBody>
                  <a:tcPr marL="3089" marR="3089" marT="3089" marB="3089" anchor="ctr">
                    <a:lnL>
                      <a:noFill/>
                    </a:lnL>
                    <a:lnR>
                      <a:noFill/>
                    </a:lnR>
                    <a:lnT>
                      <a:noFill/>
                    </a:lnT>
                    <a:lnB>
                      <a:noFill/>
                    </a:lnB>
                    <a:solidFill>
                      <a:srgbClr val="E1E1E1"/>
                    </a:solidFill>
                  </a:tcPr>
                </a:tc>
                <a:tc>
                  <a:txBody>
                    <a:bodyPr/>
                    <a:lstStyle/>
                    <a:p>
                      <a:pPr algn="l"/>
                      <a:r>
                        <a:rPr lang="en-US" sz="1000"/>
                        <a:t>SF</a:t>
                      </a:r>
                      <a:r>
                        <a:rPr lang="zh-CN" altLang="en-US" sz="1000"/>
                        <a:t>浓缩</a:t>
                      </a:r>
                    </a:p>
                  </a:txBody>
                  <a:tcPr marL="3089" marR="3089" marT="3089" marB="3089" anchor="ctr">
                    <a:lnL>
                      <a:noFill/>
                    </a:lnL>
                    <a:lnR>
                      <a:noFill/>
                    </a:lnR>
                    <a:lnT>
                      <a:noFill/>
                    </a:lnT>
                    <a:lnB>
                      <a:noFill/>
                    </a:lnB>
                    <a:solidFill>
                      <a:srgbClr val="E1E1E1"/>
                    </a:solidFill>
                  </a:tcPr>
                </a:tc>
              </a:tr>
              <a:tr h="441049">
                <a:tc>
                  <a:txBody>
                    <a:bodyPr/>
                    <a:lstStyle/>
                    <a:p>
                      <a:pPr algn="l"/>
                      <a:r>
                        <a:rPr lang="zh-CN" altLang="en-US" sz="1000" dirty="0"/>
                        <a:t>比重</a:t>
                      </a:r>
                    </a:p>
                  </a:txBody>
                  <a:tcPr marL="3089" marR="3089" marT="3089" marB="3089" anchor="ctr">
                    <a:lnL>
                      <a:noFill/>
                    </a:lnL>
                    <a:lnR>
                      <a:noFill/>
                    </a:lnR>
                    <a:lnT>
                      <a:noFill/>
                    </a:lnT>
                    <a:lnB>
                      <a:noFill/>
                    </a:lnB>
                  </a:tcPr>
                </a:tc>
                <a:tc>
                  <a:txBody>
                    <a:bodyPr/>
                    <a:lstStyle/>
                    <a:p>
                      <a:pPr algn="l"/>
                      <a:r>
                        <a:rPr lang="en-US" sz="1000" dirty="0"/>
                        <a:t>ASTM D1298</a:t>
                      </a:r>
                    </a:p>
                  </a:txBody>
                  <a:tcPr marL="3089" marR="3089" marT="3089" marB="3089" anchor="ctr">
                    <a:lnL>
                      <a:noFill/>
                    </a:lnL>
                    <a:lnR>
                      <a:noFill/>
                    </a:lnR>
                    <a:lnT>
                      <a:noFill/>
                    </a:lnT>
                    <a:lnB>
                      <a:noFill/>
                    </a:lnB>
                  </a:tcPr>
                </a:tc>
                <a:tc>
                  <a:txBody>
                    <a:bodyPr/>
                    <a:lstStyle/>
                    <a:p>
                      <a:pPr algn="l"/>
                      <a:r>
                        <a:rPr lang="en-US" altLang="zh-CN" sz="1000"/>
                        <a:t>1.10-1.18</a:t>
                      </a:r>
                    </a:p>
                  </a:txBody>
                  <a:tcPr marL="3089" marR="3089" marT="3089" marB="3089" anchor="ctr">
                    <a:lnL>
                      <a:noFill/>
                    </a:lnL>
                    <a:lnR>
                      <a:noFill/>
                    </a:lnR>
                    <a:lnT>
                      <a:noFill/>
                    </a:lnT>
                    <a:lnB>
                      <a:noFill/>
                    </a:lnB>
                  </a:tcPr>
                </a:tc>
                <a:tc>
                  <a:txBody>
                    <a:bodyPr/>
                    <a:lstStyle/>
                    <a:p>
                      <a:pPr algn="l"/>
                      <a:r>
                        <a:rPr lang="en-US" altLang="zh-CN" sz="1000"/>
                        <a:t>1.23-1.32</a:t>
                      </a:r>
                    </a:p>
                  </a:txBody>
                  <a:tcPr marL="3089" marR="3089" marT="3089" marB="3089" anchor="ctr">
                    <a:lnL>
                      <a:noFill/>
                    </a:lnL>
                    <a:lnR>
                      <a:noFill/>
                    </a:lnR>
                    <a:lnT>
                      <a:noFill/>
                    </a:lnT>
                    <a:lnB>
                      <a:noFill/>
                    </a:lnB>
                  </a:tcPr>
                </a:tc>
              </a:tr>
              <a:tr h="441049">
                <a:tc>
                  <a:txBody>
                    <a:bodyPr/>
                    <a:lstStyle/>
                    <a:p>
                      <a:pPr algn="l"/>
                      <a:r>
                        <a:rPr lang="zh-CN" altLang="en-US" sz="1000"/>
                        <a:t>水分，</a:t>
                      </a:r>
                      <a:r>
                        <a:rPr lang="en-US" altLang="zh-CN" sz="1000"/>
                        <a:t>%</a:t>
                      </a:r>
                    </a:p>
                  </a:txBody>
                  <a:tcPr marL="3089" marR="3089" marT="3089" marB="3089" anchor="ctr">
                    <a:lnL>
                      <a:noFill/>
                    </a:lnL>
                    <a:lnR>
                      <a:noFill/>
                    </a:lnR>
                    <a:lnT>
                      <a:noFill/>
                    </a:lnT>
                    <a:lnB>
                      <a:noFill/>
                    </a:lnB>
                    <a:solidFill>
                      <a:srgbClr val="E1E1E1"/>
                    </a:solidFill>
                  </a:tcPr>
                </a:tc>
                <a:tc>
                  <a:txBody>
                    <a:bodyPr/>
                    <a:lstStyle/>
                    <a:p>
                      <a:pPr algn="l"/>
                      <a:r>
                        <a:rPr lang="en-US" sz="1000" dirty="0"/>
                        <a:t>ASTM D95</a:t>
                      </a:r>
                    </a:p>
                  </a:txBody>
                  <a:tcPr marL="3089" marR="3089" marT="3089" marB="3089" anchor="ctr">
                    <a:lnL>
                      <a:noFill/>
                    </a:lnL>
                    <a:lnR>
                      <a:noFill/>
                    </a:lnR>
                    <a:lnT>
                      <a:noFill/>
                    </a:lnT>
                    <a:lnB>
                      <a:noFill/>
                    </a:lnB>
                    <a:solidFill>
                      <a:srgbClr val="E1E1E1"/>
                    </a:solidFill>
                  </a:tcPr>
                </a:tc>
                <a:tc>
                  <a:txBody>
                    <a:bodyPr/>
                    <a:lstStyle/>
                    <a:p>
                      <a:pPr algn="l"/>
                      <a:r>
                        <a:rPr lang="en-US" altLang="zh-CN" sz="1000"/>
                        <a:t>&lt;0.05</a:t>
                      </a:r>
                    </a:p>
                  </a:txBody>
                  <a:tcPr marL="3089" marR="3089" marT="3089" marB="3089" anchor="ctr">
                    <a:lnL>
                      <a:noFill/>
                    </a:lnL>
                    <a:lnR>
                      <a:noFill/>
                    </a:lnR>
                    <a:lnT>
                      <a:noFill/>
                    </a:lnT>
                    <a:lnB>
                      <a:noFill/>
                    </a:lnB>
                    <a:solidFill>
                      <a:srgbClr val="E1E1E1"/>
                    </a:solidFill>
                  </a:tcPr>
                </a:tc>
                <a:tc>
                  <a:txBody>
                    <a:bodyPr/>
                    <a:lstStyle/>
                    <a:p>
                      <a:pPr algn="l"/>
                      <a:r>
                        <a:rPr lang="zh-CN" altLang="en-US" sz="1000"/>
                        <a:t> </a:t>
                      </a:r>
                    </a:p>
                  </a:txBody>
                  <a:tcPr marL="3089" marR="3089" marT="3089" marB="3089" anchor="ctr">
                    <a:lnL>
                      <a:noFill/>
                    </a:lnL>
                    <a:lnR>
                      <a:noFill/>
                    </a:lnR>
                    <a:lnT>
                      <a:noFill/>
                    </a:lnT>
                    <a:lnB>
                      <a:noFill/>
                    </a:lnB>
                    <a:solidFill>
                      <a:srgbClr val="E1E1E1"/>
                    </a:solidFill>
                  </a:tcPr>
                </a:tc>
              </a:tr>
              <a:tr h="441049">
                <a:tc>
                  <a:txBody>
                    <a:bodyPr/>
                    <a:lstStyle/>
                    <a:p>
                      <a:pPr algn="l"/>
                      <a:r>
                        <a:rPr lang="zh-CN" altLang="en-US" sz="1000"/>
                        <a:t>水溶性</a:t>
                      </a:r>
                    </a:p>
                  </a:txBody>
                  <a:tcPr marL="3089" marR="3089" marT="3089" marB="3089" anchor="ctr">
                    <a:lnL>
                      <a:noFill/>
                    </a:lnL>
                    <a:lnR>
                      <a:noFill/>
                    </a:lnR>
                    <a:lnT>
                      <a:noFill/>
                    </a:lnT>
                    <a:lnB>
                      <a:noFill/>
                    </a:lnB>
                  </a:tcPr>
                </a:tc>
                <a:tc>
                  <a:txBody>
                    <a:bodyPr/>
                    <a:lstStyle/>
                    <a:p>
                      <a:pPr algn="l"/>
                      <a:r>
                        <a:rPr lang="en-US" sz="1000" dirty="0"/>
                        <a:t>ASTM D1298</a:t>
                      </a:r>
                    </a:p>
                  </a:txBody>
                  <a:tcPr marL="3089" marR="3089" marT="3089" marB="3089" anchor="ctr">
                    <a:lnL>
                      <a:noFill/>
                    </a:lnL>
                    <a:lnR>
                      <a:noFill/>
                    </a:lnR>
                    <a:lnT>
                      <a:noFill/>
                    </a:lnT>
                    <a:lnB>
                      <a:noFill/>
                    </a:lnB>
                  </a:tcPr>
                </a:tc>
                <a:tc>
                  <a:txBody>
                    <a:bodyPr/>
                    <a:lstStyle/>
                    <a:p>
                      <a:pPr algn="l"/>
                      <a:r>
                        <a:rPr lang="zh-CN" altLang="en-US" sz="1000"/>
                        <a:t>不溶</a:t>
                      </a:r>
                    </a:p>
                  </a:txBody>
                  <a:tcPr marL="3089" marR="3089" marT="3089" marB="3089" anchor="ctr">
                    <a:lnL>
                      <a:noFill/>
                    </a:lnL>
                    <a:lnR>
                      <a:noFill/>
                    </a:lnR>
                    <a:lnT>
                      <a:noFill/>
                    </a:lnT>
                    <a:lnB>
                      <a:noFill/>
                    </a:lnB>
                  </a:tcPr>
                </a:tc>
                <a:tc>
                  <a:txBody>
                    <a:bodyPr/>
                    <a:lstStyle/>
                    <a:p>
                      <a:pPr algn="l"/>
                      <a:r>
                        <a:rPr lang="zh-CN" altLang="en-US" sz="1000"/>
                        <a:t>不溶</a:t>
                      </a:r>
                    </a:p>
                  </a:txBody>
                  <a:tcPr marL="3089" marR="3089" marT="3089" marB="3089" anchor="ctr">
                    <a:lnL>
                      <a:noFill/>
                    </a:lnL>
                    <a:lnR>
                      <a:noFill/>
                    </a:lnR>
                    <a:lnT>
                      <a:noFill/>
                    </a:lnT>
                    <a:lnB>
                      <a:noFill/>
                    </a:lnB>
                  </a:tcPr>
                </a:tc>
              </a:tr>
              <a:tr h="441049">
                <a:tc>
                  <a:txBody>
                    <a:bodyPr/>
                    <a:lstStyle/>
                    <a:p>
                      <a:pPr algn="l"/>
                      <a:r>
                        <a:rPr lang="zh-CN" altLang="en-US" sz="1000"/>
                        <a:t>颜色</a:t>
                      </a:r>
                    </a:p>
                  </a:txBody>
                  <a:tcPr marL="3089" marR="3089" marT="3089" marB="3089" anchor="ctr">
                    <a:lnL>
                      <a:noFill/>
                    </a:lnL>
                    <a:lnR>
                      <a:noFill/>
                    </a:lnR>
                    <a:lnT>
                      <a:noFill/>
                    </a:lnT>
                    <a:lnB>
                      <a:noFill/>
                    </a:lnB>
                    <a:solidFill>
                      <a:srgbClr val="E1E1E1"/>
                    </a:solidFill>
                  </a:tcPr>
                </a:tc>
                <a:tc>
                  <a:txBody>
                    <a:bodyPr/>
                    <a:lstStyle/>
                    <a:p>
                      <a:pPr algn="l"/>
                      <a:r>
                        <a:rPr lang="en-US" sz="1000" dirty="0"/>
                        <a:t>SHELL</a:t>
                      </a:r>
                      <a:r>
                        <a:rPr lang="zh-CN" altLang="en-US" sz="1000" dirty="0"/>
                        <a:t>四球试验法</a:t>
                      </a:r>
                    </a:p>
                  </a:txBody>
                  <a:tcPr marL="3089" marR="3089" marT="3089" marB="3089" anchor="ctr">
                    <a:lnL>
                      <a:noFill/>
                    </a:lnL>
                    <a:lnR>
                      <a:noFill/>
                    </a:lnR>
                    <a:lnT>
                      <a:noFill/>
                    </a:lnT>
                    <a:lnB>
                      <a:noFill/>
                    </a:lnB>
                    <a:solidFill>
                      <a:srgbClr val="E1E1E1"/>
                    </a:solidFill>
                  </a:tcPr>
                </a:tc>
                <a:tc>
                  <a:txBody>
                    <a:bodyPr/>
                    <a:lstStyle/>
                    <a:p>
                      <a:pPr algn="l"/>
                      <a:r>
                        <a:rPr lang="zh-CN" altLang="en-US" sz="1000" dirty="0"/>
                        <a:t>浅琥珀色</a:t>
                      </a:r>
                    </a:p>
                  </a:txBody>
                  <a:tcPr marL="3089" marR="3089" marT="3089" marB="3089" anchor="ctr">
                    <a:lnL>
                      <a:noFill/>
                    </a:lnL>
                    <a:lnR>
                      <a:noFill/>
                    </a:lnR>
                    <a:lnT>
                      <a:noFill/>
                    </a:lnT>
                    <a:lnB>
                      <a:noFill/>
                    </a:lnB>
                    <a:solidFill>
                      <a:srgbClr val="E1E1E1"/>
                    </a:solidFill>
                  </a:tcPr>
                </a:tc>
                <a:tc>
                  <a:txBody>
                    <a:bodyPr/>
                    <a:lstStyle/>
                    <a:p>
                      <a:pPr algn="l"/>
                      <a:r>
                        <a:rPr lang="zh-CN" altLang="en-US" sz="1000"/>
                        <a:t>浅黄色至无色</a:t>
                      </a:r>
                    </a:p>
                  </a:txBody>
                  <a:tcPr marL="3089" marR="3089" marT="3089" marB="3089" anchor="ctr">
                    <a:lnL>
                      <a:noFill/>
                    </a:lnL>
                    <a:lnR>
                      <a:noFill/>
                    </a:lnR>
                    <a:lnT>
                      <a:noFill/>
                    </a:lnT>
                    <a:lnB>
                      <a:noFill/>
                    </a:lnB>
                    <a:solidFill>
                      <a:srgbClr val="E1E1E1"/>
                    </a:solidFill>
                  </a:tcPr>
                </a:tc>
              </a:tr>
              <a:tr h="441049">
                <a:tc>
                  <a:txBody>
                    <a:bodyPr/>
                    <a:lstStyle/>
                    <a:p>
                      <a:pPr algn="l"/>
                      <a:r>
                        <a:rPr lang="zh-CN" altLang="en-US" sz="1000"/>
                        <a:t>气味</a:t>
                      </a:r>
                    </a:p>
                  </a:txBody>
                  <a:tcPr marL="3089" marR="3089" marT="3089" marB="3089" anchor="ctr">
                    <a:lnL>
                      <a:noFill/>
                    </a:lnL>
                    <a:lnR>
                      <a:noFill/>
                    </a:lnR>
                    <a:lnT>
                      <a:noFill/>
                    </a:lnT>
                    <a:lnB>
                      <a:noFill/>
                    </a:lnB>
                  </a:tcPr>
                </a:tc>
                <a:tc>
                  <a:txBody>
                    <a:bodyPr/>
                    <a:lstStyle/>
                    <a:p>
                      <a:pPr algn="l"/>
                      <a:r>
                        <a:rPr lang="en-US" sz="1000"/>
                        <a:t>ASTM D92</a:t>
                      </a:r>
                    </a:p>
                  </a:txBody>
                  <a:tcPr marL="3089" marR="3089" marT="3089" marB="3089" anchor="ctr">
                    <a:lnL>
                      <a:noFill/>
                    </a:lnL>
                    <a:lnR>
                      <a:noFill/>
                    </a:lnR>
                    <a:lnT>
                      <a:noFill/>
                    </a:lnT>
                    <a:lnB>
                      <a:noFill/>
                    </a:lnB>
                  </a:tcPr>
                </a:tc>
                <a:tc>
                  <a:txBody>
                    <a:bodyPr/>
                    <a:lstStyle/>
                    <a:p>
                      <a:pPr algn="l"/>
                      <a:r>
                        <a:rPr lang="zh-CN" altLang="en-US" sz="1000" dirty="0"/>
                        <a:t>轻微甚至没有</a:t>
                      </a:r>
                    </a:p>
                  </a:txBody>
                  <a:tcPr marL="3089" marR="3089" marT="3089" marB="3089" anchor="ctr">
                    <a:lnL>
                      <a:noFill/>
                    </a:lnL>
                    <a:lnR>
                      <a:noFill/>
                    </a:lnR>
                    <a:lnT>
                      <a:noFill/>
                    </a:lnT>
                    <a:lnB>
                      <a:noFill/>
                    </a:lnB>
                  </a:tcPr>
                </a:tc>
                <a:tc>
                  <a:txBody>
                    <a:bodyPr/>
                    <a:lstStyle/>
                    <a:p>
                      <a:pPr algn="l"/>
                      <a:r>
                        <a:rPr lang="zh-CN" altLang="en-US" sz="1000"/>
                        <a:t>轻微甚至没有</a:t>
                      </a:r>
                    </a:p>
                  </a:txBody>
                  <a:tcPr marL="3089" marR="3089" marT="3089" marB="3089" anchor="ctr">
                    <a:lnL>
                      <a:noFill/>
                    </a:lnL>
                    <a:lnR>
                      <a:noFill/>
                    </a:lnR>
                    <a:lnT>
                      <a:noFill/>
                    </a:lnT>
                    <a:lnB>
                      <a:noFill/>
                    </a:lnB>
                  </a:tcPr>
                </a:tc>
              </a:tr>
              <a:tr h="441049">
                <a:tc>
                  <a:txBody>
                    <a:bodyPr/>
                    <a:lstStyle/>
                    <a:p>
                      <a:pPr algn="l"/>
                      <a:r>
                        <a:rPr lang="en-US" altLang="zh-CN" sz="1000"/>
                        <a:t>40℃ </a:t>
                      </a:r>
                      <a:r>
                        <a:rPr lang="zh-CN" altLang="en-US" sz="1000"/>
                        <a:t>粘度，</a:t>
                      </a:r>
                      <a:r>
                        <a:rPr lang="en-US" sz="1000"/>
                        <a:t>cSt</a:t>
                      </a:r>
                    </a:p>
                  </a:txBody>
                  <a:tcPr marL="3089" marR="3089" marT="3089" marB="3089" anchor="ctr">
                    <a:lnL>
                      <a:noFill/>
                    </a:lnL>
                    <a:lnR>
                      <a:noFill/>
                    </a:lnR>
                    <a:lnT>
                      <a:noFill/>
                    </a:lnT>
                    <a:lnB>
                      <a:noFill/>
                    </a:lnB>
                    <a:solidFill>
                      <a:srgbClr val="E1E1E1"/>
                    </a:solidFill>
                  </a:tcPr>
                </a:tc>
                <a:tc>
                  <a:txBody>
                    <a:bodyPr/>
                    <a:lstStyle/>
                    <a:p>
                      <a:pPr algn="l"/>
                      <a:r>
                        <a:rPr lang="en-US" sz="1000"/>
                        <a:t> ASTM D445</a:t>
                      </a:r>
                    </a:p>
                  </a:txBody>
                  <a:tcPr marL="3089" marR="3089" marT="3089" marB="3089" anchor="ctr">
                    <a:lnL>
                      <a:noFill/>
                    </a:lnL>
                    <a:lnR>
                      <a:noFill/>
                    </a:lnR>
                    <a:lnT>
                      <a:noFill/>
                    </a:lnT>
                    <a:lnB>
                      <a:noFill/>
                    </a:lnB>
                    <a:solidFill>
                      <a:srgbClr val="E1E1E1"/>
                    </a:solidFill>
                  </a:tcPr>
                </a:tc>
                <a:tc>
                  <a:txBody>
                    <a:bodyPr/>
                    <a:lstStyle/>
                    <a:p>
                      <a:pPr algn="l"/>
                      <a:r>
                        <a:rPr lang="en-US" altLang="zh-CN" sz="1000" dirty="0"/>
                        <a:t>18-25</a:t>
                      </a:r>
                    </a:p>
                  </a:txBody>
                  <a:tcPr marL="3089" marR="3089" marT="3089" marB="3089" anchor="ctr">
                    <a:lnL>
                      <a:noFill/>
                    </a:lnL>
                    <a:lnR>
                      <a:noFill/>
                    </a:lnR>
                    <a:lnT>
                      <a:noFill/>
                    </a:lnT>
                    <a:lnB>
                      <a:noFill/>
                    </a:lnB>
                    <a:solidFill>
                      <a:srgbClr val="E1E1E1"/>
                    </a:solidFill>
                  </a:tcPr>
                </a:tc>
                <a:tc>
                  <a:txBody>
                    <a:bodyPr/>
                    <a:lstStyle/>
                    <a:p>
                      <a:pPr algn="l"/>
                      <a:r>
                        <a:rPr lang="en-US" altLang="zh-CN" sz="1000" dirty="0"/>
                        <a:t>50-80</a:t>
                      </a:r>
                    </a:p>
                  </a:txBody>
                  <a:tcPr marL="3089" marR="3089" marT="3089" marB="3089" anchor="ctr">
                    <a:lnL>
                      <a:noFill/>
                    </a:lnL>
                    <a:lnR>
                      <a:noFill/>
                    </a:lnR>
                    <a:lnT>
                      <a:noFill/>
                    </a:lnT>
                    <a:lnB>
                      <a:noFill/>
                    </a:lnB>
                    <a:solidFill>
                      <a:srgbClr val="E1E1E1"/>
                    </a:solidFill>
                  </a:tcPr>
                </a:tc>
              </a:tr>
              <a:tr h="441049">
                <a:tc>
                  <a:txBody>
                    <a:bodyPr/>
                    <a:lstStyle/>
                    <a:p>
                      <a:pPr algn="l"/>
                      <a:r>
                        <a:rPr lang="en-US" altLang="zh-CN" sz="1000"/>
                        <a:t>775℃ </a:t>
                      </a:r>
                      <a:r>
                        <a:rPr lang="zh-CN" altLang="en-US" sz="1000"/>
                        <a:t>灰份，</a:t>
                      </a:r>
                      <a:r>
                        <a:rPr lang="en-US" altLang="zh-CN" sz="1000"/>
                        <a:t>%</a:t>
                      </a:r>
                    </a:p>
                  </a:txBody>
                  <a:tcPr marL="3089" marR="3089" marT="3089" marB="3089" anchor="ctr">
                    <a:lnL>
                      <a:noFill/>
                    </a:lnL>
                    <a:lnR>
                      <a:noFill/>
                    </a:lnR>
                    <a:lnT>
                      <a:noFill/>
                    </a:lnT>
                    <a:lnB>
                      <a:noFill/>
                    </a:lnB>
                  </a:tcPr>
                </a:tc>
                <a:tc>
                  <a:txBody>
                    <a:bodyPr/>
                    <a:lstStyle/>
                    <a:p>
                      <a:pPr algn="l"/>
                      <a:r>
                        <a:rPr lang="en-US" sz="1000"/>
                        <a:t> ASTM D482</a:t>
                      </a:r>
                    </a:p>
                  </a:txBody>
                  <a:tcPr marL="3089" marR="3089" marT="3089" marB="3089" anchor="ctr">
                    <a:lnL>
                      <a:noFill/>
                    </a:lnL>
                    <a:lnR>
                      <a:noFill/>
                    </a:lnR>
                    <a:lnT>
                      <a:noFill/>
                    </a:lnT>
                    <a:lnB>
                      <a:noFill/>
                    </a:lnB>
                  </a:tcPr>
                </a:tc>
                <a:tc>
                  <a:txBody>
                    <a:bodyPr/>
                    <a:lstStyle/>
                    <a:p>
                      <a:pPr algn="l"/>
                      <a:r>
                        <a:rPr lang="en-US" altLang="zh-CN" sz="1000"/>
                        <a:t>0.94 </a:t>
                      </a:r>
                      <a:r>
                        <a:rPr lang="en-US" altLang="zh-CN" sz="1000" u="sng"/>
                        <a:t>+</a:t>
                      </a:r>
                      <a:r>
                        <a:rPr lang="zh-CN" altLang="en-US" sz="1000"/>
                        <a:t> </a:t>
                      </a:r>
                      <a:r>
                        <a:rPr lang="en-US" altLang="zh-CN" sz="1000"/>
                        <a:t>0.1</a:t>
                      </a:r>
                    </a:p>
                  </a:txBody>
                  <a:tcPr marL="3089" marR="3089" marT="3089" marB="3089" anchor="ctr">
                    <a:lnL>
                      <a:noFill/>
                    </a:lnL>
                    <a:lnR>
                      <a:noFill/>
                    </a:lnR>
                    <a:lnT>
                      <a:noFill/>
                    </a:lnT>
                    <a:lnB>
                      <a:noFill/>
                    </a:lnB>
                  </a:tcPr>
                </a:tc>
                <a:tc>
                  <a:txBody>
                    <a:bodyPr/>
                    <a:lstStyle/>
                    <a:p>
                      <a:pPr algn="l"/>
                      <a:r>
                        <a:rPr lang="zh-CN" altLang="en-US" sz="1000" dirty="0"/>
                        <a:t>  </a:t>
                      </a:r>
                    </a:p>
                  </a:txBody>
                  <a:tcPr marL="3089" marR="3089" marT="3089" marB="3089" anchor="ctr">
                    <a:lnL>
                      <a:noFill/>
                    </a:lnL>
                    <a:lnR>
                      <a:noFill/>
                    </a:lnR>
                    <a:lnT>
                      <a:noFill/>
                    </a:lnT>
                    <a:lnB>
                      <a:noFill/>
                    </a:lnB>
                  </a:tcPr>
                </a:tc>
              </a:tr>
            </a:tbl>
          </a:graphicData>
        </a:graphic>
      </p:graphicFrame>
      <p:sp>
        <p:nvSpPr>
          <p:cNvPr id="10" name="Rectangle 1"/>
          <p:cNvSpPr>
            <a:spLocks noChangeArrowheads="1"/>
          </p:cNvSpPr>
          <p:nvPr/>
        </p:nvSpPr>
        <p:spPr bwMode="auto">
          <a:xfrm>
            <a:off x="3640138" y="1447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sp>
        <p:nvSpPr>
          <p:cNvPr id="11" name="TextBox 10"/>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4.5kg/</a:t>
            </a:r>
            <a:r>
              <a:rPr lang="zh-CN" altLang="en-US" sz="1600" dirty="0" smtClean="0"/>
              <a:t>罐（</a:t>
            </a:r>
            <a:r>
              <a:rPr lang="en-US" altLang="zh-CN" sz="1600" dirty="0" smtClean="0"/>
              <a:t>4</a:t>
            </a:r>
            <a:r>
              <a:rPr lang="zh-CN" altLang="en-US" sz="1600" dirty="0" smtClean="0"/>
              <a:t>罐</a:t>
            </a:r>
            <a:r>
              <a:rPr lang="en-US" altLang="zh-CN" sz="1600" dirty="0" smtClean="0"/>
              <a:t>/</a:t>
            </a:r>
            <a:r>
              <a:rPr lang="zh-CN" altLang="en-US" sz="1600" dirty="0" smtClean="0"/>
              <a:t>箱）                   </a:t>
            </a:r>
            <a:r>
              <a:rPr lang="en-US" altLang="zh-CN" sz="1600" dirty="0" smtClean="0"/>
              <a:t>3</a:t>
            </a:r>
            <a:r>
              <a:rPr lang="zh-CN" altLang="en-US" sz="1600" dirty="0" smtClean="0"/>
              <a:t>，</a:t>
            </a:r>
            <a:r>
              <a:rPr lang="en-US" altLang="zh-CN" sz="1600" dirty="0" smtClean="0"/>
              <a:t>H</a:t>
            </a:r>
            <a:r>
              <a:rPr lang="zh-CN" altLang="en-US" sz="1600" dirty="0" smtClean="0"/>
              <a:t>级 </a:t>
            </a:r>
            <a:r>
              <a:rPr lang="en-US" altLang="zh-CN" sz="1600" dirty="0" smtClean="0"/>
              <a:t>239kg</a:t>
            </a:r>
            <a:r>
              <a:rPr lang="en-US" altLang="zh-CN" sz="1600" dirty="0"/>
              <a:t>/</a:t>
            </a:r>
            <a:r>
              <a:rPr lang="zh-CN" altLang="en-US" sz="1600" dirty="0"/>
              <a:t>桶 </a:t>
            </a:r>
            <a:r>
              <a:rPr lang="zh-CN" altLang="en-US" sz="1600" dirty="0" smtClean="0"/>
              <a:t>      </a:t>
            </a:r>
            <a:endParaRPr lang="en-US" altLang="zh-CN" sz="1600" dirty="0"/>
          </a:p>
          <a:p>
            <a:r>
              <a:rPr lang="en-US" altLang="zh-CN" sz="1600" dirty="0" smtClean="0"/>
              <a:t>2</a:t>
            </a:r>
            <a:r>
              <a:rPr lang="zh-CN" altLang="en-US" sz="1600" dirty="0" smtClean="0"/>
              <a:t>，</a:t>
            </a:r>
            <a:r>
              <a:rPr lang="en-US" altLang="zh-CN" sz="1600" dirty="0" smtClean="0"/>
              <a:t>SF</a:t>
            </a:r>
            <a:r>
              <a:rPr lang="zh-CN" altLang="en-US" sz="1600" dirty="0" smtClean="0"/>
              <a:t>级  </a:t>
            </a:r>
            <a:r>
              <a:rPr lang="en-US" altLang="zh-CN" sz="1600" dirty="0" smtClean="0"/>
              <a:t>250kg/</a:t>
            </a:r>
            <a:r>
              <a:rPr lang="zh-CN" altLang="en-US" sz="1600" dirty="0" smtClean="0"/>
              <a:t>桶                    </a:t>
            </a:r>
            <a:endParaRPr lang="en-US" altLang="zh-CN" sz="1600" dirty="0" smtClean="0"/>
          </a:p>
        </p:txBody>
      </p:sp>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41592368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60648"/>
            <a:ext cx="5040560" cy="646331"/>
          </a:xfrm>
          <a:prstGeom prst="rect">
            <a:avLst/>
          </a:prstGeom>
          <a:noFill/>
        </p:spPr>
        <p:txBody>
          <a:bodyPr wrap="square" rtlCol="0">
            <a:spAutoFit/>
          </a:bodyPr>
          <a:lstStyle/>
          <a:p>
            <a:r>
              <a:rPr lang="en-US" altLang="zh-CN" b="1" dirty="0" smtClean="0"/>
              <a:t>REFRIGERATION SYSTEM METAL CONDITIONER </a:t>
            </a:r>
            <a:r>
              <a:rPr lang="zh-CN" altLang="en-US" b="1" dirty="0" smtClean="0"/>
              <a:t>铁</a:t>
            </a:r>
            <a:r>
              <a:rPr lang="zh-CN" altLang="en-US" b="1" dirty="0"/>
              <a:t>霸制冷系统金属抗磨</a:t>
            </a:r>
            <a:r>
              <a:rPr lang="zh-CN" altLang="en-US" b="1" dirty="0" smtClean="0"/>
              <a:t>剂</a:t>
            </a:r>
            <a:endParaRPr lang="zh-CN" altLang="en-US" b="1" dirty="0"/>
          </a:p>
        </p:txBody>
      </p:sp>
      <p:sp>
        <p:nvSpPr>
          <p:cNvPr id="15" name="矩形 14"/>
          <p:cNvSpPr/>
          <p:nvPr/>
        </p:nvSpPr>
        <p:spPr>
          <a:xfrm>
            <a:off x="408186" y="1412776"/>
            <a:ext cx="6972126" cy="2062103"/>
          </a:xfrm>
          <a:prstGeom prst="rect">
            <a:avLst/>
          </a:prstGeom>
        </p:spPr>
        <p:txBody>
          <a:bodyPr wrap="square">
            <a:spAutoFit/>
          </a:bodyPr>
          <a:lstStyle/>
          <a:p>
            <a:r>
              <a:rPr lang="zh-CN" altLang="en-US" sz="1600" dirty="0"/>
              <a:t>    </a:t>
            </a:r>
            <a:r>
              <a:rPr lang="zh-CN" altLang="en-US" sz="1600" dirty="0" smtClean="0"/>
              <a:t>    铁</a:t>
            </a:r>
            <a:r>
              <a:rPr lang="zh-CN" altLang="en-US" sz="1600" dirty="0"/>
              <a:t>霸制冷系统金属抗磨添加剂是专门为了满足制冷压缩机润滑系统的需求而开发的。它是一种甘硫的合成衍生物。优异的极压抗磨性能及高抗氧化性，对制冷机润滑系统提供了环境保护所需的特殊要求抗磨剂。</a:t>
            </a:r>
            <a:br>
              <a:rPr lang="zh-CN" altLang="en-US" sz="1600" dirty="0"/>
            </a:br>
            <a:r>
              <a:rPr lang="zh-CN" altLang="en-US" sz="1600" dirty="0"/>
              <a:t>    </a:t>
            </a:r>
            <a:r>
              <a:rPr lang="zh-CN" altLang="en-US" sz="1600" dirty="0" smtClean="0"/>
              <a:t>     铁</a:t>
            </a:r>
            <a:r>
              <a:rPr lang="zh-CN" altLang="en-US" sz="1600" dirty="0"/>
              <a:t>霸制冷系统金属抗磨添加剂使用在活塞式、螺杆式制冷压缩机润滑系统内不会损坏润滑系统的任何部件，用于以氨（ </a:t>
            </a:r>
            <a:r>
              <a:rPr lang="en-US" altLang="zh-CN" sz="1600" dirty="0"/>
              <a:t>R717 </a:t>
            </a:r>
            <a:r>
              <a:rPr lang="zh-CN" altLang="en-US" sz="1600" dirty="0"/>
              <a:t>）、二氧化碳（ </a:t>
            </a:r>
            <a:r>
              <a:rPr lang="en-US" altLang="zh-CN" sz="1600" dirty="0"/>
              <a:t>CO2 </a:t>
            </a:r>
            <a:r>
              <a:rPr lang="zh-CN" altLang="en-US" sz="1600" dirty="0"/>
              <a:t>）、氯氟烃类（ </a:t>
            </a:r>
            <a:r>
              <a:rPr lang="en-US" altLang="zh-CN" sz="1600" dirty="0"/>
              <a:t>R12 </a:t>
            </a:r>
            <a:r>
              <a:rPr lang="zh-CN" altLang="en-US" sz="1600" dirty="0"/>
              <a:t>）及含氢氟氯类（如 </a:t>
            </a:r>
            <a:r>
              <a:rPr lang="en-US" altLang="zh-CN" sz="1600" dirty="0"/>
              <a:t>R22 </a:t>
            </a:r>
            <a:r>
              <a:rPr lang="zh-CN" altLang="en-US" sz="1600" dirty="0"/>
              <a:t>）为制冷剂蒸发器蒸发温度高于 </a:t>
            </a:r>
            <a:r>
              <a:rPr lang="en-US" altLang="zh-CN" sz="1600" dirty="0"/>
              <a:t>-40 ℃</a:t>
            </a:r>
            <a:r>
              <a:rPr lang="zh-CN" altLang="en-US" sz="1600" dirty="0"/>
              <a:t>的开启式、半封闭式、封闭式制冷压缩机对机械没有损害。与制冷剂共存时具有优良的热化学安定性和相溶性、优良的低温流动性。</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4725144"/>
            <a:ext cx="1828800" cy="1533525"/>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1556704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338554"/>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200kg/</a:t>
            </a:r>
            <a:r>
              <a:rPr lang="zh-CN" altLang="en-US" sz="1600" dirty="0" smtClean="0"/>
              <a:t>桶              </a:t>
            </a:r>
            <a:endParaRPr lang="en-US" altLang="zh-CN" sz="1600" dirty="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4099477642"/>
              </p:ext>
            </p:extLst>
          </p:nvPr>
        </p:nvGraphicFramePr>
        <p:xfrm>
          <a:off x="958857" y="980728"/>
          <a:ext cx="6621945" cy="3735454"/>
        </p:xfrm>
        <a:graphic>
          <a:graphicData uri="http://schemas.openxmlformats.org/drawingml/2006/table">
            <a:tbl>
              <a:tblPr/>
              <a:tblGrid>
                <a:gridCol w="2207315"/>
                <a:gridCol w="2207315"/>
                <a:gridCol w="2207315"/>
              </a:tblGrid>
              <a:tr h="308245">
                <a:tc>
                  <a:txBody>
                    <a:bodyPr/>
                    <a:lstStyle/>
                    <a:p>
                      <a:r>
                        <a:rPr lang="zh-CN" altLang="en-US" sz="1000" b="1" dirty="0">
                          <a:effectLst/>
                        </a:rPr>
                        <a:t>项目</a:t>
                      </a:r>
                    </a:p>
                  </a:txBody>
                  <a:tcPr marL="87472" marR="87472" marT="43736" marB="43736" anchor="ctr">
                    <a:lnL>
                      <a:noFill/>
                    </a:lnL>
                    <a:lnR>
                      <a:noFill/>
                    </a:lnR>
                    <a:lnT>
                      <a:noFill/>
                    </a:lnT>
                    <a:lnB>
                      <a:noFill/>
                    </a:lnB>
                    <a:solidFill>
                      <a:srgbClr val="E1E1E1"/>
                    </a:solidFill>
                  </a:tcPr>
                </a:tc>
                <a:tc>
                  <a:txBody>
                    <a:bodyPr/>
                    <a:lstStyle/>
                    <a:p>
                      <a:r>
                        <a:rPr lang="zh-CN" altLang="en-US" sz="1000" b="1">
                          <a:effectLst/>
                        </a:rPr>
                        <a:t>品质指标</a:t>
                      </a:r>
                    </a:p>
                  </a:txBody>
                  <a:tcPr marL="87472" marR="87472" marT="43736" marB="43736" anchor="ctr">
                    <a:lnL>
                      <a:noFill/>
                    </a:lnL>
                    <a:lnR>
                      <a:noFill/>
                    </a:lnR>
                    <a:lnT>
                      <a:noFill/>
                    </a:lnT>
                    <a:lnB>
                      <a:noFill/>
                    </a:lnB>
                    <a:solidFill>
                      <a:srgbClr val="E1E1E1"/>
                    </a:solidFill>
                  </a:tcPr>
                </a:tc>
                <a:tc>
                  <a:txBody>
                    <a:bodyPr/>
                    <a:lstStyle/>
                    <a:p>
                      <a:r>
                        <a:rPr lang="zh-CN" altLang="en-US" sz="1000" b="1">
                          <a:effectLst/>
                        </a:rPr>
                        <a:t>测试方法</a:t>
                      </a:r>
                    </a:p>
                  </a:txBody>
                  <a:tcPr marL="87472" marR="87472" marT="43736" marB="43736" anchor="ctr">
                    <a:lnL>
                      <a:noFill/>
                    </a:lnL>
                    <a:lnR>
                      <a:noFill/>
                    </a:lnR>
                    <a:lnT>
                      <a:noFill/>
                    </a:lnT>
                    <a:lnB>
                      <a:noFill/>
                    </a:lnB>
                    <a:solidFill>
                      <a:srgbClr val="E1E1E1"/>
                    </a:solidFill>
                  </a:tcPr>
                </a:tc>
              </a:tr>
              <a:tr h="308245">
                <a:tc>
                  <a:txBody>
                    <a:bodyPr/>
                    <a:lstStyle/>
                    <a:p>
                      <a:r>
                        <a:rPr lang="zh-CN" altLang="en-US" sz="1000" dirty="0"/>
                        <a:t>外观</a:t>
                      </a:r>
                    </a:p>
                  </a:txBody>
                  <a:tcPr marL="87472" marR="87472" marT="43736" marB="43736" anchor="ctr">
                    <a:lnL>
                      <a:noFill/>
                    </a:lnL>
                    <a:lnR>
                      <a:noFill/>
                    </a:lnR>
                    <a:lnT>
                      <a:noFill/>
                    </a:lnT>
                    <a:lnB>
                      <a:noFill/>
                    </a:lnB>
                  </a:tcPr>
                </a:tc>
                <a:tc>
                  <a:txBody>
                    <a:bodyPr/>
                    <a:lstStyle/>
                    <a:p>
                      <a:r>
                        <a:rPr lang="zh-CN" altLang="en-US" sz="1000"/>
                        <a:t>深灰色液体</a:t>
                      </a:r>
                    </a:p>
                  </a:txBody>
                  <a:tcPr marL="87472" marR="87472" marT="43736" marB="43736" anchor="ctr">
                    <a:lnL>
                      <a:noFill/>
                    </a:lnL>
                    <a:lnR>
                      <a:noFill/>
                    </a:lnR>
                    <a:lnT>
                      <a:noFill/>
                    </a:lnT>
                    <a:lnB>
                      <a:noFill/>
                    </a:lnB>
                  </a:tcPr>
                </a:tc>
                <a:tc>
                  <a:txBody>
                    <a:bodyPr/>
                    <a:lstStyle/>
                    <a:p>
                      <a:r>
                        <a:rPr lang="zh-CN" altLang="en-US" sz="1000"/>
                        <a:t>目测</a:t>
                      </a:r>
                    </a:p>
                  </a:txBody>
                  <a:tcPr marL="87472" marR="87472" marT="43736" marB="43736" anchor="ctr">
                    <a:lnL>
                      <a:noFill/>
                    </a:lnL>
                    <a:lnR>
                      <a:noFill/>
                    </a:lnR>
                    <a:lnT>
                      <a:noFill/>
                    </a:lnT>
                    <a:lnB>
                      <a:noFill/>
                    </a:lnB>
                  </a:tcPr>
                </a:tc>
              </a:tr>
              <a:tr h="308245">
                <a:tc>
                  <a:txBody>
                    <a:bodyPr/>
                    <a:lstStyle/>
                    <a:p>
                      <a:r>
                        <a:rPr lang="zh-CN" altLang="en-US" sz="1000" dirty="0"/>
                        <a:t>比重</a:t>
                      </a:r>
                    </a:p>
                  </a:txBody>
                  <a:tcPr marL="87472" marR="87472" marT="43736" marB="43736" anchor="ctr">
                    <a:lnL>
                      <a:noFill/>
                    </a:lnL>
                    <a:lnR>
                      <a:noFill/>
                    </a:lnR>
                    <a:lnT>
                      <a:noFill/>
                    </a:lnT>
                    <a:lnB>
                      <a:noFill/>
                    </a:lnB>
                    <a:solidFill>
                      <a:srgbClr val="E1E1E1"/>
                    </a:solidFill>
                  </a:tcPr>
                </a:tc>
                <a:tc>
                  <a:txBody>
                    <a:bodyPr/>
                    <a:lstStyle/>
                    <a:p>
                      <a:r>
                        <a:rPr lang="en-US" altLang="zh-CN" sz="1000" dirty="0"/>
                        <a:t>1.0-1.01</a:t>
                      </a:r>
                    </a:p>
                  </a:txBody>
                  <a:tcPr marL="87472" marR="87472" marT="43736" marB="43736" anchor="ctr">
                    <a:lnL>
                      <a:noFill/>
                    </a:lnL>
                    <a:lnR>
                      <a:noFill/>
                    </a:lnR>
                    <a:lnT>
                      <a:noFill/>
                    </a:lnT>
                    <a:lnB>
                      <a:noFill/>
                    </a:lnB>
                    <a:solidFill>
                      <a:srgbClr val="E1E1E1"/>
                    </a:solidFill>
                  </a:tcPr>
                </a:tc>
                <a:tc>
                  <a:txBody>
                    <a:bodyPr/>
                    <a:lstStyle/>
                    <a:p>
                      <a:r>
                        <a:rPr lang="en-US" sz="1000"/>
                        <a:t>GB/T1855</a:t>
                      </a:r>
                    </a:p>
                  </a:txBody>
                  <a:tcPr marL="87472" marR="87472" marT="43736" marB="43736" anchor="ctr">
                    <a:lnL>
                      <a:noFill/>
                    </a:lnL>
                    <a:lnR>
                      <a:noFill/>
                    </a:lnR>
                    <a:lnT>
                      <a:noFill/>
                    </a:lnT>
                    <a:lnB>
                      <a:noFill/>
                    </a:lnB>
                    <a:solidFill>
                      <a:srgbClr val="E1E1E1"/>
                    </a:solidFill>
                  </a:tcPr>
                </a:tc>
              </a:tr>
              <a:tr h="308245">
                <a:tc>
                  <a:txBody>
                    <a:bodyPr/>
                    <a:lstStyle/>
                    <a:p>
                      <a:r>
                        <a:rPr lang="en-US" altLang="zh-CN" sz="1000"/>
                        <a:t>100℃</a:t>
                      </a:r>
                      <a:r>
                        <a:rPr lang="zh-CN" altLang="en-US" sz="1000"/>
                        <a:t>粘度，</a:t>
                      </a:r>
                      <a:r>
                        <a:rPr lang="en-US" sz="1000"/>
                        <a:t>cSt</a:t>
                      </a:r>
                    </a:p>
                  </a:txBody>
                  <a:tcPr marL="87472" marR="87472" marT="43736" marB="43736" anchor="ctr">
                    <a:lnL>
                      <a:noFill/>
                    </a:lnL>
                    <a:lnR>
                      <a:noFill/>
                    </a:lnR>
                    <a:lnT>
                      <a:noFill/>
                    </a:lnT>
                    <a:lnB>
                      <a:noFill/>
                    </a:lnB>
                  </a:tcPr>
                </a:tc>
                <a:tc>
                  <a:txBody>
                    <a:bodyPr/>
                    <a:lstStyle/>
                    <a:p>
                      <a:r>
                        <a:rPr lang="en-US" altLang="zh-CN" sz="1000" dirty="0"/>
                        <a:t>17-22</a:t>
                      </a:r>
                    </a:p>
                  </a:txBody>
                  <a:tcPr marL="87472" marR="87472" marT="43736" marB="43736" anchor="ctr">
                    <a:lnL>
                      <a:noFill/>
                    </a:lnL>
                    <a:lnR>
                      <a:noFill/>
                    </a:lnR>
                    <a:lnT>
                      <a:noFill/>
                    </a:lnT>
                    <a:lnB>
                      <a:noFill/>
                    </a:lnB>
                  </a:tcPr>
                </a:tc>
                <a:tc>
                  <a:txBody>
                    <a:bodyPr/>
                    <a:lstStyle/>
                    <a:p>
                      <a:r>
                        <a:rPr lang="en-US" sz="1000"/>
                        <a:t>GB/T265</a:t>
                      </a:r>
                    </a:p>
                  </a:txBody>
                  <a:tcPr marL="87472" marR="87472" marT="43736" marB="43736" anchor="ctr">
                    <a:lnL>
                      <a:noFill/>
                    </a:lnL>
                    <a:lnR>
                      <a:noFill/>
                    </a:lnR>
                    <a:lnT>
                      <a:noFill/>
                    </a:lnT>
                    <a:lnB>
                      <a:noFill/>
                    </a:lnB>
                  </a:tcPr>
                </a:tc>
              </a:tr>
              <a:tr h="308245">
                <a:tc>
                  <a:txBody>
                    <a:bodyPr/>
                    <a:lstStyle/>
                    <a:p>
                      <a:r>
                        <a:rPr lang="en-US" altLang="zh-CN" sz="1000"/>
                        <a:t>40℃</a:t>
                      </a:r>
                      <a:r>
                        <a:rPr lang="zh-CN" altLang="en-US" sz="1000"/>
                        <a:t>粘度，</a:t>
                      </a:r>
                      <a:r>
                        <a:rPr lang="en-US" sz="1000"/>
                        <a:t>cSt</a:t>
                      </a:r>
                    </a:p>
                  </a:txBody>
                  <a:tcPr marL="87472" marR="87472" marT="43736" marB="43736" anchor="ctr">
                    <a:lnL>
                      <a:noFill/>
                    </a:lnL>
                    <a:lnR>
                      <a:noFill/>
                    </a:lnR>
                    <a:lnT>
                      <a:noFill/>
                    </a:lnT>
                    <a:lnB>
                      <a:noFill/>
                    </a:lnB>
                    <a:solidFill>
                      <a:srgbClr val="E1E1E1"/>
                    </a:solidFill>
                  </a:tcPr>
                </a:tc>
                <a:tc>
                  <a:txBody>
                    <a:bodyPr/>
                    <a:lstStyle/>
                    <a:p>
                      <a:r>
                        <a:rPr lang="zh-CN" altLang="en-US" sz="1000" dirty="0"/>
                        <a:t> </a:t>
                      </a:r>
                      <a:r>
                        <a:rPr lang="en-US" altLang="zh-CN" sz="1000" dirty="0"/>
                        <a:t>280-290</a:t>
                      </a:r>
                    </a:p>
                  </a:txBody>
                  <a:tcPr marL="87472" marR="87472" marT="43736" marB="43736" anchor="ctr">
                    <a:lnL>
                      <a:noFill/>
                    </a:lnL>
                    <a:lnR>
                      <a:noFill/>
                    </a:lnR>
                    <a:lnT>
                      <a:noFill/>
                    </a:lnT>
                    <a:lnB>
                      <a:noFill/>
                    </a:lnB>
                    <a:solidFill>
                      <a:srgbClr val="E1E1E1"/>
                    </a:solidFill>
                  </a:tcPr>
                </a:tc>
                <a:tc>
                  <a:txBody>
                    <a:bodyPr/>
                    <a:lstStyle/>
                    <a:p>
                      <a:r>
                        <a:rPr lang="en-US" sz="1000"/>
                        <a:t>GB/T265</a:t>
                      </a:r>
                    </a:p>
                  </a:txBody>
                  <a:tcPr marL="87472" marR="87472" marT="43736" marB="43736" anchor="ctr">
                    <a:lnL>
                      <a:noFill/>
                    </a:lnL>
                    <a:lnR>
                      <a:noFill/>
                    </a:lnR>
                    <a:lnT>
                      <a:noFill/>
                    </a:lnT>
                    <a:lnB>
                      <a:noFill/>
                    </a:lnB>
                    <a:solidFill>
                      <a:srgbClr val="E1E1E1"/>
                    </a:solidFill>
                  </a:tcPr>
                </a:tc>
              </a:tr>
              <a:tr h="308245">
                <a:tc>
                  <a:txBody>
                    <a:bodyPr/>
                    <a:lstStyle/>
                    <a:p>
                      <a:r>
                        <a:rPr lang="zh-CN" altLang="en-US" sz="1000"/>
                        <a:t>闪点，℃</a:t>
                      </a:r>
                    </a:p>
                  </a:txBody>
                  <a:tcPr marL="87472" marR="87472" marT="43736" marB="43736" anchor="ctr">
                    <a:lnL>
                      <a:noFill/>
                    </a:lnL>
                    <a:lnR>
                      <a:noFill/>
                    </a:lnR>
                    <a:lnT>
                      <a:noFill/>
                    </a:lnT>
                    <a:lnB>
                      <a:noFill/>
                    </a:lnB>
                  </a:tcPr>
                </a:tc>
                <a:tc>
                  <a:txBody>
                    <a:bodyPr/>
                    <a:lstStyle/>
                    <a:p>
                      <a:r>
                        <a:rPr lang="zh-CN" altLang="en-US" sz="1000" dirty="0"/>
                        <a:t> </a:t>
                      </a:r>
                      <a:r>
                        <a:rPr lang="en-US" altLang="zh-CN" sz="1000" dirty="0"/>
                        <a:t>165-175</a:t>
                      </a:r>
                    </a:p>
                  </a:txBody>
                  <a:tcPr marL="87472" marR="87472" marT="43736" marB="43736" anchor="ctr">
                    <a:lnL>
                      <a:noFill/>
                    </a:lnL>
                    <a:lnR>
                      <a:noFill/>
                    </a:lnR>
                    <a:lnT>
                      <a:noFill/>
                    </a:lnT>
                    <a:lnB>
                      <a:noFill/>
                    </a:lnB>
                  </a:tcPr>
                </a:tc>
                <a:tc>
                  <a:txBody>
                    <a:bodyPr/>
                    <a:lstStyle/>
                    <a:p>
                      <a:r>
                        <a:rPr lang="en-US" sz="1000"/>
                        <a:t>GB/T3536</a:t>
                      </a:r>
                    </a:p>
                  </a:txBody>
                  <a:tcPr marL="87472" marR="87472" marT="43736" marB="43736" anchor="ctr">
                    <a:lnL>
                      <a:noFill/>
                    </a:lnL>
                    <a:lnR>
                      <a:noFill/>
                    </a:lnR>
                    <a:lnT>
                      <a:noFill/>
                    </a:lnT>
                    <a:lnB>
                      <a:noFill/>
                    </a:lnB>
                  </a:tcPr>
                </a:tc>
              </a:tr>
              <a:tr h="308245">
                <a:tc>
                  <a:txBody>
                    <a:bodyPr/>
                    <a:lstStyle/>
                    <a:p>
                      <a:r>
                        <a:rPr lang="zh-CN" altLang="en-US" sz="1000"/>
                        <a:t>倾点，℃</a:t>
                      </a:r>
                    </a:p>
                  </a:txBody>
                  <a:tcPr marL="87472" marR="87472" marT="43736" marB="43736" anchor="ctr">
                    <a:lnL>
                      <a:noFill/>
                    </a:lnL>
                    <a:lnR>
                      <a:noFill/>
                    </a:lnR>
                    <a:lnT>
                      <a:noFill/>
                    </a:lnT>
                    <a:lnB>
                      <a:noFill/>
                    </a:lnB>
                    <a:solidFill>
                      <a:srgbClr val="E1E1E1"/>
                    </a:solidFill>
                  </a:tcPr>
                </a:tc>
                <a:tc>
                  <a:txBody>
                    <a:bodyPr/>
                    <a:lstStyle/>
                    <a:p>
                      <a:r>
                        <a:rPr lang="zh-CN" altLang="en-US" sz="1000" dirty="0"/>
                        <a:t> </a:t>
                      </a:r>
                      <a:r>
                        <a:rPr lang="en-US" altLang="zh-CN" sz="1000" dirty="0"/>
                        <a:t>-13—— -15</a:t>
                      </a:r>
                    </a:p>
                  </a:txBody>
                  <a:tcPr marL="87472" marR="87472" marT="43736" marB="43736" anchor="ctr">
                    <a:lnL>
                      <a:noFill/>
                    </a:lnL>
                    <a:lnR>
                      <a:noFill/>
                    </a:lnR>
                    <a:lnT>
                      <a:noFill/>
                    </a:lnT>
                    <a:lnB>
                      <a:noFill/>
                    </a:lnB>
                    <a:solidFill>
                      <a:srgbClr val="E1E1E1"/>
                    </a:solidFill>
                  </a:tcPr>
                </a:tc>
                <a:tc>
                  <a:txBody>
                    <a:bodyPr/>
                    <a:lstStyle/>
                    <a:p>
                      <a:r>
                        <a:rPr lang="en-US" sz="1000"/>
                        <a:t>GB/T3535</a:t>
                      </a:r>
                    </a:p>
                  </a:txBody>
                  <a:tcPr marL="87472" marR="87472" marT="43736" marB="43736" anchor="ctr">
                    <a:lnL>
                      <a:noFill/>
                    </a:lnL>
                    <a:lnR>
                      <a:noFill/>
                    </a:lnR>
                    <a:lnT>
                      <a:noFill/>
                    </a:lnT>
                    <a:lnB>
                      <a:noFill/>
                    </a:lnB>
                    <a:solidFill>
                      <a:srgbClr val="E1E1E1"/>
                    </a:solidFill>
                  </a:tcPr>
                </a:tc>
              </a:tr>
              <a:tr h="308245">
                <a:tc>
                  <a:txBody>
                    <a:bodyPr/>
                    <a:lstStyle/>
                    <a:p>
                      <a:r>
                        <a:rPr lang="zh-CN" altLang="en-US" sz="1000"/>
                        <a:t>水分 </a:t>
                      </a:r>
                      <a:r>
                        <a:rPr lang="en-US" altLang="zh-CN" sz="1000"/>
                        <a:t>%</a:t>
                      </a:r>
                    </a:p>
                  </a:txBody>
                  <a:tcPr marL="87472" marR="87472" marT="43736" marB="43736" anchor="ctr">
                    <a:lnL>
                      <a:noFill/>
                    </a:lnL>
                    <a:lnR>
                      <a:noFill/>
                    </a:lnR>
                    <a:lnT>
                      <a:noFill/>
                    </a:lnT>
                    <a:lnB>
                      <a:noFill/>
                    </a:lnB>
                  </a:tcPr>
                </a:tc>
                <a:tc>
                  <a:txBody>
                    <a:bodyPr/>
                    <a:lstStyle/>
                    <a:p>
                      <a:r>
                        <a:rPr lang="zh-CN" altLang="en-US" sz="1000" dirty="0"/>
                        <a:t>无</a:t>
                      </a:r>
                    </a:p>
                  </a:txBody>
                  <a:tcPr marL="87472" marR="87472" marT="43736" marB="43736" anchor="ctr">
                    <a:lnL>
                      <a:noFill/>
                    </a:lnL>
                    <a:lnR>
                      <a:noFill/>
                    </a:lnR>
                    <a:lnT>
                      <a:noFill/>
                    </a:lnT>
                    <a:lnB>
                      <a:noFill/>
                    </a:lnB>
                  </a:tcPr>
                </a:tc>
                <a:tc>
                  <a:txBody>
                    <a:bodyPr/>
                    <a:lstStyle/>
                    <a:p>
                      <a:r>
                        <a:rPr lang="en-US" sz="1000" dirty="0"/>
                        <a:t>GB/T260</a:t>
                      </a:r>
                    </a:p>
                  </a:txBody>
                  <a:tcPr marL="87472" marR="87472" marT="43736" marB="43736" anchor="ctr">
                    <a:lnL>
                      <a:noFill/>
                    </a:lnL>
                    <a:lnR>
                      <a:noFill/>
                    </a:lnR>
                    <a:lnT>
                      <a:noFill/>
                    </a:lnT>
                    <a:lnB>
                      <a:noFill/>
                    </a:lnB>
                  </a:tcPr>
                </a:tc>
              </a:tr>
              <a:tr h="308245">
                <a:tc>
                  <a:txBody>
                    <a:bodyPr/>
                    <a:lstStyle/>
                    <a:p>
                      <a:r>
                        <a:rPr lang="zh-CN" altLang="en-US" sz="1000"/>
                        <a:t>液相锈蚀（</a:t>
                      </a:r>
                      <a:r>
                        <a:rPr lang="en-US" altLang="zh-CN" sz="1000"/>
                        <a:t>A</a:t>
                      </a:r>
                      <a:r>
                        <a:rPr lang="zh-CN" altLang="en-US" sz="1000"/>
                        <a:t>法）</a:t>
                      </a:r>
                    </a:p>
                  </a:txBody>
                  <a:tcPr marL="87472" marR="87472" marT="43736" marB="43736" anchor="ctr">
                    <a:lnL>
                      <a:noFill/>
                    </a:lnL>
                    <a:lnR>
                      <a:noFill/>
                    </a:lnR>
                    <a:lnT>
                      <a:noFill/>
                    </a:lnT>
                    <a:lnB>
                      <a:noFill/>
                    </a:lnB>
                    <a:solidFill>
                      <a:srgbClr val="E1E1E1"/>
                    </a:solidFill>
                  </a:tcPr>
                </a:tc>
                <a:tc>
                  <a:txBody>
                    <a:bodyPr/>
                    <a:lstStyle/>
                    <a:p>
                      <a:r>
                        <a:rPr lang="zh-CN" altLang="en-US" sz="1000"/>
                        <a:t>无锈</a:t>
                      </a:r>
                    </a:p>
                  </a:txBody>
                  <a:tcPr marL="87472" marR="87472" marT="43736" marB="43736" anchor="ctr">
                    <a:lnL>
                      <a:noFill/>
                    </a:lnL>
                    <a:lnR>
                      <a:noFill/>
                    </a:lnR>
                    <a:lnT>
                      <a:noFill/>
                    </a:lnT>
                    <a:lnB>
                      <a:noFill/>
                    </a:lnB>
                    <a:solidFill>
                      <a:srgbClr val="E1E1E1"/>
                    </a:solidFill>
                  </a:tcPr>
                </a:tc>
                <a:tc>
                  <a:txBody>
                    <a:bodyPr/>
                    <a:lstStyle/>
                    <a:p>
                      <a:r>
                        <a:rPr lang="en-US" sz="1000" dirty="0"/>
                        <a:t>GB/T11143</a:t>
                      </a:r>
                    </a:p>
                  </a:txBody>
                  <a:tcPr marL="87472" marR="87472" marT="43736" marB="43736" anchor="ctr">
                    <a:lnL>
                      <a:noFill/>
                    </a:lnL>
                    <a:lnR>
                      <a:noFill/>
                    </a:lnR>
                    <a:lnT>
                      <a:noFill/>
                    </a:lnT>
                    <a:lnB>
                      <a:noFill/>
                    </a:lnB>
                    <a:solidFill>
                      <a:srgbClr val="E1E1E1"/>
                    </a:solidFill>
                  </a:tcPr>
                </a:tc>
              </a:tr>
              <a:tr h="308245">
                <a:tc>
                  <a:txBody>
                    <a:bodyPr/>
                    <a:lstStyle/>
                    <a:p>
                      <a:r>
                        <a:rPr lang="zh-CN" altLang="en-US" sz="1000"/>
                        <a:t>四球机试验 </a:t>
                      </a:r>
                      <a:r>
                        <a:rPr lang="en-US" altLang="zh-CN" sz="1000"/>
                        <a:t>@</a:t>
                      </a:r>
                    </a:p>
                  </a:txBody>
                  <a:tcPr marL="87472" marR="87472" marT="43736" marB="43736" anchor="ctr">
                    <a:lnL>
                      <a:noFill/>
                    </a:lnL>
                    <a:lnR>
                      <a:noFill/>
                    </a:lnR>
                    <a:lnT>
                      <a:noFill/>
                    </a:lnT>
                    <a:lnB>
                      <a:noFill/>
                    </a:lnB>
                  </a:tcPr>
                </a:tc>
                <a:tc>
                  <a:txBody>
                    <a:bodyPr/>
                    <a:lstStyle/>
                    <a:p>
                      <a:r>
                        <a:rPr lang="zh-CN" altLang="en-US" sz="1000"/>
                        <a:t> </a:t>
                      </a:r>
                    </a:p>
                  </a:txBody>
                  <a:tcPr marL="87472" marR="87472" marT="43736" marB="43736" anchor="ctr">
                    <a:lnL>
                      <a:noFill/>
                    </a:lnL>
                    <a:lnR>
                      <a:noFill/>
                    </a:lnR>
                    <a:lnT>
                      <a:noFill/>
                    </a:lnT>
                    <a:lnB>
                      <a:noFill/>
                    </a:lnB>
                  </a:tcPr>
                </a:tc>
                <a:tc>
                  <a:txBody>
                    <a:bodyPr/>
                    <a:lstStyle/>
                    <a:p>
                      <a:r>
                        <a:rPr lang="en-US" sz="1000" dirty="0"/>
                        <a:t>GB/T3142</a:t>
                      </a:r>
                    </a:p>
                  </a:txBody>
                  <a:tcPr marL="87472" marR="87472" marT="43736" marB="43736" anchor="ctr">
                    <a:lnL>
                      <a:noFill/>
                    </a:lnL>
                    <a:lnR>
                      <a:noFill/>
                    </a:lnR>
                    <a:lnT>
                      <a:noFill/>
                    </a:lnT>
                    <a:lnB>
                      <a:noFill/>
                    </a:lnB>
                  </a:tcPr>
                </a:tc>
              </a:tr>
              <a:tr h="344759">
                <a:tc>
                  <a:txBody>
                    <a:bodyPr/>
                    <a:lstStyle/>
                    <a:p>
                      <a:r>
                        <a:rPr lang="zh-CN" altLang="en-US" sz="1000"/>
                        <a:t>最大无卡咬负荷（</a:t>
                      </a:r>
                      <a:r>
                        <a:rPr lang="en-US" altLang="zh-CN" sz="1000"/>
                        <a:t>PB</a:t>
                      </a:r>
                      <a:r>
                        <a:rPr lang="zh-CN" altLang="en-US" sz="1000"/>
                        <a:t>），</a:t>
                      </a:r>
                      <a:r>
                        <a:rPr lang="en-US" altLang="zh-CN" sz="1000"/>
                        <a:t>N</a:t>
                      </a:r>
                    </a:p>
                  </a:txBody>
                  <a:tcPr marL="87472" marR="87472" marT="43736" marB="43736" anchor="ctr">
                    <a:lnL>
                      <a:noFill/>
                    </a:lnL>
                    <a:lnR>
                      <a:noFill/>
                    </a:lnR>
                    <a:lnT>
                      <a:noFill/>
                    </a:lnT>
                    <a:lnB>
                      <a:noFill/>
                    </a:lnB>
                    <a:solidFill>
                      <a:srgbClr val="E1E1E1"/>
                    </a:solidFill>
                  </a:tcPr>
                </a:tc>
                <a:tc>
                  <a:txBody>
                    <a:bodyPr/>
                    <a:lstStyle/>
                    <a:p>
                      <a:r>
                        <a:rPr lang="zh-CN" altLang="en-US" sz="1000"/>
                        <a:t> </a:t>
                      </a:r>
                      <a:r>
                        <a:rPr lang="en-US" altLang="zh-CN" sz="1000"/>
                        <a:t>509</a:t>
                      </a:r>
                    </a:p>
                  </a:txBody>
                  <a:tcPr marL="87472" marR="87472" marT="43736" marB="43736" anchor="ctr">
                    <a:lnL>
                      <a:noFill/>
                    </a:lnL>
                    <a:lnR>
                      <a:noFill/>
                    </a:lnR>
                    <a:lnT>
                      <a:noFill/>
                    </a:lnT>
                    <a:lnB>
                      <a:noFill/>
                    </a:lnB>
                    <a:solidFill>
                      <a:srgbClr val="E1E1E1"/>
                    </a:solidFill>
                  </a:tcPr>
                </a:tc>
                <a:tc>
                  <a:txBody>
                    <a:bodyPr/>
                    <a:lstStyle/>
                    <a:p>
                      <a:r>
                        <a:rPr lang="en-US" altLang="zh-CN" sz="1000" dirty="0"/>
                        <a:t>2.5%</a:t>
                      </a:r>
                      <a:r>
                        <a:rPr lang="zh-CN" altLang="en-US" sz="1000" dirty="0"/>
                        <a:t>的添加剂余量为基础油</a:t>
                      </a:r>
                    </a:p>
                  </a:txBody>
                  <a:tcPr marL="87472" marR="87472" marT="43736" marB="43736" anchor="ctr">
                    <a:lnL>
                      <a:noFill/>
                    </a:lnL>
                    <a:lnR>
                      <a:noFill/>
                    </a:lnR>
                    <a:lnT>
                      <a:noFill/>
                    </a:lnT>
                    <a:lnB>
                      <a:noFill/>
                    </a:lnB>
                    <a:solidFill>
                      <a:srgbClr val="E1E1E1"/>
                    </a:solidFill>
                  </a:tcPr>
                </a:tc>
              </a:tr>
              <a:tr h="308245">
                <a:tc>
                  <a:txBody>
                    <a:bodyPr/>
                    <a:lstStyle/>
                    <a:p>
                      <a:r>
                        <a:rPr lang="zh-CN" altLang="en-US" sz="1000"/>
                        <a:t>烧结负荷（</a:t>
                      </a:r>
                      <a:r>
                        <a:rPr lang="en-US" altLang="zh-CN" sz="1000"/>
                        <a:t>PD</a:t>
                      </a:r>
                      <a:r>
                        <a:rPr lang="zh-CN" altLang="en-US" sz="1000"/>
                        <a:t>），</a:t>
                      </a:r>
                      <a:r>
                        <a:rPr lang="en-US" altLang="zh-CN" sz="1000"/>
                        <a:t>N</a:t>
                      </a:r>
                    </a:p>
                  </a:txBody>
                  <a:tcPr marL="87472" marR="87472" marT="43736" marB="43736" anchor="ctr">
                    <a:lnL>
                      <a:noFill/>
                    </a:lnL>
                    <a:lnR>
                      <a:noFill/>
                    </a:lnR>
                    <a:lnT>
                      <a:noFill/>
                    </a:lnT>
                    <a:lnB>
                      <a:noFill/>
                    </a:lnB>
                  </a:tcPr>
                </a:tc>
                <a:tc>
                  <a:txBody>
                    <a:bodyPr/>
                    <a:lstStyle/>
                    <a:p>
                      <a:r>
                        <a:rPr lang="en-US" altLang="zh-CN" sz="1000"/>
                        <a:t>1568</a:t>
                      </a:r>
                    </a:p>
                  </a:txBody>
                  <a:tcPr marL="87472" marR="87472" marT="43736" marB="43736" anchor="ctr">
                    <a:lnL>
                      <a:noFill/>
                    </a:lnL>
                    <a:lnR>
                      <a:noFill/>
                    </a:lnR>
                    <a:lnT>
                      <a:noFill/>
                    </a:lnT>
                    <a:lnB>
                      <a:noFill/>
                    </a:lnB>
                  </a:tcPr>
                </a:tc>
                <a:tc>
                  <a:txBody>
                    <a:bodyPr/>
                    <a:lstStyle/>
                    <a:p>
                      <a:r>
                        <a:rPr lang="zh-CN" altLang="en-US" sz="1000" dirty="0"/>
                        <a:t> </a:t>
                      </a:r>
                    </a:p>
                  </a:txBody>
                  <a:tcPr marL="87472" marR="87472" marT="43736" marB="43736" anchor="ctr">
                    <a:lnL>
                      <a:noFill/>
                    </a:lnL>
                    <a:lnR>
                      <a:noFill/>
                    </a:lnR>
                    <a:lnT>
                      <a:noFill/>
                    </a:lnT>
                    <a:lnB>
                      <a:noFill/>
                    </a:lnB>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027505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8344" y="4482802"/>
            <a:ext cx="1352550" cy="2114550"/>
          </a:xfrm>
          <a:prstGeom prst="rect">
            <a:avLst/>
          </a:prstGeom>
        </p:spPr>
      </p:pic>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METAL ENERGIZER</a:t>
            </a:r>
            <a:r>
              <a:rPr lang="zh-CN" altLang="en-US" b="1" dirty="0" smtClean="0"/>
              <a:t>纳米汽车加能液</a:t>
            </a:r>
            <a:endParaRPr lang="zh-CN" altLang="en-US" b="1" dirty="0"/>
          </a:p>
        </p:txBody>
      </p:sp>
      <p:sp>
        <p:nvSpPr>
          <p:cNvPr id="15" name="矩形 14"/>
          <p:cNvSpPr/>
          <p:nvPr/>
        </p:nvSpPr>
        <p:spPr>
          <a:xfrm>
            <a:off x="408186" y="908720"/>
            <a:ext cx="7548190" cy="6001643"/>
          </a:xfrm>
          <a:prstGeom prst="rect">
            <a:avLst/>
          </a:prstGeom>
        </p:spPr>
        <p:txBody>
          <a:bodyPr wrap="square">
            <a:spAutoFit/>
          </a:bodyPr>
          <a:lstStyle/>
          <a:p>
            <a:r>
              <a:rPr lang="zh-CN" altLang="en-US" sz="1600" dirty="0"/>
              <a:t>    </a:t>
            </a:r>
            <a:r>
              <a:rPr lang="zh-CN" altLang="en-US" sz="1600" dirty="0" smtClean="0"/>
              <a:t>    铁</a:t>
            </a:r>
            <a:r>
              <a:rPr lang="zh-CN" altLang="en-US" sz="1600" dirty="0"/>
              <a:t>霸</a:t>
            </a:r>
            <a:r>
              <a:rPr lang="en-US" altLang="zh-CN" sz="1600" dirty="0"/>
              <a:t>Metal Energizer</a:t>
            </a:r>
            <a:r>
              <a:rPr lang="zh-CN" altLang="en-US" sz="1600" dirty="0"/>
              <a:t>纳米级汽车专用抗磨剂是在原铁霸</a:t>
            </a:r>
            <a:r>
              <a:rPr lang="en-US" altLang="zh-CN" sz="1600" dirty="0"/>
              <a:t>SF</a:t>
            </a:r>
            <a:r>
              <a:rPr lang="zh-CN" altLang="en-US" sz="1600" dirty="0"/>
              <a:t>抗磨剂基础上改进和提高的产品。目前市场上大多数同类型产品都具有较强的清洗功能，使气缸壁表面业已形成的填充防漏膜层被清洗掉，致使气缸的密封性受损，不利于发动机工作过程的有效进行。美国</a:t>
            </a:r>
            <a:r>
              <a:rPr lang="en-US" altLang="zh-CN" sz="1600" dirty="0"/>
              <a:t>IXTT</a:t>
            </a:r>
            <a:r>
              <a:rPr lang="zh-CN" altLang="en-US" sz="1600" dirty="0"/>
              <a:t>公司针对汽车发动机运行特点，在</a:t>
            </a:r>
            <a:r>
              <a:rPr lang="en-US" altLang="zh-CN" sz="1600" dirty="0"/>
              <a:t>SF</a:t>
            </a:r>
            <a:r>
              <a:rPr lang="zh-CN" altLang="en-US" sz="1600" dirty="0"/>
              <a:t>抗磨剂中引入纳米技术，使本产品除具有抗磨节油的性能外，还能有效的保护气缸的密封性，这对汽车发动机有特殊的意义。</a:t>
            </a:r>
          </a:p>
          <a:p>
            <a:r>
              <a:rPr lang="zh-CN" altLang="en-US" sz="1600" dirty="0"/>
              <a:t/>
            </a:r>
            <a:br>
              <a:rPr lang="zh-CN" altLang="en-US" sz="1600" dirty="0"/>
            </a:br>
            <a:r>
              <a:rPr lang="zh-CN" altLang="en-US" sz="1600" dirty="0"/>
              <a:t>主要功能</a:t>
            </a:r>
            <a:r>
              <a:rPr lang="en-US" altLang="zh-CN" sz="1600" dirty="0"/>
              <a:t>:</a:t>
            </a:r>
          </a:p>
          <a:p>
            <a:r>
              <a:rPr lang="en-US" altLang="zh-CN" sz="1600" dirty="0"/>
              <a:t>1</a:t>
            </a:r>
            <a:r>
              <a:rPr lang="zh-CN" altLang="en-US" sz="1600" dirty="0"/>
              <a:t>．减少磨损，延长易损件使用寿命</a:t>
            </a:r>
            <a:r>
              <a:rPr lang="en-US" altLang="zh-CN" sz="1600" dirty="0"/>
              <a:t>3-4</a:t>
            </a:r>
            <a:r>
              <a:rPr lang="zh-CN" altLang="en-US" sz="1600" dirty="0"/>
              <a:t>倍</a:t>
            </a:r>
          </a:p>
          <a:p>
            <a:r>
              <a:rPr lang="en-US" altLang="zh-CN" sz="1600" dirty="0"/>
              <a:t>2</a:t>
            </a:r>
            <a:r>
              <a:rPr lang="zh-CN" altLang="en-US" sz="1600" dirty="0"/>
              <a:t>．增加密封性，提高动力，延长发动机使用使命</a:t>
            </a:r>
          </a:p>
          <a:p>
            <a:r>
              <a:rPr lang="en-US" altLang="zh-CN" sz="1600" dirty="0"/>
              <a:t>3</a:t>
            </a:r>
            <a:r>
              <a:rPr lang="zh-CN" altLang="en-US" sz="1600" dirty="0"/>
              <a:t>．降低油耗，改善排放</a:t>
            </a:r>
          </a:p>
          <a:p>
            <a:r>
              <a:rPr lang="en-US" altLang="zh-CN" sz="1600" dirty="0"/>
              <a:t>4</a:t>
            </a:r>
            <a:r>
              <a:rPr lang="zh-CN" altLang="en-US" sz="1600" dirty="0"/>
              <a:t>．储备功率增加，有利于加速性能和高速性能的改善</a:t>
            </a:r>
          </a:p>
          <a:p>
            <a:r>
              <a:rPr lang="en-US" altLang="zh-CN" sz="1600" dirty="0"/>
              <a:t>5</a:t>
            </a:r>
            <a:r>
              <a:rPr lang="zh-CN" altLang="en-US" sz="1600" dirty="0"/>
              <a:t>．发动机运行平稳，降低噪音</a:t>
            </a:r>
          </a:p>
          <a:p>
            <a:r>
              <a:rPr lang="en-US" altLang="zh-CN" sz="1600" dirty="0"/>
              <a:t>6</a:t>
            </a:r>
            <a:r>
              <a:rPr lang="zh-CN" altLang="en-US" sz="1600" dirty="0"/>
              <a:t>．改善机油品质，延长换油周期</a:t>
            </a:r>
            <a:r>
              <a:rPr lang="en-US" altLang="zh-CN" sz="1600" dirty="0"/>
              <a:t>1</a:t>
            </a:r>
            <a:r>
              <a:rPr lang="zh-CN" altLang="en-US" sz="1600" dirty="0"/>
              <a:t>倍左右</a:t>
            </a:r>
          </a:p>
          <a:p>
            <a:r>
              <a:rPr lang="zh-CN" altLang="en-US" sz="1600" dirty="0"/>
              <a:t> </a:t>
            </a:r>
          </a:p>
          <a:p>
            <a:r>
              <a:rPr lang="zh-CN" altLang="en-US" sz="1600" dirty="0"/>
              <a:t>使用方法及注意事项：</a:t>
            </a:r>
          </a:p>
          <a:p>
            <a:r>
              <a:rPr lang="en-US" altLang="zh-CN" sz="1600" dirty="0"/>
              <a:t>1</a:t>
            </a:r>
            <a:r>
              <a:rPr lang="zh-CN" altLang="en-US" sz="1600" dirty="0"/>
              <a:t>．适用于任何发动机（汽油机和柴油机）使用之润滑油的添加。</a:t>
            </a:r>
          </a:p>
          <a:p>
            <a:r>
              <a:rPr lang="en-US" altLang="zh-CN" sz="1600" dirty="0"/>
              <a:t>2</a:t>
            </a:r>
            <a:r>
              <a:rPr lang="zh-CN" altLang="en-US" sz="1600" dirty="0"/>
              <a:t>．添加量为机油量的</a:t>
            </a:r>
            <a:r>
              <a:rPr lang="en-US" altLang="zh-CN" sz="1600" dirty="0"/>
              <a:t>3%</a:t>
            </a:r>
            <a:r>
              <a:rPr lang="zh-CN" altLang="en-US" sz="1600" dirty="0"/>
              <a:t>，轿车发动机机油约</a:t>
            </a:r>
            <a:r>
              <a:rPr lang="en-US" altLang="zh-CN" sz="1600" dirty="0"/>
              <a:t>4</a:t>
            </a:r>
            <a:r>
              <a:rPr lang="zh-CN" altLang="en-US" sz="1600" dirty="0"/>
              <a:t>公升左右，加入</a:t>
            </a:r>
            <a:r>
              <a:rPr lang="en-US" altLang="zh-CN" sz="1600" dirty="0"/>
              <a:t>1/2</a:t>
            </a:r>
            <a:r>
              <a:rPr lang="zh-CN" altLang="en-US" sz="1600" dirty="0"/>
              <a:t>小瓶（</a:t>
            </a:r>
            <a:r>
              <a:rPr lang="en-US" altLang="zh-CN" sz="1600" dirty="0"/>
              <a:t>250g/</a:t>
            </a:r>
            <a:r>
              <a:rPr lang="zh-CN" altLang="en-US" sz="1600" dirty="0"/>
              <a:t>瓶）即可。</a:t>
            </a:r>
          </a:p>
          <a:p>
            <a:r>
              <a:rPr lang="en-US" altLang="zh-CN" sz="1600" dirty="0"/>
              <a:t>3</a:t>
            </a:r>
            <a:r>
              <a:rPr lang="zh-CN" altLang="en-US" sz="1600" dirty="0"/>
              <a:t>．与机油充分搅拌后加入，或先将引擎发动机加热至正常工作温度时加入效果更好。</a:t>
            </a:r>
          </a:p>
          <a:p>
            <a:r>
              <a:rPr lang="en-US" altLang="zh-CN" sz="1600" dirty="0"/>
              <a:t>4</a:t>
            </a:r>
            <a:r>
              <a:rPr lang="zh-CN" altLang="en-US" sz="1600" dirty="0"/>
              <a:t>．新车及引擎大修磨合期后使用，自动变速箱内禁止使用。</a:t>
            </a:r>
          </a:p>
          <a:p>
            <a:r>
              <a:rPr lang="en-US" altLang="zh-CN" sz="1600" dirty="0"/>
              <a:t>5</a:t>
            </a:r>
            <a:r>
              <a:rPr lang="zh-CN" altLang="en-US" sz="1600" dirty="0"/>
              <a:t>．在延长原润滑油换油期</a:t>
            </a:r>
            <a:r>
              <a:rPr lang="en-US" altLang="zh-CN" sz="1600" dirty="0"/>
              <a:t>1</a:t>
            </a:r>
            <a:r>
              <a:rPr lang="zh-CN" altLang="en-US" sz="1600" dirty="0"/>
              <a:t>倍左右换油，换油按比例添加加能液。</a:t>
            </a:r>
          </a:p>
          <a:p>
            <a:r>
              <a:rPr lang="zh-CN" altLang="en-US" sz="1600" dirty="0"/>
              <a:t> </a:t>
            </a:r>
            <a:endParaRPr lang="zh-CN" altLang="en-US" sz="1600" dirty="0">
              <a:effectLst/>
            </a:endParaRPr>
          </a:p>
        </p:txBody>
      </p:sp>
      <p:sp>
        <p:nvSpPr>
          <p:cNvPr id="6" name="动作按钮: 自定义 5">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86614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normAutofit/>
          </a:bodyPr>
          <a:lstStyle/>
          <a:p>
            <a:r>
              <a:rPr lang="zh-CN" altLang="en-US" sz="3600" b="1" dirty="0" smtClean="0">
                <a:solidFill>
                  <a:schemeClr val="accent2">
                    <a:lumMod val="50000"/>
                  </a:schemeClr>
                </a:solidFill>
                <a:latin typeface="华文隶书" pitchFamily="2" charset="-122"/>
                <a:ea typeface="华文隶书" pitchFamily="2" charset="-122"/>
              </a:rPr>
              <a:t>产品概要</a:t>
            </a:r>
            <a:endParaRPr lang="zh-CN" altLang="en-US" sz="3600" b="1" dirty="0">
              <a:solidFill>
                <a:schemeClr val="accent2">
                  <a:lumMod val="50000"/>
                </a:schemeClr>
              </a:solidFill>
              <a:latin typeface="华文隶书" pitchFamily="2" charset="-122"/>
              <a:ea typeface="华文隶书" pitchFamily="2" charset="-122"/>
            </a:endParaRPr>
          </a:p>
        </p:txBody>
      </p:sp>
      <p:sp>
        <p:nvSpPr>
          <p:cNvPr id="5" name="Rectangle 3"/>
          <p:cNvSpPr>
            <a:spLocks noGrp="1" noChangeArrowheads="1"/>
          </p:cNvSpPr>
          <p:nvPr>
            <p:ph idx="1"/>
          </p:nvPr>
        </p:nvSpPr>
        <p:spPr>
          <a:xfrm>
            <a:off x="457200" y="1600200"/>
            <a:ext cx="8229600" cy="4686320"/>
          </a:xfrm>
        </p:spPr>
        <p:txBody>
          <a:bodyPr>
            <a:normAutofit/>
          </a:bodyPr>
          <a:lstStyle/>
          <a:p>
            <a:pPr>
              <a:buFontTx/>
              <a:buNone/>
            </a:pPr>
            <a:r>
              <a:rPr lang="zh-CN" altLang="en-US" sz="1800" b="1" dirty="0"/>
              <a:t>铁霸润滑脂：</a:t>
            </a:r>
          </a:p>
          <a:p>
            <a:pPr>
              <a:buFontTx/>
              <a:buNone/>
            </a:pPr>
            <a:r>
              <a:rPr lang="zh-CN" altLang="en-US" sz="1800" b="1" dirty="0"/>
              <a:t>     </a:t>
            </a:r>
            <a:r>
              <a:rPr lang="en-US" altLang="zh-CN" sz="1800" b="1" dirty="0" smtClean="0"/>
              <a:t/>
            </a:r>
            <a:br>
              <a:rPr lang="en-US" altLang="zh-CN" sz="1800" b="1" dirty="0" smtClean="0"/>
            </a:br>
            <a:r>
              <a:rPr lang="zh-CN" altLang="en-US" sz="1800" b="1" dirty="0" smtClean="0"/>
              <a:t>  </a:t>
            </a:r>
            <a:r>
              <a:rPr lang="en-US" altLang="zh-CN" sz="1800" b="1" dirty="0"/>
              <a:t>TP2000</a:t>
            </a:r>
            <a:r>
              <a:rPr lang="zh-CN" altLang="en-US" sz="1800" b="1" dirty="0"/>
              <a:t>系列：</a:t>
            </a:r>
            <a:r>
              <a:rPr lang="en-US" altLang="zh-CN" sz="1800" b="1" dirty="0"/>
              <a:t>TP2122</a:t>
            </a:r>
            <a:r>
              <a:rPr lang="zh-CN" altLang="en-US" sz="1800" b="1" dirty="0"/>
              <a:t>高速封闭轴承润滑脂</a:t>
            </a:r>
          </a:p>
          <a:p>
            <a:pPr>
              <a:buFontTx/>
              <a:buNone/>
            </a:pPr>
            <a:r>
              <a:rPr lang="zh-CN" altLang="en-US" sz="1800" b="1" dirty="0"/>
              <a:t>                               </a:t>
            </a:r>
            <a:r>
              <a:rPr lang="zh-CN" altLang="en-US" sz="1800" b="1" dirty="0" smtClean="0"/>
              <a:t>   </a:t>
            </a:r>
            <a:r>
              <a:rPr lang="en-US" altLang="zh-CN" sz="1800" b="1" dirty="0" smtClean="0"/>
              <a:t>TP2128</a:t>
            </a:r>
            <a:r>
              <a:rPr lang="zh-CN" altLang="en-US" sz="1800" b="1" dirty="0"/>
              <a:t>重负载工业润滑脂</a:t>
            </a:r>
          </a:p>
          <a:p>
            <a:pPr>
              <a:buFontTx/>
              <a:buNone/>
            </a:pPr>
            <a:r>
              <a:rPr lang="zh-CN" altLang="en-US" sz="1800" b="1" dirty="0"/>
              <a:t>                               </a:t>
            </a:r>
            <a:r>
              <a:rPr lang="zh-CN" altLang="en-US" sz="1800" b="1" dirty="0" smtClean="0"/>
              <a:t>   </a:t>
            </a:r>
            <a:r>
              <a:rPr lang="en-US" altLang="zh-CN" sz="1800" b="1" dirty="0" smtClean="0"/>
              <a:t>TP2133</a:t>
            </a:r>
            <a:r>
              <a:rPr lang="zh-CN" altLang="en-US" sz="1800" b="1" dirty="0"/>
              <a:t>极压开放齿轮润滑脂</a:t>
            </a:r>
          </a:p>
          <a:p>
            <a:pPr>
              <a:buFontTx/>
              <a:buNone/>
            </a:pPr>
            <a:r>
              <a:rPr lang="zh-CN" altLang="en-US" sz="1800" b="1" dirty="0"/>
              <a:t>                               </a:t>
            </a:r>
            <a:r>
              <a:rPr lang="zh-CN" altLang="en-US" sz="1800" b="1" dirty="0" smtClean="0"/>
              <a:t>   </a:t>
            </a:r>
            <a:r>
              <a:rPr lang="en-US" altLang="zh-CN" sz="1800" b="1" dirty="0" smtClean="0"/>
              <a:t>TP2139</a:t>
            </a:r>
            <a:r>
              <a:rPr lang="zh-CN" altLang="en-US" sz="1800" b="1" dirty="0"/>
              <a:t>耐用矿物油润滑脂</a:t>
            </a:r>
          </a:p>
          <a:p>
            <a:pPr>
              <a:buFontTx/>
              <a:buNone/>
            </a:pPr>
            <a:r>
              <a:rPr lang="zh-CN" altLang="en-US" sz="1800" b="1" dirty="0"/>
              <a:t>                               </a:t>
            </a:r>
            <a:r>
              <a:rPr lang="zh-CN" altLang="en-US" sz="1800" b="1" dirty="0" smtClean="0"/>
              <a:t>   </a:t>
            </a:r>
            <a:r>
              <a:rPr lang="en-US" altLang="zh-CN" sz="1800" b="1" dirty="0" smtClean="0"/>
              <a:t>TP2168</a:t>
            </a:r>
            <a:r>
              <a:rPr lang="zh-CN" altLang="en-US" sz="1800" b="1" dirty="0"/>
              <a:t>极耐水工业润滑脂</a:t>
            </a:r>
          </a:p>
          <a:p>
            <a:pPr>
              <a:buFontTx/>
              <a:buNone/>
            </a:pPr>
            <a:r>
              <a:rPr lang="zh-CN" altLang="en-US" sz="1800" b="1" dirty="0"/>
              <a:t>                               </a:t>
            </a:r>
            <a:r>
              <a:rPr lang="zh-CN" altLang="en-US" sz="1800" b="1" dirty="0" smtClean="0"/>
              <a:t>   </a:t>
            </a:r>
            <a:r>
              <a:rPr lang="en-US" altLang="zh-CN" sz="1800" b="1" dirty="0" smtClean="0"/>
              <a:t>TP2236</a:t>
            </a:r>
            <a:r>
              <a:rPr lang="zh-CN" altLang="en-US" sz="1800" b="1" dirty="0"/>
              <a:t>工程机械润滑脂</a:t>
            </a:r>
          </a:p>
          <a:p>
            <a:pPr>
              <a:buFontTx/>
              <a:buNone/>
            </a:pPr>
            <a:r>
              <a:rPr lang="zh-CN" altLang="en-US" sz="1800" b="1" dirty="0"/>
              <a:t>                              </a:t>
            </a:r>
            <a:r>
              <a:rPr lang="zh-CN" altLang="en-US" sz="1800" b="1" dirty="0" smtClean="0"/>
              <a:t>    </a:t>
            </a:r>
            <a:r>
              <a:rPr lang="en-US" altLang="zh-CN" sz="1800" b="1" dirty="0"/>
              <a:t>TP2329</a:t>
            </a:r>
            <a:r>
              <a:rPr lang="zh-CN" altLang="en-US" sz="1800" b="1" dirty="0"/>
              <a:t>工业轴承润滑脂</a:t>
            </a:r>
          </a:p>
          <a:p>
            <a:pPr>
              <a:buFontTx/>
              <a:buNone/>
            </a:pPr>
            <a:r>
              <a:rPr lang="zh-CN" altLang="en-US" sz="1800" b="1" dirty="0"/>
              <a:t>                               </a:t>
            </a:r>
            <a:r>
              <a:rPr lang="zh-CN" altLang="en-US" sz="1800" b="1" dirty="0" smtClean="0"/>
              <a:t>   </a:t>
            </a:r>
            <a:r>
              <a:rPr lang="en-US" altLang="zh-CN" sz="1800" b="1" dirty="0" smtClean="0"/>
              <a:t>CALPRO9405</a:t>
            </a:r>
            <a:r>
              <a:rPr lang="zh-CN" altLang="en-US" sz="1800" b="1" dirty="0"/>
              <a:t>合成食品级润滑脂</a:t>
            </a:r>
          </a:p>
        </p:txBody>
      </p:sp>
      <p:sp>
        <p:nvSpPr>
          <p:cNvPr id="6" name="动作按钮: 自定义 5">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6795251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338554"/>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250g/</a:t>
            </a:r>
            <a:r>
              <a:rPr lang="zh-CN" altLang="en-US" sz="1600" dirty="0" smtClean="0"/>
              <a:t>罐（</a:t>
            </a:r>
            <a:r>
              <a:rPr lang="en-US" altLang="zh-CN" sz="1600" dirty="0" smtClean="0"/>
              <a:t>24</a:t>
            </a:r>
            <a:r>
              <a:rPr lang="zh-CN" altLang="en-US" sz="1600" dirty="0" smtClean="0"/>
              <a:t>罐</a:t>
            </a:r>
            <a:r>
              <a:rPr lang="en-US" altLang="zh-CN" sz="1600" dirty="0" smtClean="0"/>
              <a:t>/</a:t>
            </a:r>
            <a:r>
              <a:rPr lang="zh-CN" altLang="en-US" sz="1600" dirty="0" smtClean="0"/>
              <a:t>箱）              </a:t>
            </a:r>
            <a:endParaRPr lang="en-US" altLang="zh-CN" sz="1600" dirty="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179920750"/>
              </p:ext>
            </p:extLst>
          </p:nvPr>
        </p:nvGraphicFramePr>
        <p:xfrm>
          <a:off x="1071562" y="1196752"/>
          <a:ext cx="7100838" cy="2592288"/>
        </p:xfrm>
        <a:graphic>
          <a:graphicData uri="http://schemas.openxmlformats.org/drawingml/2006/table">
            <a:tbl>
              <a:tblPr/>
              <a:tblGrid>
                <a:gridCol w="2366946"/>
                <a:gridCol w="2366946"/>
                <a:gridCol w="2366946"/>
              </a:tblGrid>
              <a:tr h="432048">
                <a:tc>
                  <a:txBody>
                    <a:bodyPr/>
                    <a:lstStyle/>
                    <a:p>
                      <a:r>
                        <a:rPr lang="zh-CN" altLang="en-US" sz="1000" b="1" dirty="0">
                          <a:effectLst/>
                        </a:rPr>
                        <a:t>外观</a:t>
                      </a:r>
                    </a:p>
                  </a:txBody>
                  <a:tcPr anchor="ctr">
                    <a:lnL>
                      <a:noFill/>
                    </a:lnL>
                    <a:lnR>
                      <a:noFill/>
                    </a:lnR>
                    <a:lnT>
                      <a:noFill/>
                    </a:lnT>
                    <a:lnB>
                      <a:noFill/>
                    </a:lnB>
                    <a:solidFill>
                      <a:srgbClr val="E1E1E1"/>
                    </a:solidFill>
                  </a:tcPr>
                </a:tc>
                <a:tc>
                  <a:txBody>
                    <a:bodyPr/>
                    <a:lstStyle/>
                    <a:p>
                      <a:r>
                        <a:rPr lang="zh-CN" altLang="en-US" sz="1000" b="1">
                          <a:effectLst/>
                        </a:rPr>
                        <a:t>目测</a:t>
                      </a:r>
                    </a:p>
                  </a:txBody>
                  <a:tcPr anchor="ctr">
                    <a:lnL>
                      <a:noFill/>
                    </a:lnL>
                    <a:lnR>
                      <a:noFill/>
                    </a:lnR>
                    <a:lnT>
                      <a:noFill/>
                    </a:lnT>
                    <a:lnB>
                      <a:noFill/>
                    </a:lnB>
                    <a:solidFill>
                      <a:srgbClr val="E1E1E1"/>
                    </a:solidFill>
                  </a:tcPr>
                </a:tc>
                <a:tc>
                  <a:txBody>
                    <a:bodyPr/>
                    <a:lstStyle/>
                    <a:p>
                      <a:r>
                        <a:rPr lang="zh-CN" altLang="en-US" sz="1000" b="1">
                          <a:effectLst/>
                        </a:rPr>
                        <a:t>深棕色</a:t>
                      </a:r>
                    </a:p>
                  </a:txBody>
                  <a:tcPr anchor="ctr">
                    <a:lnL>
                      <a:noFill/>
                    </a:lnL>
                    <a:lnR>
                      <a:noFill/>
                    </a:lnR>
                    <a:lnT>
                      <a:noFill/>
                    </a:lnT>
                    <a:lnB>
                      <a:noFill/>
                    </a:lnB>
                    <a:solidFill>
                      <a:srgbClr val="E1E1E1"/>
                    </a:solidFill>
                  </a:tcPr>
                </a:tc>
              </a:tr>
              <a:tr h="432048">
                <a:tc>
                  <a:txBody>
                    <a:bodyPr/>
                    <a:lstStyle/>
                    <a:p>
                      <a:r>
                        <a:rPr lang="en-US" altLang="zh-CN" sz="1000" dirty="0"/>
                        <a:t>18℃ </a:t>
                      </a:r>
                      <a:r>
                        <a:rPr lang="zh-CN" altLang="en-US" sz="1000" dirty="0"/>
                        <a:t>比重</a:t>
                      </a:r>
                    </a:p>
                  </a:txBody>
                  <a:tcPr anchor="ctr">
                    <a:lnL>
                      <a:noFill/>
                    </a:lnL>
                    <a:lnR>
                      <a:noFill/>
                    </a:lnR>
                    <a:lnT>
                      <a:noFill/>
                    </a:lnT>
                    <a:lnB>
                      <a:noFill/>
                    </a:lnB>
                  </a:tcPr>
                </a:tc>
                <a:tc>
                  <a:txBody>
                    <a:bodyPr/>
                    <a:lstStyle/>
                    <a:p>
                      <a:r>
                        <a:rPr lang="en-US" sz="1000"/>
                        <a:t>ASTM D1298</a:t>
                      </a:r>
                    </a:p>
                  </a:txBody>
                  <a:tcPr anchor="ctr">
                    <a:lnL>
                      <a:noFill/>
                    </a:lnL>
                    <a:lnR>
                      <a:noFill/>
                    </a:lnR>
                    <a:lnT>
                      <a:noFill/>
                    </a:lnT>
                    <a:lnB>
                      <a:noFill/>
                    </a:lnB>
                  </a:tcPr>
                </a:tc>
                <a:tc>
                  <a:txBody>
                    <a:bodyPr/>
                    <a:lstStyle/>
                    <a:p>
                      <a:r>
                        <a:rPr lang="en-US" altLang="zh-CN" sz="1000"/>
                        <a:t>1.26</a:t>
                      </a:r>
                    </a:p>
                  </a:txBody>
                  <a:tcPr anchor="ctr">
                    <a:lnL>
                      <a:noFill/>
                    </a:lnL>
                    <a:lnR>
                      <a:noFill/>
                    </a:lnR>
                    <a:lnT>
                      <a:noFill/>
                    </a:lnT>
                    <a:lnB>
                      <a:noFill/>
                    </a:lnB>
                  </a:tcPr>
                </a:tc>
              </a:tr>
              <a:tr h="432048">
                <a:tc>
                  <a:txBody>
                    <a:bodyPr/>
                    <a:lstStyle/>
                    <a:p>
                      <a:r>
                        <a:rPr lang="zh-CN" altLang="en-US" sz="1000" dirty="0"/>
                        <a:t>油特性</a:t>
                      </a:r>
                    </a:p>
                  </a:txBody>
                  <a:tcPr anchor="ctr">
                    <a:lnL>
                      <a:noFill/>
                    </a:lnL>
                    <a:lnR>
                      <a:noFill/>
                    </a:lnR>
                    <a:lnT>
                      <a:noFill/>
                    </a:lnT>
                    <a:lnB>
                      <a:noFill/>
                    </a:lnB>
                    <a:solidFill>
                      <a:srgbClr val="E1E1E1"/>
                    </a:solidFill>
                  </a:tcPr>
                </a:tc>
                <a:tc>
                  <a:txBody>
                    <a:bodyPr/>
                    <a:lstStyle/>
                    <a:p>
                      <a:r>
                        <a:rPr lang="en-US" sz="1000" dirty="0"/>
                        <a:t>ASTM D445</a:t>
                      </a:r>
                    </a:p>
                  </a:txBody>
                  <a:tcPr anchor="ctr">
                    <a:lnL>
                      <a:noFill/>
                    </a:lnL>
                    <a:lnR>
                      <a:noFill/>
                    </a:lnR>
                    <a:lnT>
                      <a:noFill/>
                    </a:lnT>
                    <a:lnB>
                      <a:noFill/>
                    </a:lnB>
                    <a:solidFill>
                      <a:srgbClr val="E1E1E1"/>
                    </a:solidFill>
                  </a:tcPr>
                </a:tc>
                <a:tc>
                  <a:txBody>
                    <a:bodyPr/>
                    <a:lstStyle/>
                    <a:p>
                      <a:r>
                        <a:rPr lang="zh-CN" altLang="en-US" sz="1000"/>
                        <a:t> </a:t>
                      </a:r>
                    </a:p>
                  </a:txBody>
                  <a:tcPr anchor="ctr">
                    <a:lnL>
                      <a:noFill/>
                    </a:lnL>
                    <a:lnR>
                      <a:noFill/>
                    </a:lnR>
                    <a:lnT>
                      <a:noFill/>
                    </a:lnT>
                    <a:lnB>
                      <a:noFill/>
                    </a:lnB>
                    <a:solidFill>
                      <a:srgbClr val="E1E1E1"/>
                    </a:solidFill>
                  </a:tcPr>
                </a:tc>
              </a:tr>
              <a:tr h="432048">
                <a:tc>
                  <a:txBody>
                    <a:bodyPr/>
                    <a:lstStyle/>
                    <a:p>
                      <a:r>
                        <a:rPr lang="en-US" altLang="zh-CN" sz="1000"/>
                        <a:t>100℃ </a:t>
                      </a:r>
                      <a:r>
                        <a:rPr lang="zh-CN" altLang="en-US" sz="1000"/>
                        <a:t>粘度，</a:t>
                      </a:r>
                      <a:r>
                        <a:rPr lang="en-US" sz="1000"/>
                        <a:t>cSt</a:t>
                      </a:r>
                    </a:p>
                  </a:txBody>
                  <a:tcPr anchor="ctr">
                    <a:lnL>
                      <a:noFill/>
                    </a:lnL>
                    <a:lnR>
                      <a:noFill/>
                    </a:lnR>
                    <a:lnT>
                      <a:noFill/>
                    </a:lnT>
                    <a:lnB>
                      <a:noFill/>
                    </a:lnB>
                  </a:tcPr>
                </a:tc>
                <a:tc>
                  <a:txBody>
                    <a:bodyPr/>
                    <a:lstStyle/>
                    <a:p>
                      <a:r>
                        <a:rPr lang="zh-CN" altLang="en-US" sz="1000" dirty="0"/>
                        <a:t> </a:t>
                      </a:r>
                    </a:p>
                  </a:txBody>
                  <a:tcPr anchor="ctr">
                    <a:lnL>
                      <a:noFill/>
                    </a:lnL>
                    <a:lnR>
                      <a:noFill/>
                    </a:lnR>
                    <a:lnT>
                      <a:noFill/>
                    </a:lnT>
                    <a:lnB>
                      <a:noFill/>
                    </a:lnB>
                  </a:tcPr>
                </a:tc>
                <a:tc>
                  <a:txBody>
                    <a:bodyPr/>
                    <a:lstStyle/>
                    <a:p>
                      <a:r>
                        <a:rPr lang="en-US" altLang="zh-CN" sz="1000"/>
                        <a:t>12.4</a:t>
                      </a:r>
                    </a:p>
                  </a:txBody>
                  <a:tcPr anchor="ctr">
                    <a:lnL>
                      <a:noFill/>
                    </a:lnL>
                    <a:lnR>
                      <a:noFill/>
                    </a:lnR>
                    <a:lnT>
                      <a:noFill/>
                    </a:lnT>
                    <a:lnB>
                      <a:noFill/>
                    </a:lnB>
                  </a:tcPr>
                </a:tc>
              </a:tr>
              <a:tr h="432048">
                <a:tc>
                  <a:txBody>
                    <a:bodyPr/>
                    <a:lstStyle/>
                    <a:p>
                      <a:r>
                        <a:rPr lang="en-US" altLang="zh-CN" sz="1000"/>
                        <a:t>40℃ </a:t>
                      </a:r>
                      <a:r>
                        <a:rPr lang="zh-CN" altLang="en-US" sz="1000"/>
                        <a:t>粘度，</a:t>
                      </a:r>
                      <a:r>
                        <a:rPr lang="en-US" sz="1000"/>
                        <a:t>cStt</a:t>
                      </a:r>
                    </a:p>
                  </a:txBody>
                  <a:tcPr anchor="ctr">
                    <a:lnL>
                      <a:noFill/>
                    </a:lnL>
                    <a:lnR>
                      <a:noFill/>
                    </a:lnR>
                    <a:lnT>
                      <a:noFill/>
                    </a:lnT>
                    <a:lnB>
                      <a:noFill/>
                    </a:lnB>
                    <a:solidFill>
                      <a:srgbClr val="E1E1E1"/>
                    </a:solidFill>
                  </a:tcPr>
                </a:tc>
                <a:tc>
                  <a:txBody>
                    <a:bodyPr/>
                    <a:lstStyle/>
                    <a:p>
                      <a:r>
                        <a:rPr lang="zh-CN" altLang="en-US" sz="1000" dirty="0"/>
                        <a:t> </a:t>
                      </a:r>
                    </a:p>
                  </a:txBody>
                  <a:tcPr anchor="ctr">
                    <a:lnL>
                      <a:noFill/>
                    </a:lnL>
                    <a:lnR>
                      <a:noFill/>
                    </a:lnR>
                    <a:lnT>
                      <a:noFill/>
                    </a:lnT>
                    <a:lnB>
                      <a:noFill/>
                    </a:lnB>
                    <a:solidFill>
                      <a:srgbClr val="E1E1E1"/>
                    </a:solidFill>
                  </a:tcPr>
                </a:tc>
                <a:tc>
                  <a:txBody>
                    <a:bodyPr/>
                    <a:lstStyle/>
                    <a:p>
                      <a:r>
                        <a:rPr lang="en-US" altLang="zh-CN" sz="1000" dirty="0"/>
                        <a:t>102.7</a:t>
                      </a:r>
                    </a:p>
                  </a:txBody>
                  <a:tcPr anchor="ctr">
                    <a:lnL>
                      <a:noFill/>
                    </a:lnL>
                    <a:lnR>
                      <a:noFill/>
                    </a:lnR>
                    <a:lnT>
                      <a:noFill/>
                    </a:lnT>
                    <a:lnB>
                      <a:noFill/>
                    </a:lnB>
                    <a:solidFill>
                      <a:srgbClr val="E1E1E1"/>
                    </a:solidFill>
                  </a:tcPr>
                </a:tc>
              </a:tr>
              <a:tr h="432048">
                <a:tc>
                  <a:txBody>
                    <a:bodyPr/>
                    <a:lstStyle/>
                    <a:p>
                      <a:r>
                        <a:rPr lang="zh-CN" altLang="en-US" sz="1000"/>
                        <a:t>开口闪点，℃   </a:t>
                      </a:r>
                    </a:p>
                  </a:txBody>
                  <a:tcPr anchor="ctr">
                    <a:lnL>
                      <a:noFill/>
                    </a:lnL>
                    <a:lnR>
                      <a:noFill/>
                    </a:lnR>
                    <a:lnT>
                      <a:noFill/>
                    </a:lnT>
                    <a:lnB>
                      <a:noFill/>
                    </a:lnB>
                  </a:tcPr>
                </a:tc>
                <a:tc>
                  <a:txBody>
                    <a:bodyPr/>
                    <a:lstStyle/>
                    <a:p>
                      <a:r>
                        <a:rPr lang="en-US" sz="1000"/>
                        <a:t>ASTM D92</a:t>
                      </a:r>
                    </a:p>
                  </a:txBody>
                  <a:tcPr anchor="ctr">
                    <a:lnL>
                      <a:noFill/>
                    </a:lnL>
                    <a:lnR>
                      <a:noFill/>
                    </a:lnR>
                    <a:lnT>
                      <a:noFill/>
                    </a:lnT>
                    <a:lnB>
                      <a:noFill/>
                    </a:lnB>
                  </a:tcPr>
                </a:tc>
                <a:tc>
                  <a:txBody>
                    <a:bodyPr/>
                    <a:lstStyle/>
                    <a:p>
                      <a:r>
                        <a:rPr lang="en-US" altLang="zh-CN" sz="1000" dirty="0"/>
                        <a:t>&gt;160</a:t>
                      </a:r>
                    </a:p>
                  </a:txBody>
                  <a:tcPr anchor="ctr">
                    <a:lnL>
                      <a:noFill/>
                    </a:lnL>
                    <a:lnR>
                      <a:noFill/>
                    </a:lnR>
                    <a:lnT>
                      <a:noFill/>
                    </a:lnT>
                    <a:lnB>
                      <a:noFill/>
                    </a:lnB>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8553757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4291161"/>
            <a:ext cx="2105025" cy="2162175"/>
          </a:xfrm>
          <a:prstGeom prst="rect">
            <a:avLst/>
          </a:prstGeom>
        </p:spPr>
      </p:pic>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AUTO-ENERGIZER</a:t>
            </a:r>
            <a:r>
              <a:rPr lang="zh-CN" altLang="en-US" b="1" dirty="0" smtClean="0"/>
              <a:t>铁霸汽车加能液</a:t>
            </a:r>
            <a:endParaRPr lang="zh-CN" altLang="en-US" b="1" dirty="0"/>
          </a:p>
        </p:txBody>
      </p:sp>
      <p:sp>
        <p:nvSpPr>
          <p:cNvPr id="15" name="矩形 14"/>
          <p:cNvSpPr/>
          <p:nvPr/>
        </p:nvSpPr>
        <p:spPr>
          <a:xfrm>
            <a:off x="408186" y="1412776"/>
            <a:ext cx="6972126" cy="4524315"/>
          </a:xfrm>
          <a:prstGeom prst="rect">
            <a:avLst/>
          </a:prstGeom>
        </p:spPr>
        <p:txBody>
          <a:bodyPr wrap="square">
            <a:spAutoFit/>
          </a:bodyPr>
          <a:lstStyle/>
          <a:p>
            <a:r>
              <a:rPr lang="zh-CN" altLang="en-US" sz="1600" dirty="0"/>
              <a:t>      </a:t>
            </a:r>
            <a:r>
              <a:rPr lang="zh-CN" altLang="en-US" sz="1600" dirty="0" smtClean="0"/>
              <a:t>  铁</a:t>
            </a:r>
            <a:r>
              <a:rPr lang="zh-CN" altLang="en-US" sz="1600" dirty="0"/>
              <a:t>霸汽车加能液是由来自于中国、美国、英国和加拿大的高级润滑工程师团队在过去的</a:t>
            </a:r>
            <a:r>
              <a:rPr lang="en-US" altLang="zh-CN" sz="1600" dirty="0"/>
              <a:t>16</a:t>
            </a:r>
            <a:r>
              <a:rPr lang="zh-CN" altLang="en-US" sz="1600" dirty="0"/>
              <a:t>年中发明出的 一种采用先进纳米技术的金属抗磨剂。铁霸汽车加能液是经过了</a:t>
            </a:r>
            <a:r>
              <a:rPr lang="en-US" altLang="zh-CN" sz="1600" dirty="0"/>
              <a:t>3000</a:t>
            </a:r>
            <a:r>
              <a:rPr lang="zh-CN" altLang="en-US" sz="1600" dirty="0"/>
              <a:t>次以上的分析和实验得出的。铁霸汽车加能液在美国实验室及赛车场久经考验并被推荐为汽车和发动机的首选润滑油。</a:t>
            </a:r>
            <a:br>
              <a:rPr lang="zh-CN" altLang="en-US" sz="1600" dirty="0"/>
            </a:br>
            <a:r>
              <a:rPr lang="zh-CN" altLang="en-US" sz="1600" dirty="0"/>
              <a:t>    </a:t>
            </a:r>
            <a:r>
              <a:rPr lang="zh-CN" altLang="en-US" sz="1600" dirty="0" smtClean="0"/>
              <a:t>   铁</a:t>
            </a:r>
            <a:r>
              <a:rPr lang="zh-CN" altLang="en-US" sz="1600" dirty="0"/>
              <a:t>霸汽车加能液使用了合成酯类基础油和最优秀的 分散剂作为稀释材料，因此它具有很宽的温度操作范围并且几乎接近完美，能适用于任何气候。铁霸汽车加能液能将纳米级无活的油溶性金属颗粒分散在铁霸汽车加能液中来形成铁霸纳米级金属抗磨剂。铁霸汽车加能液允许纳米颗粒运输到摩擦表面来进行循环粘结，加强表面的润滑膜，填补表面的凹坑井提供保护， 这样表面金属可以避免被移动表面间的摩擦磨损。</a:t>
            </a:r>
            <a:br>
              <a:rPr lang="zh-CN" altLang="en-US" sz="1600" dirty="0"/>
            </a:br>
            <a:r>
              <a:rPr lang="zh-CN" altLang="en-US" sz="1600" dirty="0"/>
              <a:t>    </a:t>
            </a:r>
            <a:r>
              <a:rPr lang="zh-CN" altLang="en-US" sz="1600" dirty="0" smtClean="0"/>
              <a:t>   铁</a:t>
            </a:r>
            <a:r>
              <a:rPr lang="zh-CN" altLang="en-US" sz="1600" dirty="0"/>
              <a:t>霸汽车加能液特别适用于使用</a:t>
            </a:r>
            <a:r>
              <a:rPr lang="en-US" altLang="zh-CN" sz="1600" dirty="0"/>
              <a:t>LPG</a:t>
            </a:r>
            <a:r>
              <a:rPr lang="zh-CN" altLang="en-US" sz="1600" dirty="0"/>
              <a:t>、</a:t>
            </a:r>
            <a:r>
              <a:rPr lang="en-US" altLang="zh-CN" sz="1600" dirty="0"/>
              <a:t>LNG</a:t>
            </a:r>
            <a:r>
              <a:rPr lang="zh-CN" altLang="en-US" sz="1600" dirty="0"/>
              <a:t>、 </a:t>
            </a:r>
            <a:r>
              <a:rPr lang="en-US" altLang="zh-CN" sz="1600" dirty="0"/>
              <a:t>CNG</a:t>
            </a:r>
            <a:r>
              <a:rPr lang="zh-CN" altLang="en-US" sz="1600" dirty="0"/>
              <a:t>、混合甲醇、氢以及</a:t>
            </a:r>
            <a:r>
              <a:rPr lang="en-US" altLang="zh-CN" sz="1600" dirty="0"/>
              <a:t>DME</a:t>
            </a:r>
            <a:r>
              <a:rPr lang="zh-CN" altLang="en-US" sz="1600" dirty="0"/>
              <a:t>的发动机。当润滑油被活塞环带到燃烧室时，其极高的闪点会使它瞬间对燃烧室壁产生一个强大的缓冲，并能防止大部分 </a:t>
            </a:r>
            <a:r>
              <a:rPr lang="en-US" altLang="zh-CN" sz="1600" dirty="0" smtClean="0"/>
              <a:t>“</a:t>
            </a:r>
            <a:r>
              <a:rPr lang="zh-CN" altLang="en-US" sz="1600" dirty="0" smtClean="0"/>
              <a:t>环上油</a:t>
            </a:r>
            <a:r>
              <a:rPr lang="en-US" altLang="zh-CN" sz="1600" dirty="0" smtClean="0"/>
              <a:t>”</a:t>
            </a:r>
            <a:r>
              <a:rPr lang="zh-CN" altLang="en-US" sz="1600" dirty="0" smtClean="0"/>
              <a:t>直接</a:t>
            </a:r>
            <a:r>
              <a:rPr lang="zh-CN" altLang="en-US" sz="1600" dirty="0"/>
              <a:t>氧化，因此这些 </a:t>
            </a:r>
            <a:r>
              <a:rPr lang="en-US" altLang="zh-CN" sz="1600" dirty="0" smtClean="0"/>
              <a:t>“</a:t>
            </a:r>
            <a:r>
              <a:rPr lang="zh-CN" altLang="en-US" sz="1600" dirty="0" smtClean="0"/>
              <a:t>环上油</a:t>
            </a:r>
            <a:r>
              <a:rPr lang="en-US" altLang="zh-CN" sz="1600" dirty="0" smtClean="0"/>
              <a:t>”</a:t>
            </a:r>
            <a:r>
              <a:rPr lang="zh-CN" altLang="en-US" sz="1600" dirty="0" smtClean="0"/>
              <a:t>能</a:t>
            </a:r>
            <a:r>
              <a:rPr lang="zh-CN" altLang="en-US" sz="1600" dirty="0"/>
              <a:t>继续在润滑系统的中和，分散和循环中发挥作用。</a:t>
            </a:r>
            <a:br>
              <a:rPr lang="zh-CN" altLang="en-US" sz="1600" dirty="0"/>
            </a:br>
            <a:r>
              <a:rPr lang="zh-CN" altLang="en-US" sz="1600" dirty="0"/>
              <a:t>   </a:t>
            </a:r>
            <a:r>
              <a:rPr lang="zh-CN" altLang="en-US" sz="1600" dirty="0" smtClean="0"/>
              <a:t>    </a:t>
            </a:r>
            <a:r>
              <a:rPr lang="zh-CN" altLang="en-US" sz="1600" dirty="0"/>
              <a:t>铁霸汽车加能液在运行过程中不会产生任何微粒。 因此，含有铁霸纳米级金属抗磨剂的润滑油能通过机油过滤器而且不会造成堵塞。此外，该添加剂不含有</a:t>
            </a:r>
            <a:r>
              <a:rPr lang="zh-CN" altLang="en-US" sz="1600" dirty="0"/>
              <a:t>任何活性的极压剂，因此不会对发电机壁产生任何强大的化学清洗作用从而造成润滑油中的碳分子聚集，也不会将润滑油中的胶质</a:t>
            </a:r>
            <a:r>
              <a:rPr lang="zh-CN" altLang="en-US" sz="1600" dirty="0" smtClean="0"/>
              <a:t>解体</a:t>
            </a:r>
            <a:r>
              <a:rPr lang="zh-CN" altLang="en-US" sz="1600" dirty="0"/>
              <a:t>。</a:t>
            </a:r>
            <a:endParaRPr lang="zh-CN" altLang="en-US" sz="1600" dirty="0">
              <a:effectLst/>
            </a:endParaRPr>
          </a:p>
        </p:txBody>
      </p:sp>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9998820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338554"/>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250g/</a:t>
            </a:r>
            <a:r>
              <a:rPr lang="zh-CN" altLang="en-US" sz="1600" dirty="0" smtClean="0"/>
              <a:t>罐（</a:t>
            </a:r>
            <a:r>
              <a:rPr lang="en-US" altLang="zh-CN" sz="1600" dirty="0" smtClean="0"/>
              <a:t>24</a:t>
            </a:r>
            <a:r>
              <a:rPr lang="zh-CN" altLang="en-US" sz="1600" dirty="0" smtClean="0"/>
              <a:t>罐</a:t>
            </a:r>
            <a:r>
              <a:rPr lang="en-US" altLang="zh-CN" sz="1600" dirty="0" smtClean="0"/>
              <a:t>/</a:t>
            </a:r>
            <a:r>
              <a:rPr lang="zh-CN" altLang="en-US" sz="1600" dirty="0" smtClean="0"/>
              <a:t>箱）              </a:t>
            </a:r>
            <a:endParaRPr lang="en-US" altLang="zh-CN" sz="1600" dirty="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2043155656"/>
              </p:ext>
            </p:extLst>
          </p:nvPr>
        </p:nvGraphicFramePr>
        <p:xfrm>
          <a:off x="931051" y="980729"/>
          <a:ext cx="6953319" cy="3456387"/>
        </p:xfrm>
        <a:graphic>
          <a:graphicData uri="http://schemas.openxmlformats.org/drawingml/2006/table">
            <a:tbl>
              <a:tblPr/>
              <a:tblGrid>
                <a:gridCol w="2317773"/>
                <a:gridCol w="2317773"/>
                <a:gridCol w="2317773"/>
              </a:tblGrid>
              <a:tr h="384043">
                <a:tc>
                  <a:txBody>
                    <a:bodyPr/>
                    <a:lstStyle/>
                    <a:p>
                      <a:pPr algn="l"/>
                      <a:r>
                        <a:rPr lang="zh-CN" altLang="en-US" sz="1000" dirty="0"/>
                        <a:t>外观</a:t>
                      </a:r>
                    </a:p>
                  </a:txBody>
                  <a:tcPr marL="28575" marR="28575" marT="28575" marB="28575" anchor="ctr">
                    <a:lnL>
                      <a:noFill/>
                    </a:lnL>
                    <a:lnR>
                      <a:noFill/>
                    </a:lnR>
                    <a:lnT>
                      <a:noFill/>
                    </a:lnT>
                    <a:lnB>
                      <a:noFill/>
                    </a:lnB>
                    <a:solidFill>
                      <a:srgbClr val="E1E1E1"/>
                    </a:solidFill>
                  </a:tcPr>
                </a:tc>
                <a:tc>
                  <a:txBody>
                    <a:bodyPr/>
                    <a:lstStyle/>
                    <a:p>
                      <a:pPr algn="l"/>
                      <a:r>
                        <a:rPr lang="zh-CN" altLang="en-US" sz="1000"/>
                        <a:t>目测</a:t>
                      </a:r>
                    </a:p>
                  </a:txBody>
                  <a:tcPr marL="28575" marR="28575" marT="28575" marB="28575" anchor="ctr">
                    <a:lnL>
                      <a:noFill/>
                    </a:lnL>
                    <a:lnR>
                      <a:noFill/>
                    </a:lnR>
                    <a:lnT>
                      <a:noFill/>
                    </a:lnT>
                    <a:lnB>
                      <a:noFill/>
                    </a:lnB>
                    <a:solidFill>
                      <a:srgbClr val="E1E1E1"/>
                    </a:solidFill>
                  </a:tcPr>
                </a:tc>
                <a:tc>
                  <a:txBody>
                    <a:bodyPr/>
                    <a:lstStyle/>
                    <a:p>
                      <a:pPr algn="l"/>
                      <a:r>
                        <a:rPr lang="zh-CN" altLang="en-US" sz="1000"/>
                        <a:t>深棕色液体</a:t>
                      </a:r>
                    </a:p>
                  </a:txBody>
                  <a:tcPr marL="28575" marR="28575" marT="28575" marB="28575" anchor="ctr">
                    <a:lnL>
                      <a:noFill/>
                    </a:lnL>
                    <a:lnR>
                      <a:noFill/>
                    </a:lnR>
                    <a:lnT>
                      <a:noFill/>
                    </a:lnT>
                    <a:lnB>
                      <a:noFill/>
                    </a:lnB>
                    <a:solidFill>
                      <a:srgbClr val="E1E1E1"/>
                    </a:solidFill>
                  </a:tcPr>
                </a:tc>
              </a:tr>
              <a:tr h="384043">
                <a:tc>
                  <a:txBody>
                    <a:bodyPr/>
                    <a:lstStyle/>
                    <a:p>
                      <a:pPr algn="l"/>
                      <a:r>
                        <a:rPr lang="zh-CN" altLang="en-US" sz="1000" dirty="0"/>
                        <a:t>密度（</a:t>
                      </a:r>
                      <a:r>
                        <a:rPr lang="en-US" altLang="zh-CN" sz="1000" dirty="0"/>
                        <a:t>20℃</a:t>
                      </a:r>
                      <a:r>
                        <a:rPr lang="zh-CN" altLang="en-US" sz="1000" dirty="0"/>
                        <a:t>）</a:t>
                      </a:r>
                      <a:r>
                        <a:rPr lang="en-US" sz="1000" dirty="0"/>
                        <a:t>Kg/cm3</a:t>
                      </a:r>
                    </a:p>
                  </a:txBody>
                  <a:tcPr marL="28575" marR="28575" marT="28575" marB="28575" anchor="ctr">
                    <a:lnL>
                      <a:noFill/>
                    </a:lnL>
                    <a:lnR>
                      <a:noFill/>
                    </a:lnR>
                    <a:lnT>
                      <a:noFill/>
                    </a:lnT>
                    <a:lnB>
                      <a:noFill/>
                    </a:lnB>
                  </a:tcPr>
                </a:tc>
                <a:tc>
                  <a:txBody>
                    <a:bodyPr/>
                    <a:lstStyle/>
                    <a:p>
                      <a:pPr algn="l"/>
                      <a:r>
                        <a:rPr lang="en-US" sz="1000"/>
                        <a:t>GB/T1855</a:t>
                      </a:r>
                    </a:p>
                  </a:txBody>
                  <a:tcPr marL="28575" marR="28575" marT="28575" marB="28575" anchor="ctr">
                    <a:lnL>
                      <a:noFill/>
                    </a:lnL>
                    <a:lnR>
                      <a:noFill/>
                    </a:lnR>
                    <a:lnT>
                      <a:noFill/>
                    </a:lnT>
                    <a:lnB>
                      <a:noFill/>
                    </a:lnB>
                  </a:tcPr>
                </a:tc>
                <a:tc>
                  <a:txBody>
                    <a:bodyPr/>
                    <a:lstStyle/>
                    <a:p>
                      <a:pPr algn="l"/>
                      <a:r>
                        <a:rPr lang="en-US" altLang="zh-CN" sz="1000"/>
                        <a:t>1.02</a:t>
                      </a:r>
                    </a:p>
                  </a:txBody>
                  <a:tcPr marL="28575" marR="28575" marT="28575" marB="28575" anchor="ctr">
                    <a:lnL>
                      <a:noFill/>
                    </a:lnL>
                    <a:lnR>
                      <a:noFill/>
                    </a:lnR>
                    <a:lnT>
                      <a:noFill/>
                    </a:lnT>
                    <a:lnB>
                      <a:noFill/>
                    </a:lnB>
                  </a:tcPr>
                </a:tc>
              </a:tr>
              <a:tr h="384043">
                <a:tc>
                  <a:txBody>
                    <a:bodyPr/>
                    <a:lstStyle/>
                    <a:p>
                      <a:pPr algn="l"/>
                      <a:r>
                        <a:rPr lang="zh-CN" altLang="en-US" sz="1000" dirty="0"/>
                        <a:t>运动粘度 </a:t>
                      </a:r>
                      <a:r>
                        <a:rPr lang="en-US" sz="1000" dirty="0"/>
                        <a:t>V100 </a:t>
                      </a:r>
                      <a:r>
                        <a:rPr lang="en-US" sz="1000" dirty="0" err="1"/>
                        <a:t>cSt</a:t>
                      </a:r>
                      <a:r>
                        <a:rPr lang="en-US" sz="1000" dirty="0"/>
                        <a:t> @100℃</a:t>
                      </a:r>
                    </a:p>
                  </a:txBody>
                  <a:tcPr marL="28575" marR="28575" marT="28575" marB="28575" anchor="ctr">
                    <a:lnL>
                      <a:noFill/>
                    </a:lnL>
                    <a:lnR>
                      <a:noFill/>
                    </a:lnR>
                    <a:lnT>
                      <a:noFill/>
                    </a:lnT>
                    <a:lnB>
                      <a:noFill/>
                    </a:lnB>
                    <a:solidFill>
                      <a:srgbClr val="E1E1E1"/>
                    </a:solidFill>
                  </a:tcPr>
                </a:tc>
                <a:tc>
                  <a:txBody>
                    <a:bodyPr/>
                    <a:lstStyle/>
                    <a:p>
                      <a:pPr algn="l"/>
                      <a:r>
                        <a:rPr lang="en-US" sz="1000" dirty="0"/>
                        <a:t>GB/T265</a:t>
                      </a:r>
                    </a:p>
                  </a:txBody>
                  <a:tcPr marL="28575" marR="28575" marT="28575" marB="28575" anchor="ctr">
                    <a:lnL>
                      <a:noFill/>
                    </a:lnL>
                    <a:lnR>
                      <a:noFill/>
                    </a:lnR>
                    <a:lnT>
                      <a:noFill/>
                    </a:lnT>
                    <a:lnB>
                      <a:noFill/>
                    </a:lnB>
                    <a:solidFill>
                      <a:srgbClr val="E1E1E1"/>
                    </a:solidFill>
                  </a:tcPr>
                </a:tc>
                <a:tc>
                  <a:txBody>
                    <a:bodyPr/>
                    <a:lstStyle/>
                    <a:p>
                      <a:pPr algn="l"/>
                      <a:r>
                        <a:rPr lang="en-US" altLang="zh-CN" sz="1000"/>
                        <a:t>25.81</a:t>
                      </a:r>
                    </a:p>
                  </a:txBody>
                  <a:tcPr marL="28575" marR="28575" marT="28575" marB="28575" anchor="ctr">
                    <a:lnL>
                      <a:noFill/>
                    </a:lnL>
                    <a:lnR>
                      <a:noFill/>
                    </a:lnR>
                    <a:lnT>
                      <a:noFill/>
                    </a:lnT>
                    <a:lnB>
                      <a:noFill/>
                    </a:lnB>
                    <a:solidFill>
                      <a:srgbClr val="E1E1E1"/>
                    </a:solidFill>
                  </a:tcPr>
                </a:tc>
              </a:tr>
              <a:tr h="384043">
                <a:tc>
                  <a:txBody>
                    <a:bodyPr/>
                    <a:lstStyle/>
                    <a:p>
                      <a:pPr algn="l"/>
                      <a:r>
                        <a:rPr lang="zh-CN" altLang="en-US" sz="1000"/>
                        <a:t>运动粘度 </a:t>
                      </a:r>
                      <a:r>
                        <a:rPr lang="en-US" sz="1000"/>
                        <a:t>V40 cSt @100℃</a:t>
                      </a:r>
                    </a:p>
                  </a:txBody>
                  <a:tcPr marL="28575" marR="28575" marT="28575" marB="28575" anchor="ctr">
                    <a:lnL>
                      <a:noFill/>
                    </a:lnL>
                    <a:lnR>
                      <a:noFill/>
                    </a:lnR>
                    <a:lnT>
                      <a:noFill/>
                    </a:lnT>
                    <a:lnB>
                      <a:noFill/>
                    </a:lnB>
                  </a:tcPr>
                </a:tc>
                <a:tc>
                  <a:txBody>
                    <a:bodyPr/>
                    <a:lstStyle/>
                    <a:p>
                      <a:pPr algn="l"/>
                      <a:r>
                        <a:rPr lang="en-US" sz="1000" dirty="0"/>
                        <a:t>GB/T265</a:t>
                      </a:r>
                    </a:p>
                  </a:txBody>
                  <a:tcPr marL="28575" marR="28575" marT="28575" marB="28575" anchor="ctr">
                    <a:lnL>
                      <a:noFill/>
                    </a:lnL>
                    <a:lnR>
                      <a:noFill/>
                    </a:lnR>
                    <a:lnT>
                      <a:noFill/>
                    </a:lnT>
                    <a:lnB>
                      <a:noFill/>
                    </a:lnB>
                  </a:tcPr>
                </a:tc>
                <a:tc>
                  <a:txBody>
                    <a:bodyPr/>
                    <a:lstStyle/>
                    <a:p>
                      <a:pPr algn="l"/>
                      <a:r>
                        <a:rPr lang="en-US" altLang="zh-CN" sz="1000"/>
                        <a:t>273.04</a:t>
                      </a:r>
                    </a:p>
                  </a:txBody>
                  <a:tcPr marL="28575" marR="28575" marT="28575" marB="28575" anchor="ctr">
                    <a:lnL>
                      <a:noFill/>
                    </a:lnL>
                    <a:lnR>
                      <a:noFill/>
                    </a:lnR>
                    <a:lnT>
                      <a:noFill/>
                    </a:lnT>
                    <a:lnB>
                      <a:noFill/>
                    </a:lnB>
                  </a:tcPr>
                </a:tc>
              </a:tr>
              <a:tr h="384043">
                <a:tc>
                  <a:txBody>
                    <a:bodyPr/>
                    <a:lstStyle/>
                    <a:p>
                      <a:pPr algn="l"/>
                      <a:r>
                        <a:rPr lang="zh-CN" altLang="en-US" sz="1000"/>
                        <a:t>粘度指数 </a:t>
                      </a:r>
                      <a:r>
                        <a:rPr lang="en-US" sz="1000"/>
                        <a:t>VI</a:t>
                      </a:r>
                    </a:p>
                  </a:txBody>
                  <a:tcPr marL="28575" marR="28575" marT="28575" marB="28575" anchor="ctr">
                    <a:lnL>
                      <a:noFill/>
                    </a:lnL>
                    <a:lnR>
                      <a:noFill/>
                    </a:lnR>
                    <a:lnT>
                      <a:noFill/>
                    </a:lnT>
                    <a:lnB>
                      <a:noFill/>
                    </a:lnB>
                    <a:solidFill>
                      <a:srgbClr val="E1E1E1"/>
                    </a:solidFill>
                  </a:tcPr>
                </a:tc>
                <a:tc>
                  <a:txBody>
                    <a:bodyPr/>
                    <a:lstStyle/>
                    <a:p>
                      <a:pPr algn="l"/>
                      <a:r>
                        <a:rPr lang="en-US" sz="1000" dirty="0"/>
                        <a:t>GB/T2541</a:t>
                      </a:r>
                    </a:p>
                  </a:txBody>
                  <a:tcPr marL="28575" marR="28575" marT="28575" marB="28575" anchor="ctr">
                    <a:lnL>
                      <a:noFill/>
                    </a:lnL>
                    <a:lnR>
                      <a:noFill/>
                    </a:lnR>
                    <a:lnT>
                      <a:noFill/>
                    </a:lnT>
                    <a:lnB>
                      <a:noFill/>
                    </a:lnB>
                    <a:solidFill>
                      <a:srgbClr val="E1E1E1"/>
                    </a:solidFill>
                  </a:tcPr>
                </a:tc>
                <a:tc>
                  <a:txBody>
                    <a:bodyPr/>
                    <a:lstStyle/>
                    <a:p>
                      <a:pPr algn="l"/>
                      <a:r>
                        <a:rPr lang="en-US" altLang="zh-CN" sz="1000"/>
                        <a:t>122</a:t>
                      </a:r>
                    </a:p>
                  </a:txBody>
                  <a:tcPr marL="28575" marR="28575" marT="28575" marB="28575" anchor="ctr">
                    <a:lnL>
                      <a:noFill/>
                    </a:lnL>
                    <a:lnR>
                      <a:noFill/>
                    </a:lnR>
                    <a:lnT>
                      <a:noFill/>
                    </a:lnT>
                    <a:lnB>
                      <a:noFill/>
                    </a:lnB>
                    <a:solidFill>
                      <a:srgbClr val="E1E1E1"/>
                    </a:solidFill>
                  </a:tcPr>
                </a:tc>
              </a:tr>
              <a:tr h="384043">
                <a:tc>
                  <a:txBody>
                    <a:bodyPr/>
                    <a:lstStyle/>
                    <a:p>
                      <a:pPr algn="l"/>
                      <a:r>
                        <a:rPr lang="zh-CN" altLang="en-US" sz="1000"/>
                        <a:t>闪点（开口）</a:t>
                      </a:r>
                      <a:r>
                        <a:rPr lang="en-US" sz="1000"/>
                        <a:t>Flash point   ℃</a:t>
                      </a:r>
                    </a:p>
                  </a:txBody>
                  <a:tcPr marL="28575" marR="28575" marT="28575" marB="28575" anchor="ctr">
                    <a:lnL>
                      <a:noFill/>
                    </a:lnL>
                    <a:lnR>
                      <a:noFill/>
                    </a:lnR>
                    <a:lnT>
                      <a:noFill/>
                    </a:lnT>
                    <a:lnB>
                      <a:noFill/>
                    </a:lnB>
                  </a:tcPr>
                </a:tc>
                <a:tc>
                  <a:txBody>
                    <a:bodyPr/>
                    <a:lstStyle/>
                    <a:p>
                      <a:pPr algn="l"/>
                      <a:r>
                        <a:rPr lang="en-US" sz="1000" dirty="0"/>
                        <a:t>GB/T3536</a:t>
                      </a:r>
                    </a:p>
                  </a:txBody>
                  <a:tcPr marL="28575" marR="28575" marT="28575" marB="28575" anchor="ctr">
                    <a:lnL>
                      <a:noFill/>
                    </a:lnL>
                    <a:lnR>
                      <a:noFill/>
                    </a:lnR>
                    <a:lnT>
                      <a:noFill/>
                    </a:lnT>
                    <a:lnB>
                      <a:noFill/>
                    </a:lnB>
                  </a:tcPr>
                </a:tc>
                <a:tc>
                  <a:txBody>
                    <a:bodyPr/>
                    <a:lstStyle/>
                    <a:p>
                      <a:pPr algn="l"/>
                      <a:r>
                        <a:rPr lang="en-US" altLang="zh-CN" sz="1000" dirty="0"/>
                        <a:t>150</a:t>
                      </a:r>
                    </a:p>
                  </a:txBody>
                  <a:tcPr marL="28575" marR="28575" marT="28575" marB="28575" anchor="ctr">
                    <a:lnL>
                      <a:noFill/>
                    </a:lnL>
                    <a:lnR>
                      <a:noFill/>
                    </a:lnR>
                    <a:lnT>
                      <a:noFill/>
                    </a:lnT>
                    <a:lnB>
                      <a:noFill/>
                    </a:lnB>
                  </a:tcPr>
                </a:tc>
              </a:tr>
              <a:tr h="384043">
                <a:tc>
                  <a:txBody>
                    <a:bodyPr/>
                    <a:lstStyle/>
                    <a:p>
                      <a:pPr algn="l"/>
                      <a:r>
                        <a:rPr lang="zh-CN" altLang="en-US" sz="1000"/>
                        <a:t>倾点 </a:t>
                      </a:r>
                      <a:r>
                        <a:rPr lang="en-US" sz="1000"/>
                        <a:t>Pour point   ℃</a:t>
                      </a:r>
                    </a:p>
                  </a:txBody>
                  <a:tcPr marL="28575" marR="28575" marT="28575" marB="28575" anchor="ctr">
                    <a:lnL>
                      <a:noFill/>
                    </a:lnL>
                    <a:lnR>
                      <a:noFill/>
                    </a:lnR>
                    <a:lnT>
                      <a:noFill/>
                    </a:lnT>
                    <a:lnB>
                      <a:noFill/>
                    </a:lnB>
                    <a:solidFill>
                      <a:srgbClr val="E1E1E1"/>
                    </a:solidFill>
                  </a:tcPr>
                </a:tc>
                <a:tc>
                  <a:txBody>
                    <a:bodyPr/>
                    <a:lstStyle/>
                    <a:p>
                      <a:pPr algn="l"/>
                      <a:r>
                        <a:rPr lang="en-US" sz="1000"/>
                        <a:t>GB/T3535</a:t>
                      </a:r>
                    </a:p>
                  </a:txBody>
                  <a:tcPr marL="28575" marR="28575" marT="28575" marB="28575" anchor="ctr">
                    <a:lnL>
                      <a:noFill/>
                    </a:lnL>
                    <a:lnR>
                      <a:noFill/>
                    </a:lnR>
                    <a:lnT>
                      <a:noFill/>
                    </a:lnT>
                    <a:lnB>
                      <a:noFill/>
                    </a:lnB>
                    <a:solidFill>
                      <a:srgbClr val="E1E1E1"/>
                    </a:solidFill>
                  </a:tcPr>
                </a:tc>
                <a:tc>
                  <a:txBody>
                    <a:bodyPr/>
                    <a:lstStyle/>
                    <a:p>
                      <a:pPr algn="l"/>
                      <a:r>
                        <a:rPr lang="en-US" altLang="zh-CN" sz="1000" dirty="0"/>
                        <a:t>-18</a:t>
                      </a:r>
                    </a:p>
                  </a:txBody>
                  <a:tcPr marL="28575" marR="28575" marT="28575" marB="28575" anchor="ctr">
                    <a:lnL>
                      <a:noFill/>
                    </a:lnL>
                    <a:lnR>
                      <a:noFill/>
                    </a:lnR>
                    <a:lnT>
                      <a:noFill/>
                    </a:lnT>
                    <a:lnB>
                      <a:noFill/>
                    </a:lnB>
                    <a:solidFill>
                      <a:srgbClr val="E1E1E1"/>
                    </a:solidFill>
                  </a:tcPr>
                </a:tc>
              </a:tr>
              <a:tr h="384043">
                <a:tc>
                  <a:txBody>
                    <a:bodyPr/>
                    <a:lstStyle/>
                    <a:p>
                      <a:pPr algn="l"/>
                      <a:r>
                        <a:rPr lang="zh-CN" altLang="en-US" sz="1000"/>
                        <a:t>水分 </a:t>
                      </a:r>
                      <a:r>
                        <a:rPr lang="en-US" altLang="zh-CN" sz="1000"/>
                        <a:t>%</a:t>
                      </a:r>
                    </a:p>
                  </a:txBody>
                  <a:tcPr marL="28575" marR="28575" marT="28575" marB="28575" anchor="ctr">
                    <a:lnL>
                      <a:noFill/>
                    </a:lnL>
                    <a:lnR>
                      <a:noFill/>
                    </a:lnR>
                    <a:lnT>
                      <a:noFill/>
                    </a:lnT>
                    <a:lnB>
                      <a:noFill/>
                    </a:lnB>
                  </a:tcPr>
                </a:tc>
                <a:tc>
                  <a:txBody>
                    <a:bodyPr/>
                    <a:lstStyle/>
                    <a:p>
                      <a:pPr algn="l"/>
                      <a:r>
                        <a:rPr lang="en-US" sz="1000"/>
                        <a:t>GB/T260</a:t>
                      </a:r>
                    </a:p>
                  </a:txBody>
                  <a:tcPr marL="28575" marR="28575" marT="28575" marB="28575" anchor="ctr">
                    <a:lnL>
                      <a:noFill/>
                    </a:lnL>
                    <a:lnR>
                      <a:noFill/>
                    </a:lnR>
                    <a:lnT>
                      <a:noFill/>
                    </a:lnT>
                    <a:lnB>
                      <a:noFill/>
                    </a:lnB>
                  </a:tcPr>
                </a:tc>
                <a:tc>
                  <a:txBody>
                    <a:bodyPr/>
                    <a:lstStyle/>
                    <a:p>
                      <a:pPr algn="l"/>
                      <a:r>
                        <a:rPr lang="zh-CN" altLang="en-US" sz="1000" dirty="0"/>
                        <a:t>无</a:t>
                      </a:r>
                    </a:p>
                  </a:txBody>
                  <a:tcPr marL="28575" marR="28575" marT="28575" marB="28575" anchor="ctr">
                    <a:lnL>
                      <a:noFill/>
                    </a:lnL>
                    <a:lnR>
                      <a:noFill/>
                    </a:lnR>
                    <a:lnT>
                      <a:noFill/>
                    </a:lnT>
                    <a:lnB>
                      <a:noFill/>
                    </a:lnB>
                  </a:tcPr>
                </a:tc>
              </a:tr>
              <a:tr h="384043">
                <a:tc>
                  <a:txBody>
                    <a:bodyPr/>
                    <a:lstStyle/>
                    <a:p>
                      <a:pPr algn="l"/>
                      <a:r>
                        <a:rPr lang="zh-CN" altLang="en-US" sz="1000"/>
                        <a:t>液相锈蚀（</a:t>
                      </a:r>
                      <a:r>
                        <a:rPr lang="en-US" altLang="zh-CN" sz="1000"/>
                        <a:t>A</a:t>
                      </a:r>
                      <a:r>
                        <a:rPr lang="zh-CN" altLang="en-US" sz="1000"/>
                        <a:t>法）</a:t>
                      </a:r>
                    </a:p>
                  </a:txBody>
                  <a:tcPr marL="28575" marR="28575" marT="28575" marB="28575" anchor="ctr">
                    <a:lnL>
                      <a:noFill/>
                    </a:lnL>
                    <a:lnR>
                      <a:noFill/>
                    </a:lnR>
                    <a:lnT>
                      <a:noFill/>
                    </a:lnT>
                    <a:lnB>
                      <a:noFill/>
                    </a:lnB>
                    <a:solidFill>
                      <a:srgbClr val="E1E1E1"/>
                    </a:solidFill>
                  </a:tcPr>
                </a:tc>
                <a:tc>
                  <a:txBody>
                    <a:bodyPr/>
                    <a:lstStyle/>
                    <a:p>
                      <a:pPr algn="l"/>
                      <a:r>
                        <a:rPr lang="en-US" sz="1000"/>
                        <a:t>GB/T11143</a:t>
                      </a:r>
                    </a:p>
                  </a:txBody>
                  <a:tcPr marL="28575" marR="28575" marT="28575" marB="28575" anchor="ctr">
                    <a:lnL>
                      <a:noFill/>
                    </a:lnL>
                    <a:lnR>
                      <a:noFill/>
                    </a:lnR>
                    <a:lnT>
                      <a:noFill/>
                    </a:lnT>
                    <a:lnB>
                      <a:noFill/>
                    </a:lnB>
                    <a:solidFill>
                      <a:srgbClr val="E1E1E1"/>
                    </a:solidFill>
                  </a:tcPr>
                </a:tc>
                <a:tc>
                  <a:txBody>
                    <a:bodyPr/>
                    <a:lstStyle/>
                    <a:p>
                      <a:pPr algn="l"/>
                      <a:r>
                        <a:rPr lang="zh-CN" altLang="en-US" sz="1000" dirty="0"/>
                        <a:t>无锈</a:t>
                      </a:r>
                    </a:p>
                  </a:txBody>
                  <a:tcPr marL="28575" marR="28575" marT="28575" marB="28575"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4161006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T-919HT</a:t>
            </a:r>
            <a:r>
              <a:rPr lang="zh-CN" altLang="en-US" b="1" dirty="0" smtClean="0"/>
              <a:t>高温链条润滑油</a:t>
            </a:r>
            <a:endParaRPr lang="zh-CN" altLang="en-US" b="1" dirty="0"/>
          </a:p>
        </p:txBody>
      </p:sp>
      <p:sp>
        <p:nvSpPr>
          <p:cNvPr id="15" name="矩形 14"/>
          <p:cNvSpPr/>
          <p:nvPr/>
        </p:nvSpPr>
        <p:spPr>
          <a:xfrm>
            <a:off x="408186" y="1412776"/>
            <a:ext cx="6972126" cy="2554545"/>
          </a:xfrm>
          <a:prstGeom prst="rect">
            <a:avLst/>
          </a:prstGeom>
        </p:spPr>
        <p:txBody>
          <a:bodyPr wrap="square">
            <a:spAutoFit/>
          </a:bodyPr>
          <a:lstStyle/>
          <a:p>
            <a:r>
              <a:rPr lang="zh-CN" altLang="en-US" sz="1600" dirty="0"/>
              <a:t>      </a:t>
            </a:r>
            <a:r>
              <a:rPr lang="zh-CN" altLang="en-US" sz="1600" dirty="0" smtClean="0"/>
              <a:t>  铁</a:t>
            </a:r>
            <a:r>
              <a:rPr lang="zh-CN" altLang="en-US" sz="1600" dirty="0"/>
              <a:t>霸 </a:t>
            </a:r>
            <a:r>
              <a:rPr lang="en-US" altLang="zh-CN" sz="1600" dirty="0"/>
              <a:t>T-919 HT </a:t>
            </a:r>
            <a:r>
              <a:rPr lang="zh-CN" altLang="en-US" sz="1600" dirty="0"/>
              <a:t>高温链条润滑油是由</a:t>
            </a:r>
            <a:r>
              <a:rPr lang="en-US" altLang="zh-CN" sz="1600" dirty="0"/>
              <a:t>100%</a:t>
            </a:r>
            <a:r>
              <a:rPr lang="zh-CN" altLang="en-US" sz="1600" dirty="0"/>
              <a:t>的合成润剂构成可确保链条和轨道操作的清洁。该经济性的高</a:t>
            </a:r>
            <a:r>
              <a:rPr lang="en-US" altLang="zh-CN" sz="1600" dirty="0"/>
              <a:t>/</a:t>
            </a:r>
            <a:r>
              <a:rPr lang="zh-CN" altLang="en-US" sz="1600" dirty="0"/>
              <a:t>低温链条润滑油是采用高质量的酯和高粘度指数基础油及结合特别专利添加剂调配而成，能提供优良的防磨损、抗腐蚀和抗氧化保护性能。</a:t>
            </a:r>
          </a:p>
          <a:p>
            <a:r>
              <a:rPr lang="zh-CN" altLang="en-US" sz="1600" dirty="0" smtClean="0"/>
              <a:t>        铁</a:t>
            </a:r>
            <a:r>
              <a:rPr lang="zh-CN" altLang="en-US" sz="1600" dirty="0"/>
              <a:t>霸 </a:t>
            </a:r>
            <a:r>
              <a:rPr lang="en-US" altLang="zh-CN" sz="1600" dirty="0"/>
              <a:t>T-919 HT </a:t>
            </a:r>
            <a:r>
              <a:rPr lang="zh-CN" altLang="en-US" sz="1600" dirty="0"/>
              <a:t>高温链条润滑油具备良好的泵送性、粘附性和链条渗透性，特别适用于高速链条及履带，可完全粘附链条表面上及渗透入链条栓中，使链条及履带得到全面的润滑保护。低挥发的高温链条润滑可使链条在高温烘箱内保持润滑及清洁性。高粘度指数润滑油可确保链条无论在高温或低温下工作亦得到同样润滑保护。</a:t>
            </a:r>
          </a:p>
          <a:p>
            <a:r>
              <a:rPr lang="zh-CN" altLang="en-US" sz="1600" dirty="0"/>
              <a:t> </a:t>
            </a:r>
            <a:endParaRPr lang="zh-CN" altLang="en-US" sz="1600" dirty="0">
              <a:effectLst/>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4474" y="4221088"/>
            <a:ext cx="1971675" cy="1819275"/>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7661872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smtClean="0"/>
              <a:t>，</a:t>
            </a:r>
            <a:r>
              <a:rPr lang="en-US" altLang="zh-CN" sz="1600" dirty="0"/>
              <a:t>8</a:t>
            </a:r>
            <a:r>
              <a:rPr lang="en-US" altLang="zh-CN" sz="1600" dirty="0" smtClean="0"/>
              <a:t>kg</a:t>
            </a:r>
            <a:r>
              <a:rPr lang="en-US" altLang="zh-CN" sz="1600" dirty="0"/>
              <a:t>/</a:t>
            </a:r>
            <a:r>
              <a:rPr lang="zh-CN" altLang="en-US" sz="1600" dirty="0"/>
              <a:t>桶 </a:t>
            </a:r>
            <a:r>
              <a:rPr lang="zh-CN" altLang="en-US" sz="1600" dirty="0" smtClean="0"/>
              <a:t>                              </a:t>
            </a:r>
            <a:endParaRPr lang="en-US" altLang="zh-CN" sz="1600" dirty="0"/>
          </a:p>
          <a:p>
            <a:r>
              <a:rPr lang="en-US" altLang="zh-CN" sz="1600" dirty="0" smtClean="0"/>
              <a:t>2</a:t>
            </a:r>
            <a:r>
              <a:rPr lang="zh-CN" altLang="en-US" sz="1600" dirty="0" smtClean="0"/>
              <a:t>，</a:t>
            </a:r>
            <a:r>
              <a:rPr lang="en-US" altLang="zh-CN" sz="1600" dirty="0" smtClean="0"/>
              <a:t>17kg/</a:t>
            </a:r>
            <a:r>
              <a:rPr lang="zh-CN" altLang="en-US" sz="1600" dirty="0" smtClean="0"/>
              <a:t>桶                     </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2286190444"/>
              </p:ext>
            </p:extLst>
          </p:nvPr>
        </p:nvGraphicFramePr>
        <p:xfrm>
          <a:off x="929116" y="836712"/>
          <a:ext cx="7027260" cy="4176468"/>
        </p:xfrm>
        <a:graphic>
          <a:graphicData uri="http://schemas.openxmlformats.org/drawingml/2006/table">
            <a:tbl>
              <a:tblPr/>
              <a:tblGrid>
                <a:gridCol w="1756815"/>
                <a:gridCol w="1756815"/>
                <a:gridCol w="1756815"/>
                <a:gridCol w="1756815"/>
              </a:tblGrid>
              <a:tr h="403536">
                <a:tc>
                  <a:txBody>
                    <a:bodyPr/>
                    <a:lstStyle/>
                    <a:p>
                      <a:r>
                        <a:rPr lang="zh-CN" altLang="en-US" sz="1000" b="1" dirty="0">
                          <a:effectLst/>
                        </a:rPr>
                        <a:t>分类</a:t>
                      </a:r>
                    </a:p>
                  </a:txBody>
                  <a:tcPr marL="62630" marR="62630" marT="31315" marB="31315" anchor="ctr">
                    <a:lnL>
                      <a:noFill/>
                    </a:lnL>
                    <a:lnR>
                      <a:noFill/>
                    </a:lnR>
                    <a:lnT>
                      <a:noFill/>
                    </a:lnT>
                    <a:lnB>
                      <a:noFill/>
                    </a:lnB>
                    <a:solidFill>
                      <a:srgbClr val="E1E1E1"/>
                    </a:solidFill>
                  </a:tcPr>
                </a:tc>
                <a:tc>
                  <a:txBody>
                    <a:bodyPr/>
                    <a:lstStyle/>
                    <a:p>
                      <a:r>
                        <a:rPr lang="zh-CN" altLang="en-US" sz="1000" b="1">
                          <a:effectLst/>
                        </a:rPr>
                        <a:t> </a:t>
                      </a:r>
                    </a:p>
                  </a:txBody>
                  <a:tcPr marL="62630" marR="62630" marT="31315" marB="31315" anchor="ctr">
                    <a:lnL>
                      <a:noFill/>
                    </a:lnL>
                    <a:lnR>
                      <a:noFill/>
                    </a:lnR>
                    <a:lnT>
                      <a:noFill/>
                    </a:lnT>
                    <a:lnB>
                      <a:noFill/>
                    </a:lnB>
                    <a:solidFill>
                      <a:srgbClr val="E1E1E1"/>
                    </a:solidFill>
                  </a:tcPr>
                </a:tc>
                <a:tc>
                  <a:txBody>
                    <a:bodyPr/>
                    <a:lstStyle/>
                    <a:p>
                      <a:r>
                        <a:rPr lang="en-US" sz="1000" b="1">
                          <a:effectLst/>
                        </a:rPr>
                        <a:t>T一91 9／68 HT</a:t>
                      </a:r>
                    </a:p>
                  </a:txBody>
                  <a:tcPr marL="62630" marR="62630" marT="31315" marB="31315" anchor="ctr">
                    <a:lnL>
                      <a:noFill/>
                    </a:lnL>
                    <a:lnR>
                      <a:noFill/>
                    </a:lnR>
                    <a:lnT>
                      <a:noFill/>
                    </a:lnT>
                    <a:lnB>
                      <a:noFill/>
                    </a:lnB>
                    <a:solidFill>
                      <a:srgbClr val="E1E1E1"/>
                    </a:solidFill>
                  </a:tcPr>
                </a:tc>
                <a:tc>
                  <a:txBody>
                    <a:bodyPr/>
                    <a:lstStyle/>
                    <a:p>
                      <a:r>
                        <a:rPr lang="en-US" sz="1000" b="1">
                          <a:effectLst/>
                        </a:rPr>
                        <a:t>T一91 9／460 HT</a:t>
                      </a:r>
                    </a:p>
                  </a:txBody>
                  <a:tcPr marL="62630" marR="62630" marT="31315" marB="31315" anchor="ctr">
                    <a:lnL>
                      <a:noFill/>
                    </a:lnL>
                    <a:lnR>
                      <a:noFill/>
                    </a:lnR>
                    <a:lnT>
                      <a:noFill/>
                    </a:lnT>
                    <a:lnB>
                      <a:noFill/>
                    </a:lnB>
                    <a:solidFill>
                      <a:srgbClr val="E1E1E1"/>
                    </a:solidFill>
                  </a:tcPr>
                </a:tc>
              </a:tr>
              <a:tr h="287865">
                <a:tc>
                  <a:txBody>
                    <a:bodyPr/>
                    <a:lstStyle/>
                    <a:p>
                      <a:r>
                        <a:rPr lang="en-US" sz="1000" dirty="0"/>
                        <a:t>ISO</a:t>
                      </a:r>
                    </a:p>
                  </a:txBody>
                  <a:tcPr marL="62630" marR="62630" marT="31315" marB="31315" anchor="ctr">
                    <a:lnL>
                      <a:noFill/>
                    </a:lnL>
                    <a:lnR>
                      <a:noFill/>
                    </a:lnR>
                    <a:lnT>
                      <a:noFill/>
                    </a:lnT>
                    <a:lnB>
                      <a:noFill/>
                    </a:lnB>
                  </a:tcPr>
                </a:tc>
                <a:tc>
                  <a:txBody>
                    <a:bodyPr/>
                    <a:lstStyle/>
                    <a:p>
                      <a:r>
                        <a:rPr lang="zh-CN" altLang="en-US" sz="1000"/>
                        <a:t> </a:t>
                      </a:r>
                    </a:p>
                  </a:txBody>
                  <a:tcPr marL="62630" marR="62630" marT="31315" marB="31315" anchor="ctr">
                    <a:lnL>
                      <a:noFill/>
                    </a:lnL>
                    <a:lnR>
                      <a:noFill/>
                    </a:lnR>
                    <a:lnT>
                      <a:noFill/>
                    </a:lnT>
                    <a:lnB>
                      <a:noFill/>
                    </a:lnB>
                  </a:tcPr>
                </a:tc>
                <a:tc>
                  <a:txBody>
                    <a:bodyPr/>
                    <a:lstStyle/>
                    <a:p>
                      <a:r>
                        <a:rPr lang="en-US" altLang="zh-CN" sz="1000"/>
                        <a:t>68</a:t>
                      </a:r>
                    </a:p>
                  </a:txBody>
                  <a:tcPr marL="62630" marR="62630" marT="31315" marB="31315" anchor="ctr">
                    <a:lnL>
                      <a:noFill/>
                    </a:lnL>
                    <a:lnR>
                      <a:noFill/>
                    </a:lnR>
                    <a:lnT>
                      <a:noFill/>
                    </a:lnT>
                    <a:lnB>
                      <a:noFill/>
                    </a:lnB>
                  </a:tcPr>
                </a:tc>
                <a:tc>
                  <a:txBody>
                    <a:bodyPr/>
                    <a:lstStyle/>
                    <a:p>
                      <a:r>
                        <a:rPr lang="en-US" altLang="zh-CN" sz="1000"/>
                        <a:t>460</a:t>
                      </a:r>
                    </a:p>
                  </a:txBody>
                  <a:tcPr marL="62630" marR="62630" marT="31315" marB="31315" anchor="ctr">
                    <a:lnL>
                      <a:noFill/>
                    </a:lnL>
                    <a:lnR>
                      <a:noFill/>
                    </a:lnR>
                    <a:lnT>
                      <a:noFill/>
                    </a:lnT>
                    <a:lnB>
                      <a:noFill/>
                    </a:lnB>
                  </a:tcPr>
                </a:tc>
              </a:tr>
              <a:tr h="287865">
                <a:tc>
                  <a:txBody>
                    <a:bodyPr/>
                    <a:lstStyle/>
                    <a:p>
                      <a:r>
                        <a:rPr lang="zh-CN" altLang="en-US" sz="1000" dirty="0"/>
                        <a:t>颜色</a:t>
                      </a:r>
                    </a:p>
                  </a:txBody>
                  <a:tcPr marL="62630" marR="62630" marT="31315" marB="31315" anchor="ctr">
                    <a:lnL>
                      <a:noFill/>
                    </a:lnL>
                    <a:lnR>
                      <a:noFill/>
                    </a:lnR>
                    <a:lnT>
                      <a:noFill/>
                    </a:lnT>
                    <a:lnB>
                      <a:noFill/>
                    </a:lnB>
                    <a:solidFill>
                      <a:srgbClr val="E1E1E1"/>
                    </a:solidFill>
                  </a:tcPr>
                </a:tc>
                <a:tc>
                  <a:txBody>
                    <a:bodyPr/>
                    <a:lstStyle/>
                    <a:p>
                      <a:r>
                        <a:rPr lang="zh-CN" altLang="en-US" sz="1000"/>
                        <a:t>目测</a:t>
                      </a:r>
                    </a:p>
                  </a:txBody>
                  <a:tcPr marL="62630" marR="62630" marT="31315" marB="31315" anchor="ctr">
                    <a:lnL>
                      <a:noFill/>
                    </a:lnL>
                    <a:lnR>
                      <a:noFill/>
                    </a:lnR>
                    <a:lnT>
                      <a:noFill/>
                    </a:lnT>
                    <a:lnB>
                      <a:noFill/>
                    </a:lnB>
                    <a:solidFill>
                      <a:srgbClr val="E1E1E1"/>
                    </a:solidFill>
                  </a:tcPr>
                </a:tc>
                <a:tc>
                  <a:txBody>
                    <a:bodyPr/>
                    <a:lstStyle/>
                    <a:p>
                      <a:r>
                        <a:rPr lang="zh-CN" altLang="en-US" sz="1000"/>
                        <a:t>透明黄色</a:t>
                      </a:r>
                    </a:p>
                  </a:txBody>
                  <a:tcPr marL="62630" marR="62630" marT="31315" marB="31315" anchor="ctr">
                    <a:lnL>
                      <a:noFill/>
                    </a:lnL>
                    <a:lnR>
                      <a:noFill/>
                    </a:lnR>
                    <a:lnT>
                      <a:noFill/>
                    </a:lnT>
                    <a:lnB>
                      <a:noFill/>
                    </a:lnB>
                    <a:solidFill>
                      <a:srgbClr val="E1E1E1"/>
                    </a:solidFill>
                  </a:tcPr>
                </a:tc>
                <a:tc>
                  <a:txBody>
                    <a:bodyPr/>
                    <a:lstStyle/>
                    <a:p>
                      <a:r>
                        <a:rPr lang="zh-CN" altLang="en-US" sz="1000"/>
                        <a:t>透明黄色</a:t>
                      </a:r>
                    </a:p>
                  </a:txBody>
                  <a:tcPr marL="62630" marR="62630" marT="31315" marB="31315" anchor="ctr">
                    <a:lnL>
                      <a:noFill/>
                    </a:lnL>
                    <a:lnR>
                      <a:noFill/>
                    </a:lnR>
                    <a:lnT>
                      <a:noFill/>
                    </a:lnT>
                    <a:lnB>
                      <a:noFill/>
                    </a:lnB>
                    <a:solidFill>
                      <a:srgbClr val="E1E1E1"/>
                    </a:solidFill>
                  </a:tcPr>
                </a:tc>
              </a:tr>
              <a:tr h="287865">
                <a:tc>
                  <a:txBody>
                    <a:bodyPr/>
                    <a:lstStyle/>
                    <a:p>
                      <a:r>
                        <a:rPr lang="zh-CN" altLang="en-US" sz="1000" dirty="0"/>
                        <a:t>比重</a:t>
                      </a:r>
                    </a:p>
                  </a:txBody>
                  <a:tcPr marL="62630" marR="62630" marT="31315" marB="31315" anchor="ctr">
                    <a:lnL>
                      <a:noFill/>
                    </a:lnL>
                    <a:lnR>
                      <a:noFill/>
                    </a:lnR>
                    <a:lnT>
                      <a:noFill/>
                    </a:lnT>
                    <a:lnB>
                      <a:noFill/>
                    </a:lnB>
                  </a:tcPr>
                </a:tc>
                <a:tc>
                  <a:txBody>
                    <a:bodyPr/>
                    <a:lstStyle/>
                    <a:p>
                      <a:r>
                        <a:rPr lang="en-US" sz="1000"/>
                        <a:t>ASTM D1 298</a:t>
                      </a:r>
                    </a:p>
                  </a:txBody>
                  <a:tcPr marL="62630" marR="62630" marT="31315" marB="31315" anchor="ctr">
                    <a:lnL>
                      <a:noFill/>
                    </a:lnL>
                    <a:lnR>
                      <a:noFill/>
                    </a:lnR>
                    <a:lnT>
                      <a:noFill/>
                    </a:lnT>
                    <a:lnB>
                      <a:noFill/>
                    </a:lnB>
                  </a:tcPr>
                </a:tc>
                <a:tc>
                  <a:txBody>
                    <a:bodyPr/>
                    <a:lstStyle/>
                    <a:p>
                      <a:r>
                        <a:rPr lang="en-US" altLang="zh-CN" sz="1000"/>
                        <a:t>0.845</a:t>
                      </a:r>
                    </a:p>
                  </a:txBody>
                  <a:tcPr marL="62630" marR="62630" marT="31315" marB="31315" anchor="ctr">
                    <a:lnL>
                      <a:noFill/>
                    </a:lnL>
                    <a:lnR>
                      <a:noFill/>
                    </a:lnR>
                    <a:lnT>
                      <a:noFill/>
                    </a:lnT>
                    <a:lnB>
                      <a:noFill/>
                    </a:lnB>
                  </a:tcPr>
                </a:tc>
                <a:tc>
                  <a:txBody>
                    <a:bodyPr/>
                    <a:lstStyle/>
                    <a:p>
                      <a:r>
                        <a:rPr lang="en-US" altLang="zh-CN" sz="1000"/>
                        <a:t>0.87</a:t>
                      </a:r>
                    </a:p>
                  </a:txBody>
                  <a:tcPr marL="62630" marR="62630" marT="31315" marB="31315" anchor="ctr">
                    <a:lnL>
                      <a:noFill/>
                    </a:lnL>
                    <a:lnR>
                      <a:noFill/>
                    </a:lnR>
                    <a:lnT>
                      <a:noFill/>
                    </a:lnT>
                    <a:lnB>
                      <a:noFill/>
                    </a:lnB>
                  </a:tcPr>
                </a:tc>
              </a:tr>
              <a:tr h="287865">
                <a:tc>
                  <a:txBody>
                    <a:bodyPr/>
                    <a:lstStyle/>
                    <a:p>
                      <a:r>
                        <a:rPr lang="en-US" sz="1000"/>
                        <a:t>40。C</a:t>
                      </a:r>
                      <a:r>
                        <a:rPr lang="zh-CN" altLang="en-US" sz="1000"/>
                        <a:t>粘度，</a:t>
                      </a:r>
                      <a:r>
                        <a:rPr lang="en-US" sz="1000"/>
                        <a:t>cSt</a:t>
                      </a:r>
                    </a:p>
                  </a:txBody>
                  <a:tcPr marL="62630" marR="62630" marT="31315" marB="31315" anchor="ctr">
                    <a:lnL>
                      <a:noFill/>
                    </a:lnL>
                    <a:lnR>
                      <a:noFill/>
                    </a:lnR>
                    <a:lnT>
                      <a:noFill/>
                    </a:lnT>
                    <a:lnB>
                      <a:noFill/>
                    </a:lnB>
                    <a:solidFill>
                      <a:srgbClr val="E1E1E1"/>
                    </a:solidFill>
                  </a:tcPr>
                </a:tc>
                <a:tc>
                  <a:txBody>
                    <a:bodyPr/>
                    <a:lstStyle/>
                    <a:p>
                      <a:r>
                        <a:rPr lang="en-US" sz="1000" dirty="0"/>
                        <a:t>ASTM D445</a:t>
                      </a:r>
                    </a:p>
                  </a:txBody>
                  <a:tcPr marL="62630" marR="62630" marT="31315" marB="31315" anchor="ctr">
                    <a:lnL>
                      <a:noFill/>
                    </a:lnL>
                    <a:lnR>
                      <a:noFill/>
                    </a:lnR>
                    <a:lnT>
                      <a:noFill/>
                    </a:lnT>
                    <a:lnB>
                      <a:noFill/>
                    </a:lnB>
                    <a:solidFill>
                      <a:srgbClr val="E1E1E1"/>
                    </a:solidFill>
                  </a:tcPr>
                </a:tc>
                <a:tc>
                  <a:txBody>
                    <a:bodyPr/>
                    <a:lstStyle/>
                    <a:p>
                      <a:r>
                        <a:rPr lang="en-US" altLang="zh-CN" sz="1000"/>
                        <a:t>68</a:t>
                      </a:r>
                    </a:p>
                  </a:txBody>
                  <a:tcPr marL="62630" marR="62630" marT="31315" marB="31315" anchor="ctr">
                    <a:lnL>
                      <a:noFill/>
                    </a:lnL>
                    <a:lnR>
                      <a:noFill/>
                    </a:lnR>
                    <a:lnT>
                      <a:noFill/>
                    </a:lnT>
                    <a:lnB>
                      <a:noFill/>
                    </a:lnB>
                    <a:solidFill>
                      <a:srgbClr val="E1E1E1"/>
                    </a:solidFill>
                  </a:tcPr>
                </a:tc>
                <a:tc>
                  <a:txBody>
                    <a:bodyPr/>
                    <a:lstStyle/>
                    <a:p>
                      <a:r>
                        <a:rPr lang="en-US" altLang="zh-CN" sz="1000"/>
                        <a:t>460</a:t>
                      </a:r>
                    </a:p>
                  </a:txBody>
                  <a:tcPr marL="62630" marR="62630" marT="31315" marB="31315" anchor="ctr">
                    <a:lnL>
                      <a:noFill/>
                    </a:lnL>
                    <a:lnR>
                      <a:noFill/>
                    </a:lnR>
                    <a:lnT>
                      <a:noFill/>
                    </a:lnT>
                    <a:lnB>
                      <a:noFill/>
                    </a:lnB>
                    <a:solidFill>
                      <a:srgbClr val="E1E1E1"/>
                    </a:solidFill>
                  </a:tcPr>
                </a:tc>
              </a:tr>
              <a:tr h="324425">
                <a:tc>
                  <a:txBody>
                    <a:bodyPr/>
                    <a:lstStyle/>
                    <a:p>
                      <a:r>
                        <a:rPr lang="en-US" sz="1000"/>
                        <a:t>1 00。C</a:t>
                      </a:r>
                      <a:r>
                        <a:rPr lang="zh-CN" altLang="en-US" sz="1000"/>
                        <a:t>粘度，</a:t>
                      </a:r>
                      <a:r>
                        <a:rPr lang="en-US" sz="1000"/>
                        <a:t>cSt </a:t>
                      </a:r>
                    </a:p>
                  </a:txBody>
                  <a:tcPr marL="62630" marR="62630" marT="31315" marB="31315" anchor="ctr">
                    <a:lnL>
                      <a:noFill/>
                    </a:lnL>
                    <a:lnR>
                      <a:noFill/>
                    </a:lnR>
                    <a:lnT>
                      <a:noFill/>
                    </a:lnT>
                    <a:lnB>
                      <a:noFill/>
                    </a:lnB>
                  </a:tcPr>
                </a:tc>
                <a:tc>
                  <a:txBody>
                    <a:bodyPr/>
                    <a:lstStyle/>
                    <a:p>
                      <a:r>
                        <a:rPr lang="en-US" sz="1000" dirty="0"/>
                        <a:t>ASTM D445</a:t>
                      </a:r>
                    </a:p>
                  </a:txBody>
                  <a:tcPr marL="62630" marR="62630" marT="31315" marB="31315" anchor="ctr">
                    <a:lnL>
                      <a:noFill/>
                    </a:lnL>
                    <a:lnR>
                      <a:noFill/>
                    </a:lnR>
                    <a:lnT>
                      <a:noFill/>
                    </a:lnT>
                    <a:lnB>
                      <a:noFill/>
                    </a:lnB>
                  </a:tcPr>
                </a:tc>
                <a:tc>
                  <a:txBody>
                    <a:bodyPr/>
                    <a:lstStyle/>
                    <a:p>
                      <a:r>
                        <a:rPr lang="en-US" altLang="zh-CN" sz="1000"/>
                        <a:t>9.8 </a:t>
                      </a:r>
                    </a:p>
                  </a:txBody>
                  <a:tcPr marL="62630" marR="62630" marT="31315" marB="31315" anchor="ctr">
                    <a:lnL>
                      <a:noFill/>
                    </a:lnL>
                    <a:lnR>
                      <a:noFill/>
                    </a:lnR>
                    <a:lnT>
                      <a:noFill/>
                    </a:lnT>
                    <a:lnB>
                      <a:noFill/>
                    </a:lnB>
                  </a:tcPr>
                </a:tc>
                <a:tc>
                  <a:txBody>
                    <a:bodyPr/>
                    <a:lstStyle/>
                    <a:p>
                      <a:r>
                        <a:rPr lang="en-US" altLang="zh-CN" sz="1000"/>
                        <a:t>36.5</a:t>
                      </a:r>
                    </a:p>
                  </a:txBody>
                  <a:tcPr marL="62630" marR="62630" marT="31315" marB="31315" anchor="ctr">
                    <a:lnL>
                      <a:noFill/>
                    </a:lnL>
                    <a:lnR>
                      <a:noFill/>
                    </a:lnR>
                    <a:lnT>
                      <a:noFill/>
                    </a:lnT>
                    <a:lnB>
                      <a:noFill/>
                    </a:lnB>
                  </a:tcPr>
                </a:tc>
              </a:tr>
              <a:tr h="287865">
                <a:tc>
                  <a:txBody>
                    <a:bodyPr/>
                    <a:lstStyle/>
                    <a:p>
                      <a:r>
                        <a:rPr lang="zh-CN" altLang="en-US" sz="1000"/>
                        <a:t>粘度指数 </a:t>
                      </a:r>
                    </a:p>
                  </a:txBody>
                  <a:tcPr marL="62630" marR="62630" marT="31315" marB="31315" anchor="ctr">
                    <a:lnL>
                      <a:noFill/>
                    </a:lnL>
                    <a:lnR>
                      <a:noFill/>
                    </a:lnR>
                    <a:lnT>
                      <a:noFill/>
                    </a:lnT>
                    <a:lnB>
                      <a:noFill/>
                    </a:lnB>
                    <a:solidFill>
                      <a:srgbClr val="E1E1E1"/>
                    </a:solidFill>
                  </a:tcPr>
                </a:tc>
                <a:tc>
                  <a:txBody>
                    <a:bodyPr/>
                    <a:lstStyle/>
                    <a:p>
                      <a:r>
                        <a:rPr lang="en-US" sz="1000" dirty="0"/>
                        <a:t>ASTM D2270</a:t>
                      </a:r>
                    </a:p>
                  </a:txBody>
                  <a:tcPr marL="62630" marR="62630" marT="31315" marB="31315" anchor="ctr">
                    <a:lnL>
                      <a:noFill/>
                    </a:lnL>
                    <a:lnR>
                      <a:noFill/>
                    </a:lnR>
                    <a:lnT>
                      <a:noFill/>
                    </a:lnT>
                    <a:lnB>
                      <a:noFill/>
                    </a:lnB>
                    <a:solidFill>
                      <a:srgbClr val="E1E1E1"/>
                    </a:solidFill>
                  </a:tcPr>
                </a:tc>
                <a:tc>
                  <a:txBody>
                    <a:bodyPr/>
                    <a:lstStyle/>
                    <a:p>
                      <a:r>
                        <a:rPr lang="en-US" altLang="zh-CN" sz="1000"/>
                        <a:t>1 25</a:t>
                      </a:r>
                    </a:p>
                  </a:txBody>
                  <a:tcPr marL="62630" marR="62630" marT="31315" marB="31315" anchor="ctr">
                    <a:lnL>
                      <a:noFill/>
                    </a:lnL>
                    <a:lnR>
                      <a:noFill/>
                    </a:lnR>
                    <a:lnT>
                      <a:noFill/>
                    </a:lnT>
                    <a:lnB>
                      <a:noFill/>
                    </a:lnB>
                    <a:solidFill>
                      <a:srgbClr val="E1E1E1"/>
                    </a:solidFill>
                  </a:tcPr>
                </a:tc>
                <a:tc>
                  <a:txBody>
                    <a:bodyPr/>
                    <a:lstStyle/>
                    <a:p>
                      <a:r>
                        <a:rPr lang="en-US" altLang="zh-CN" sz="1000"/>
                        <a:t>125</a:t>
                      </a:r>
                    </a:p>
                  </a:txBody>
                  <a:tcPr marL="62630" marR="62630" marT="31315" marB="31315" anchor="ctr">
                    <a:lnL>
                      <a:noFill/>
                    </a:lnL>
                    <a:lnR>
                      <a:noFill/>
                    </a:lnR>
                    <a:lnT>
                      <a:noFill/>
                    </a:lnT>
                    <a:lnB>
                      <a:noFill/>
                    </a:lnB>
                    <a:solidFill>
                      <a:srgbClr val="E1E1E1"/>
                    </a:solidFill>
                  </a:tcPr>
                </a:tc>
              </a:tr>
              <a:tr h="287865">
                <a:tc>
                  <a:txBody>
                    <a:bodyPr/>
                    <a:lstStyle/>
                    <a:p>
                      <a:r>
                        <a:rPr lang="zh-CN" altLang="en-US" sz="1000"/>
                        <a:t>闪点，摄氏度</a:t>
                      </a:r>
                    </a:p>
                  </a:txBody>
                  <a:tcPr marL="62630" marR="62630" marT="31315" marB="31315" anchor="ctr">
                    <a:lnL>
                      <a:noFill/>
                    </a:lnL>
                    <a:lnR>
                      <a:noFill/>
                    </a:lnR>
                    <a:lnT>
                      <a:noFill/>
                    </a:lnT>
                    <a:lnB>
                      <a:noFill/>
                    </a:lnB>
                  </a:tcPr>
                </a:tc>
                <a:tc>
                  <a:txBody>
                    <a:bodyPr/>
                    <a:lstStyle/>
                    <a:p>
                      <a:r>
                        <a:rPr lang="en-US" sz="1000" dirty="0"/>
                        <a:t>ASTM D92</a:t>
                      </a:r>
                    </a:p>
                  </a:txBody>
                  <a:tcPr marL="62630" marR="62630" marT="31315" marB="31315" anchor="ctr">
                    <a:lnL>
                      <a:noFill/>
                    </a:lnL>
                    <a:lnR>
                      <a:noFill/>
                    </a:lnR>
                    <a:lnT>
                      <a:noFill/>
                    </a:lnT>
                    <a:lnB>
                      <a:noFill/>
                    </a:lnB>
                  </a:tcPr>
                </a:tc>
                <a:tc>
                  <a:txBody>
                    <a:bodyPr/>
                    <a:lstStyle/>
                    <a:p>
                      <a:r>
                        <a:rPr lang="en-US" altLang="zh-CN" sz="1000"/>
                        <a:t>240</a:t>
                      </a:r>
                      <a:r>
                        <a:rPr lang="zh-CN" altLang="en-US" sz="1000"/>
                        <a:t>摄氏度</a:t>
                      </a:r>
                    </a:p>
                  </a:txBody>
                  <a:tcPr marL="62630" marR="62630" marT="31315" marB="31315" anchor="ctr">
                    <a:lnL>
                      <a:noFill/>
                    </a:lnL>
                    <a:lnR>
                      <a:noFill/>
                    </a:lnR>
                    <a:lnT>
                      <a:noFill/>
                    </a:lnT>
                    <a:lnB>
                      <a:noFill/>
                    </a:lnB>
                  </a:tcPr>
                </a:tc>
                <a:tc>
                  <a:txBody>
                    <a:bodyPr/>
                    <a:lstStyle/>
                    <a:p>
                      <a:r>
                        <a:rPr lang="en-US" altLang="zh-CN" sz="1000"/>
                        <a:t>230</a:t>
                      </a:r>
                      <a:r>
                        <a:rPr lang="zh-CN" altLang="en-US" sz="1000"/>
                        <a:t>摄氏度</a:t>
                      </a:r>
                    </a:p>
                  </a:txBody>
                  <a:tcPr marL="62630" marR="62630" marT="31315" marB="31315" anchor="ctr">
                    <a:lnL>
                      <a:noFill/>
                    </a:lnL>
                    <a:lnR>
                      <a:noFill/>
                    </a:lnR>
                    <a:lnT>
                      <a:noFill/>
                    </a:lnT>
                    <a:lnB>
                      <a:noFill/>
                    </a:lnB>
                  </a:tcPr>
                </a:tc>
              </a:tr>
              <a:tr h="373670">
                <a:tc>
                  <a:txBody>
                    <a:bodyPr/>
                    <a:lstStyle/>
                    <a:p>
                      <a:r>
                        <a:rPr lang="zh-CN" altLang="en-US" sz="1000"/>
                        <a:t>自燃点，摄氏度 </a:t>
                      </a:r>
                    </a:p>
                  </a:txBody>
                  <a:tcPr marL="62630" marR="62630" marT="31315" marB="31315" anchor="ctr">
                    <a:lnL>
                      <a:noFill/>
                    </a:lnL>
                    <a:lnR>
                      <a:noFill/>
                    </a:lnR>
                    <a:lnT>
                      <a:noFill/>
                    </a:lnT>
                    <a:lnB>
                      <a:noFill/>
                    </a:lnB>
                    <a:solidFill>
                      <a:srgbClr val="E1E1E1"/>
                    </a:solidFill>
                  </a:tcPr>
                </a:tc>
                <a:tc>
                  <a:txBody>
                    <a:bodyPr/>
                    <a:lstStyle/>
                    <a:p>
                      <a:r>
                        <a:rPr lang="en-US" sz="1000" dirty="0"/>
                        <a:t>ASTM D92</a:t>
                      </a:r>
                    </a:p>
                  </a:txBody>
                  <a:tcPr marL="62630" marR="62630" marT="31315" marB="31315" anchor="ctr">
                    <a:lnL>
                      <a:noFill/>
                    </a:lnL>
                    <a:lnR>
                      <a:noFill/>
                    </a:lnR>
                    <a:lnT>
                      <a:noFill/>
                    </a:lnT>
                    <a:lnB>
                      <a:noFill/>
                    </a:lnB>
                    <a:solidFill>
                      <a:srgbClr val="E1E1E1"/>
                    </a:solidFill>
                  </a:tcPr>
                </a:tc>
                <a:tc>
                  <a:txBody>
                    <a:bodyPr/>
                    <a:lstStyle/>
                    <a:p>
                      <a:r>
                        <a:rPr lang="en-US" altLang="zh-CN" sz="1000"/>
                        <a:t>340</a:t>
                      </a:r>
                      <a:r>
                        <a:rPr lang="zh-CN" altLang="en-US" sz="1000"/>
                        <a:t>摄氏度</a:t>
                      </a:r>
                    </a:p>
                  </a:txBody>
                  <a:tcPr marL="62630" marR="62630" marT="31315" marB="31315" anchor="ctr">
                    <a:lnL>
                      <a:noFill/>
                    </a:lnL>
                    <a:lnR>
                      <a:noFill/>
                    </a:lnR>
                    <a:lnT>
                      <a:noFill/>
                    </a:lnT>
                    <a:lnB>
                      <a:noFill/>
                    </a:lnB>
                    <a:solidFill>
                      <a:srgbClr val="E1E1E1"/>
                    </a:solidFill>
                  </a:tcPr>
                </a:tc>
                <a:tc>
                  <a:txBody>
                    <a:bodyPr/>
                    <a:lstStyle/>
                    <a:p>
                      <a:r>
                        <a:rPr lang="en-US" altLang="zh-CN" sz="1000"/>
                        <a:t>330</a:t>
                      </a:r>
                      <a:r>
                        <a:rPr lang="zh-CN" altLang="en-US" sz="1000"/>
                        <a:t>摄氏度</a:t>
                      </a:r>
                    </a:p>
                  </a:txBody>
                  <a:tcPr marL="62630" marR="62630" marT="31315" marB="31315" anchor="ctr">
                    <a:lnL>
                      <a:noFill/>
                    </a:lnL>
                    <a:lnR>
                      <a:noFill/>
                    </a:lnR>
                    <a:lnT>
                      <a:noFill/>
                    </a:lnT>
                    <a:lnB>
                      <a:noFill/>
                    </a:lnB>
                    <a:solidFill>
                      <a:srgbClr val="E1E1E1"/>
                    </a:solidFill>
                  </a:tcPr>
                </a:tc>
              </a:tr>
              <a:tr h="287865">
                <a:tc>
                  <a:txBody>
                    <a:bodyPr/>
                    <a:lstStyle/>
                    <a:p>
                      <a:r>
                        <a:rPr lang="zh-CN" altLang="en-US" sz="1000"/>
                        <a:t>倾点，摄氏度</a:t>
                      </a:r>
                    </a:p>
                  </a:txBody>
                  <a:tcPr marL="62630" marR="62630" marT="31315" marB="31315" anchor="ctr">
                    <a:lnL>
                      <a:noFill/>
                    </a:lnL>
                    <a:lnR>
                      <a:noFill/>
                    </a:lnR>
                    <a:lnT>
                      <a:noFill/>
                    </a:lnT>
                    <a:lnB>
                      <a:noFill/>
                    </a:lnB>
                  </a:tcPr>
                </a:tc>
                <a:tc>
                  <a:txBody>
                    <a:bodyPr/>
                    <a:lstStyle/>
                    <a:p>
                      <a:r>
                        <a:rPr lang="en-US" sz="1000"/>
                        <a:t>ASTM D97</a:t>
                      </a:r>
                    </a:p>
                  </a:txBody>
                  <a:tcPr marL="62630" marR="62630" marT="31315" marB="31315" anchor="ctr">
                    <a:lnL>
                      <a:noFill/>
                    </a:lnL>
                    <a:lnR>
                      <a:noFill/>
                    </a:lnR>
                    <a:lnT>
                      <a:noFill/>
                    </a:lnT>
                    <a:lnB>
                      <a:noFill/>
                    </a:lnB>
                  </a:tcPr>
                </a:tc>
                <a:tc>
                  <a:txBody>
                    <a:bodyPr/>
                    <a:lstStyle/>
                    <a:p>
                      <a:r>
                        <a:rPr lang="en-US" altLang="zh-CN" sz="1000" dirty="0"/>
                        <a:t>—20</a:t>
                      </a:r>
                      <a:r>
                        <a:rPr lang="zh-CN" altLang="en-US" sz="1000" dirty="0"/>
                        <a:t>摄氏度</a:t>
                      </a:r>
                    </a:p>
                  </a:txBody>
                  <a:tcPr marL="62630" marR="62630" marT="31315" marB="31315" anchor="ctr">
                    <a:lnL>
                      <a:noFill/>
                    </a:lnL>
                    <a:lnR>
                      <a:noFill/>
                    </a:lnR>
                    <a:lnT>
                      <a:noFill/>
                    </a:lnT>
                    <a:lnB>
                      <a:noFill/>
                    </a:lnB>
                  </a:tcPr>
                </a:tc>
                <a:tc>
                  <a:txBody>
                    <a:bodyPr/>
                    <a:lstStyle/>
                    <a:p>
                      <a:r>
                        <a:rPr lang="zh-CN" altLang="en-US" sz="1000"/>
                        <a:t>－</a:t>
                      </a:r>
                      <a:r>
                        <a:rPr lang="en-US" altLang="zh-CN" sz="1000"/>
                        <a:t>200</a:t>
                      </a:r>
                      <a:r>
                        <a:rPr lang="zh-CN" altLang="en-US" sz="1000"/>
                        <a:t>摄氏度</a:t>
                      </a:r>
                    </a:p>
                  </a:txBody>
                  <a:tcPr marL="62630" marR="62630" marT="31315" marB="31315" anchor="ctr">
                    <a:lnL>
                      <a:noFill/>
                    </a:lnL>
                    <a:lnR>
                      <a:noFill/>
                    </a:lnR>
                    <a:lnT>
                      <a:noFill/>
                    </a:lnT>
                    <a:lnB>
                      <a:noFill/>
                    </a:lnB>
                  </a:tcPr>
                </a:tc>
              </a:tr>
              <a:tr h="413932">
                <a:tc>
                  <a:txBody>
                    <a:bodyPr/>
                    <a:lstStyle/>
                    <a:p>
                      <a:r>
                        <a:rPr lang="zh-CN" altLang="en-US" sz="1000"/>
                        <a:t>四球磨损直径，</a:t>
                      </a:r>
                      <a:r>
                        <a:rPr lang="en-US" altLang="zh-CN" sz="1000"/>
                        <a:t>75</a:t>
                      </a:r>
                      <a:r>
                        <a:rPr lang="zh-CN" altLang="en-US" sz="1000"/>
                        <a:t>摄氏度</a:t>
                      </a:r>
                      <a:br>
                        <a:rPr lang="zh-CN" altLang="en-US" sz="1000"/>
                      </a:br>
                      <a:r>
                        <a:rPr lang="en-US" altLang="zh-CN" sz="1000"/>
                        <a:t>40</a:t>
                      </a:r>
                      <a:r>
                        <a:rPr lang="zh-CN" altLang="en-US" sz="1000"/>
                        <a:t>公斤</a:t>
                      </a:r>
                      <a:r>
                        <a:rPr lang="en-US" altLang="zh-CN" sz="1000"/>
                        <a:t>1200</a:t>
                      </a:r>
                      <a:r>
                        <a:rPr lang="zh-CN" altLang="en-US" sz="1000"/>
                        <a:t>转</a:t>
                      </a:r>
                      <a:r>
                        <a:rPr lang="en-US" altLang="zh-CN" sz="1000"/>
                        <a:t>1</a:t>
                      </a:r>
                      <a:r>
                        <a:rPr lang="zh-CN" altLang="en-US" sz="1000"/>
                        <a:t>小时</a:t>
                      </a:r>
                    </a:p>
                  </a:txBody>
                  <a:tcPr marL="62630" marR="62630" marT="31315" marB="31315" anchor="ctr">
                    <a:lnL>
                      <a:noFill/>
                    </a:lnL>
                    <a:lnR>
                      <a:noFill/>
                    </a:lnR>
                    <a:lnT>
                      <a:noFill/>
                    </a:lnT>
                    <a:lnB>
                      <a:noFill/>
                    </a:lnB>
                    <a:solidFill>
                      <a:srgbClr val="E1E1E1"/>
                    </a:solidFill>
                  </a:tcPr>
                </a:tc>
                <a:tc>
                  <a:txBody>
                    <a:bodyPr/>
                    <a:lstStyle/>
                    <a:p>
                      <a:r>
                        <a:rPr lang="en-US" sz="1000"/>
                        <a:t>AsTM D2783</a:t>
                      </a:r>
                    </a:p>
                  </a:txBody>
                  <a:tcPr marL="62630" marR="62630" marT="31315" marB="31315" anchor="ctr">
                    <a:lnL>
                      <a:noFill/>
                    </a:lnL>
                    <a:lnR>
                      <a:noFill/>
                    </a:lnR>
                    <a:lnT>
                      <a:noFill/>
                    </a:lnT>
                    <a:lnB>
                      <a:noFill/>
                    </a:lnB>
                    <a:solidFill>
                      <a:srgbClr val="E1E1E1"/>
                    </a:solidFill>
                  </a:tcPr>
                </a:tc>
                <a:tc>
                  <a:txBody>
                    <a:bodyPr/>
                    <a:lstStyle/>
                    <a:p>
                      <a:r>
                        <a:rPr lang="en-US" sz="1000" dirty="0"/>
                        <a:t>0.43 mm</a:t>
                      </a:r>
                    </a:p>
                  </a:txBody>
                  <a:tcPr marL="62630" marR="62630" marT="31315" marB="31315" anchor="ctr">
                    <a:lnL>
                      <a:noFill/>
                    </a:lnL>
                    <a:lnR>
                      <a:noFill/>
                    </a:lnR>
                    <a:lnT>
                      <a:noFill/>
                    </a:lnT>
                    <a:lnB>
                      <a:noFill/>
                    </a:lnB>
                    <a:solidFill>
                      <a:srgbClr val="E1E1E1"/>
                    </a:solidFill>
                  </a:tcPr>
                </a:tc>
                <a:tc>
                  <a:txBody>
                    <a:bodyPr/>
                    <a:lstStyle/>
                    <a:p>
                      <a:r>
                        <a:rPr lang="en-US" sz="1000"/>
                        <a:t>0.38 mm</a:t>
                      </a:r>
                    </a:p>
                  </a:txBody>
                  <a:tcPr marL="62630" marR="62630" marT="31315" marB="31315" anchor="ctr">
                    <a:lnL>
                      <a:noFill/>
                    </a:lnL>
                    <a:lnR>
                      <a:noFill/>
                    </a:lnR>
                    <a:lnT>
                      <a:noFill/>
                    </a:lnT>
                    <a:lnB>
                      <a:noFill/>
                    </a:lnB>
                    <a:solidFill>
                      <a:srgbClr val="E1E1E1"/>
                    </a:solidFill>
                  </a:tcPr>
                </a:tc>
              </a:tr>
              <a:tr h="357985">
                <a:tc>
                  <a:txBody>
                    <a:bodyPr/>
                    <a:lstStyle/>
                    <a:p>
                      <a:r>
                        <a:rPr lang="zh-CN" altLang="en-US" sz="1000"/>
                        <a:t>蒸发损耗</a:t>
                      </a:r>
                      <a:r>
                        <a:rPr lang="en-US" altLang="zh-CN" sz="1000"/>
                        <a:t>205</a:t>
                      </a:r>
                      <a:r>
                        <a:rPr lang="zh-CN" altLang="en-US" sz="1000"/>
                        <a:t>摄氏度，</a:t>
                      </a:r>
                      <a:r>
                        <a:rPr lang="en-US" altLang="zh-CN" sz="1000"/>
                        <a:t>14</a:t>
                      </a:r>
                      <a:r>
                        <a:rPr lang="zh-CN" altLang="en-US" sz="1000"/>
                        <a:t>小时</a:t>
                      </a:r>
                    </a:p>
                  </a:txBody>
                  <a:tcPr marL="62630" marR="62630" marT="31315" marB="31315" anchor="ctr">
                    <a:lnL>
                      <a:noFill/>
                    </a:lnL>
                    <a:lnR>
                      <a:noFill/>
                    </a:lnR>
                    <a:lnT>
                      <a:noFill/>
                    </a:lnT>
                    <a:lnB>
                      <a:noFill/>
                    </a:lnB>
                  </a:tcPr>
                </a:tc>
                <a:tc>
                  <a:txBody>
                    <a:bodyPr/>
                    <a:lstStyle/>
                    <a:p>
                      <a:r>
                        <a:rPr lang="zh-CN" altLang="en-US" sz="1000" dirty="0"/>
                        <a:t> </a:t>
                      </a:r>
                    </a:p>
                  </a:txBody>
                  <a:tcPr marL="62630" marR="62630" marT="31315" marB="31315" anchor="ctr">
                    <a:lnL>
                      <a:noFill/>
                    </a:lnL>
                    <a:lnR>
                      <a:noFill/>
                    </a:lnR>
                    <a:lnT>
                      <a:noFill/>
                    </a:lnT>
                    <a:lnB>
                      <a:noFill/>
                    </a:lnB>
                  </a:tcPr>
                </a:tc>
                <a:tc>
                  <a:txBody>
                    <a:bodyPr/>
                    <a:lstStyle/>
                    <a:p>
                      <a:r>
                        <a:rPr lang="en-US" altLang="zh-CN" sz="1000" dirty="0"/>
                        <a:t>6</a:t>
                      </a:r>
                      <a:r>
                        <a:rPr lang="zh-CN" altLang="en-US" sz="1000" dirty="0"/>
                        <a:t>％</a:t>
                      </a:r>
                    </a:p>
                  </a:txBody>
                  <a:tcPr marL="62630" marR="62630" marT="31315" marB="31315" anchor="ctr">
                    <a:lnL>
                      <a:noFill/>
                    </a:lnL>
                    <a:lnR>
                      <a:noFill/>
                    </a:lnR>
                    <a:lnT>
                      <a:noFill/>
                    </a:lnT>
                    <a:lnB>
                      <a:noFill/>
                    </a:lnB>
                  </a:tcPr>
                </a:tc>
                <a:tc>
                  <a:txBody>
                    <a:bodyPr/>
                    <a:lstStyle/>
                    <a:p>
                      <a:r>
                        <a:rPr lang="en-US" altLang="zh-CN" sz="1000" dirty="0"/>
                        <a:t>4</a:t>
                      </a:r>
                      <a:r>
                        <a:rPr lang="zh-CN" altLang="en-US" sz="1000" dirty="0"/>
                        <a:t>％</a:t>
                      </a:r>
                    </a:p>
                  </a:txBody>
                  <a:tcPr marL="62630" marR="62630" marT="31315" marB="31315" anchor="ctr">
                    <a:lnL>
                      <a:noFill/>
                    </a:lnL>
                    <a:lnR>
                      <a:noFill/>
                    </a:lnR>
                    <a:lnT>
                      <a:noFill/>
                    </a:lnT>
                    <a:lnB>
                      <a:noFill/>
                    </a:lnB>
                  </a:tcPr>
                </a:tc>
              </a:tr>
              <a:tr h="287865">
                <a:tc>
                  <a:txBody>
                    <a:bodyPr/>
                    <a:lstStyle/>
                    <a:p>
                      <a:r>
                        <a:rPr lang="zh-CN" altLang="en-US" sz="1000"/>
                        <a:t>铜片腐蚀</a:t>
                      </a:r>
                    </a:p>
                  </a:txBody>
                  <a:tcPr marL="62630" marR="62630" marT="31315" marB="31315" anchor="ctr">
                    <a:lnL>
                      <a:noFill/>
                    </a:lnL>
                    <a:lnR>
                      <a:noFill/>
                    </a:lnR>
                    <a:lnT>
                      <a:noFill/>
                    </a:lnT>
                    <a:lnB>
                      <a:noFill/>
                    </a:lnB>
                    <a:solidFill>
                      <a:srgbClr val="E1E1E1"/>
                    </a:solidFill>
                  </a:tcPr>
                </a:tc>
                <a:tc>
                  <a:txBody>
                    <a:bodyPr/>
                    <a:lstStyle/>
                    <a:p>
                      <a:r>
                        <a:rPr lang="en-US" sz="1000" dirty="0"/>
                        <a:t>ASTM D 1 30</a:t>
                      </a:r>
                    </a:p>
                  </a:txBody>
                  <a:tcPr marL="62630" marR="62630" marT="31315" marB="31315" anchor="ctr">
                    <a:lnL>
                      <a:noFill/>
                    </a:lnL>
                    <a:lnR>
                      <a:noFill/>
                    </a:lnR>
                    <a:lnT>
                      <a:noFill/>
                    </a:lnT>
                    <a:lnB>
                      <a:noFill/>
                    </a:lnB>
                    <a:solidFill>
                      <a:srgbClr val="E1E1E1"/>
                    </a:solidFill>
                  </a:tcPr>
                </a:tc>
                <a:tc>
                  <a:txBody>
                    <a:bodyPr/>
                    <a:lstStyle/>
                    <a:p>
                      <a:r>
                        <a:rPr lang="en-US" sz="1000" dirty="0"/>
                        <a:t>1 a</a:t>
                      </a:r>
                    </a:p>
                  </a:txBody>
                  <a:tcPr marL="62630" marR="62630" marT="31315" marB="31315" anchor="ctr">
                    <a:lnL>
                      <a:noFill/>
                    </a:lnL>
                    <a:lnR>
                      <a:noFill/>
                    </a:lnR>
                    <a:lnT>
                      <a:noFill/>
                    </a:lnT>
                    <a:lnB>
                      <a:noFill/>
                    </a:lnB>
                    <a:solidFill>
                      <a:srgbClr val="E1E1E1"/>
                    </a:solidFill>
                  </a:tcPr>
                </a:tc>
                <a:tc>
                  <a:txBody>
                    <a:bodyPr/>
                    <a:lstStyle/>
                    <a:p>
                      <a:r>
                        <a:rPr lang="en-US" sz="1000" dirty="0"/>
                        <a:t>1 a</a:t>
                      </a:r>
                    </a:p>
                  </a:txBody>
                  <a:tcPr marL="62630" marR="62630" marT="31315" marB="31315"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3053535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9488" y="4844752"/>
            <a:ext cx="1905000" cy="1752600"/>
          </a:xfrm>
          <a:prstGeom prst="rect">
            <a:avLst/>
          </a:prstGeom>
        </p:spPr>
      </p:pic>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BIG 7</a:t>
            </a:r>
            <a:r>
              <a:rPr lang="zh-CN" altLang="en-US" b="1" dirty="0" smtClean="0"/>
              <a:t>超级齿轮润滑油</a:t>
            </a:r>
            <a:endParaRPr lang="zh-CN" altLang="en-US" b="1" dirty="0"/>
          </a:p>
        </p:txBody>
      </p:sp>
      <p:sp>
        <p:nvSpPr>
          <p:cNvPr id="15" name="矩形 14"/>
          <p:cNvSpPr/>
          <p:nvPr/>
        </p:nvSpPr>
        <p:spPr>
          <a:xfrm>
            <a:off x="408186" y="1412776"/>
            <a:ext cx="6972126" cy="4770537"/>
          </a:xfrm>
          <a:prstGeom prst="rect">
            <a:avLst/>
          </a:prstGeom>
        </p:spPr>
        <p:txBody>
          <a:bodyPr wrap="square">
            <a:spAutoFit/>
          </a:bodyPr>
          <a:lstStyle/>
          <a:p>
            <a:r>
              <a:rPr lang="zh-CN" altLang="en-US" sz="1600" dirty="0"/>
              <a:t>      </a:t>
            </a:r>
            <a:r>
              <a:rPr lang="zh-CN" altLang="en-US" sz="1600" dirty="0" smtClean="0"/>
              <a:t>  铁</a:t>
            </a:r>
            <a:r>
              <a:rPr lang="zh-CN" altLang="en-US" sz="1600" dirty="0"/>
              <a:t>霸</a:t>
            </a:r>
            <a:r>
              <a:rPr lang="en-US" altLang="zh-CN" sz="1600" dirty="0"/>
              <a:t>Big 7</a:t>
            </a:r>
            <a:r>
              <a:rPr lang="zh-CN" altLang="en-US" sz="1600" dirty="0"/>
              <a:t>多用途超级齿轮润滑油含有精心挑选并深度精练的高粘度指数基础油和先进的聚合物添加剂。本产品基础油具有优良的抗水性、抗氧化性和粘附性极强，并能在金属表面形成极强的油膜，有效地减少金属间的摩擦。</a:t>
            </a:r>
          </a:p>
          <a:p>
            <a:r>
              <a:rPr lang="zh-CN" altLang="en-US" sz="1600" dirty="0" smtClean="0"/>
              <a:t>       本</a:t>
            </a:r>
            <a:r>
              <a:rPr lang="zh-CN" altLang="en-US" sz="1600" dirty="0"/>
              <a:t>产品因采用了硫磷型添加剂，增加了承受高负荷能力，给予齿轮额外的保护。硫磷型抗磨剂提供在恶劣条件下的超级抗磨润滑，它强有力的添加剂配方发挥了最大程度的防锈、防腐蚀和抗氧化功效。另含有抗泡沫剂，将刚刚形成的气泡破坏。本产品有极好的油水分离性，能保持较低的工作温度，挥发性小，不易形成酸性物质，密封性与稳定性均好。能降低油温及齿轮箱内的油气压力，因此增强了封口的密封性，减少漏油。</a:t>
            </a:r>
          </a:p>
          <a:p>
            <a:r>
              <a:rPr lang="zh-CN" altLang="en-US" sz="1600" dirty="0" smtClean="0"/>
              <a:t>        高质量</a:t>
            </a:r>
            <a:r>
              <a:rPr lang="zh-CN" altLang="en-US" sz="1600" dirty="0"/>
              <a:t>的</a:t>
            </a:r>
            <a:r>
              <a:rPr lang="en-US" altLang="zh-CN" sz="1600" dirty="0"/>
              <a:t>Big 7</a:t>
            </a:r>
            <a:r>
              <a:rPr lang="zh-CN" altLang="en-US" sz="1600" dirty="0"/>
              <a:t>超级齿轮润滑油具有极强的粘附性，能够长时间粘附在金属表面，使齿轮在起动或变工况时立刻得到良好的润滑保护作用</a:t>
            </a:r>
            <a:r>
              <a:rPr lang="zh-CN" altLang="en-US" sz="1600" dirty="0" smtClean="0"/>
              <a:t>。</a:t>
            </a:r>
            <a:endParaRPr lang="en-US" altLang="zh-CN" sz="1600" dirty="0" smtClean="0"/>
          </a:p>
          <a:p>
            <a:r>
              <a:rPr lang="en-US" altLang="zh-CN" sz="1600" b="1" dirty="0" smtClean="0"/>
              <a:t/>
            </a:r>
            <a:br>
              <a:rPr lang="en-US" altLang="zh-CN" sz="1600" b="1" dirty="0" smtClean="0"/>
            </a:br>
            <a:r>
              <a:rPr lang="zh-CN" altLang="en-US" sz="1600" b="1" dirty="0" smtClean="0"/>
              <a:t>应用</a:t>
            </a:r>
            <a:r>
              <a:rPr lang="en-US" altLang="zh-CN" sz="1600" b="1" dirty="0" smtClean="0"/>
              <a:t>:    </a:t>
            </a:r>
            <a:r>
              <a:rPr lang="en-US" altLang="zh-CN" sz="1600" dirty="0" smtClean="0"/>
              <a:t>Big </a:t>
            </a:r>
            <a:r>
              <a:rPr lang="en-US" altLang="zh-CN" sz="1600" dirty="0"/>
              <a:t>7</a:t>
            </a:r>
            <a:r>
              <a:rPr lang="zh-CN" altLang="en-US" sz="1600" dirty="0"/>
              <a:t>超级齿轮润滑油能够满足各种型号封闭齿轮的润滑需要，如正齿轮、蜗轮、准双曲面齿轮等。本产品在差速传动设备及机械传动设备，方向盘齿轮、齿轮减速箱、斜齿轮、螺旋伞齿轮、终端传动链轮、普通工业齿轮及其它型号的工业齿轮上都有优良的表现。本产品特别推荐用于需用准双曲面齿轮润滑油的自动推进轮轴和重型设备的大扭矩传动系统。</a:t>
            </a:r>
          </a:p>
          <a:p>
            <a:endParaRPr lang="zh-CN" altLang="en-US" sz="1600" dirty="0"/>
          </a:p>
          <a:p>
            <a:r>
              <a:rPr lang="zh-CN" altLang="en-US" sz="1600" dirty="0"/>
              <a:t> </a:t>
            </a:r>
            <a:endParaRPr lang="zh-CN" altLang="en-US" sz="1600" dirty="0">
              <a:effectLst/>
            </a:endParaRPr>
          </a:p>
        </p:txBody>
      </p:sp>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42304780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endParaRPr lang="en-US" altLang="zh-CN" sz="1600" dirty="0"/>
          </a:p>
          <a:p>
            <a:r>
              <a:rPr lang="en-US" altLang="zh-CN" sz="1600" dirty="0" smtClean="0"/>
              <a:t>2</a:t>
            </a:r>
            <a:r>
              <a:rPr lang="zh-CN" altLang="en-US" sz="1600" dirty="0" smtClean="0"/>
              <a:t>，</a:t>
            </a:r>
            <a:r>
              <a:rPr lang="en-US" altLang="zh-CN" sz="1600" dirty="0"/>
              <a:t>3</a:t>
            </a:r>
            <a:r>
              <a:rPr lang="en-US" altLang="zh-CN" sz="1600" dirty="0" smtClean="0"/>
              <a:t>kg/</a:t>
            </a:r>
            <a:r>
              <a:rPr lang="zh-CN" altLang="en-US" sz="1600" dirty="0" smtClean="0"/>
              <a:t>罐（</a:t>
            </a:r>
            <a:r>
              <a:rPr lang="en-US" altLang="zh-CN" sz="1600" dirty="0" smtClean="0"/>
              <a:t>4</a:t>
            </a:r>
            <a:r>
              <a:rPr lang="zh-CN" altLang="en-US" sz="1600" dirty="0" smtClean="0"/>
              <a:t>罐</a:t>
            </a:r>
            <a:r>
              <a:rPr lang="en-US" altLang="zh-CN" sz="1600" dirty="0" smtClean="0"/>
              <a:t>/</a:t>
            </a:r>
            <a:r>
              <a:rPr lang="zh-CN" altLang="en-US" sz="1600" dirty="0" smtClean="0"/>
              <a:t>箱）                     </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2983137810"/>
              </p:ext>
            </p:extLst>
          </p:nvPr>
        </p:nvGraphicFramePr>
        <p:xfrm>
          <a:off x="940204" y="908720"/>
          <a:ext cx="7160188" cy="3960444"/>
        </p:xfrm>
        <a:graphic>
          <a:graphicData uri="http://schemas.openxmlformats.org/drawingml/2006/table">
            <a:tbl>
              <a:tblPr/>
              <a:tblGrid>
                <a:gridCol w="1790047"/>
                <a:gridCol w="1790047"/>
                <a:gridCol w="1790047"/>
                <a:gridCol w="1790047"/>
              </a:tblGrid>
              <a:tr h="275832">
                <a:tc>
                  <a:txBody>
                    <a:bodyPr/>
                    <a:lstStyle/>
                    <a:p>
                      <a:r>
                        <a:rPr lang="zh-CN" altLang="en-US" sz="1000" b="1" dirty="0">
                          <a:effectLst/>
                        </a:rPr>
                        <a:t>分类</a:t>
                      </a:r>
                    </a:p>
                  </a:txBody>
                  <a:tcPr marL="73742" marR="73742" marT="36871" marB="36871" anchor="ctr">
                    <a:lnL>
                      <a:noFill/>
                    </a:lnL>
                    <a:lnR>
                      <a:noFill/>
                    </a:lnR>
                    <a:lnT>
                      <a:noFill/>
                    </a:lnT>
                    <a:lnB>
                      <a:noFill/>
                    </a:lnB>
                    <a:solidFill>
                      <a:srgbClr val="E1E1E1"/>
                    </a:solidFill>
                  </a:tcPr>
                </a:tc>
                <a:tc>
                  <a:txBody>
                    <a:bodyPr/>
                    <a:lstStyle/>
                    <a:p>
                      <a:r>
                        <a:rPr lang="en-US" sz="1000" b="1">
                          <a:effectLst/>
                        </a:rPr>
                        <a:t>SAE</a:t>
                      </a:r>
                    </a:p>
                  </a:txBody>
                  <a:tcPr marL="73742" marR="73742" marT="36871" marB="36871" anchor="ctr">
                    <a:lnL>
                      <a:noFill/>
                    </a:lnL>
                    <a:lnR>
                      <a:noFill/>
                    </a:lnR>
                    <a:lnT>
                      <a:noFill/>
                    </a:lnT>
                    <a:lnB>
                      <a:noFill/>
                    </a:lnB>
                    <a:solidFill>
                      <a:srgbClr val="E1E1E1"/>
                    </a:solidFill>
                  </a:tcPr>
                </a:tc>
                <a:tc>
                  <a:txBody>
                    <a:bodyPr/>
                    <a:lstStyle/>
                    <a:p>
                      <a:r>
                        <a:rPr lang="en-US" sz="1000" b="1">
                          <a:effectLst/>
                        </a:rPr>
                        <a:t>80W/90</a:t>
                      </a:r>
                    </a:p>
                  </a:txBody>
                  <a:tcPr marL="73742" marR="73742" marT="36871" marB="36871" anchor="ctr">
                    <a:lnL>
                      <a:noFill/>
                    </a:lnL>
                    <a:lnR>
                      <a:noFill/>
                    </a:lnR>
                    <a:lnT>
                      <a:noFill/>
                    </a:lnT>
                    <a:lnB>
                      <a:noFill/>
                    </a:lnB>
                    <a:solidFill>
                      <a:srgbClr val="E1E1E1"/>
                    </a:solidFill>
                  </a:tcPr>
                </a:tc>
                <a:tc>
                  <a:txBody>
                    <a:bodyPr/>
                    <a:lstStyle/>
                    <a:p>
                      <a:r>
                        <a:rPr lang="en-US" sz="1000" b="1">
                          <a:effectLst/>
                        </a:rPr>
                        <a:t>85W/140</a:t>
                      </a:r>
                    </a:p>
                  </a:txBody>
                  <a:tcPr marL="73742" marR="73742" marT="36871" marB="36871" anchor="ctr">
                    <a:lnL>
                      <a:noFill/>
                    </a:lnL>
                    <a:lnR>
                      <a:noFill/>
                    </a:lnR>
                    <a:lnT>
                      <a:noFill/>
                    </a:lnT>
                    <a:lnB>
                      <a:noFill/>
                    </a:lnB>
                    <a:solidFill>
                      <a:srgbClr val="E1E1E1"/>
                    </a:solidFill>
                  </a:tcPr>
                </a:tc>
              </a:tr>
              <a:tr h="275832">
                <a:tc>
                  <a:txBody>
                    <a:bodyPr/>
                    <a:lstStyle/>
                    <a:p>
                      <a:r>
                        <a:rPr lang="en-US" sz="1000" dirty="0"/>
                        <a:t>EP</a:t>
                      </a:r>
                      <a:r>
                        <a:rPr lang="zh-CN" altLang="en-US" sz="1000" dirty="0"/>
                        <a:t>润滑油号</a:t>
                      </a:r>
                    </a:p>
                  </a:txBody>
                  <a:tcPr marL="73742" marR="73742" marT="36871" marB="36871" anchor="ctr">
                    <a:lnL>
                      <a:noFill/>
                    </a:lnL>
                    <a:lnR>
                      <a:noFill/>
                    </a:lnR>
                    <a:lnT>
                      <a:noFill/>
                    </a:lnT>
                    <a:lnB>
                      <a:noFill/>
                    </a:lnB>
                  </a:tcPr>
                </a:tc>
                <a:tc>
                  <a:txBody>
                    <a:bodyPr/>
                    <a:lstStyle/>
                    <a:p>
                      <a:r>
                        <a:rPr lang="en-US" sz="1000"/>
                        <a:t>AGMA </a:t>
                      </a:r>
                    </a:p>
                  </a:txBody>
                  <a:tcPr marL="73742" marR="73742" marT="36871" marB="36871" anchor="ctr">
                    <a:lnL>
                      <a:noFill/>
                    </a:lnL>
                    <a:lnR>
                      <a:noFill/>
                    </a:lnR>
                    <a:lnT>
                      <a:noFill/>
                    </a:lnT>
                    <a:lnB>
                      <a:noFill/>
                    </a:lnB>
                  </a:tcPr>
                </a:tc>
                <a:tc>
                  <a:txBody>
                    <a:bodyPr/>
                    <a:lstStyle/>
                    <a:p>
                      <a:r>
                        <a:rPr lang="en-US" sz="1000"/>
                        <a:t>4EP</a:t>
                      </a:r>
                      <a:r>
                        <a:rPr lang="zh-CN" altLang="en-US" sz="1000"/>
                        <a:t>至</a:t>
                      </a:r>
                      <a:r>
                        <a:rPr lang="en-US" altLang="zh-CN" sz="1000"/>
                        <a:t>5</a:t>
                      </a:r>
                      <a:r>
                        <a:rPr lang="en-US" sz="1000"/>
                        <a:t>EP </a:t>
                      </a:r>
                    </a:p>
                  </a:txBody>
                  <a:tcPr marL="73742" marR="73742" marT="36871" marB="36871" anchor="ctr">
                    <a:lnL>
                      <a:noFill/>
                    </a:lnL>
                    <a:lnR>
                      <a:noFill/>
                    </a:lnR>
                    <a:lnT>
                      <a:noFill/>
                    </a:lnT>
                    <a:lnB>
                      <a:noFill/>
                    </a:lnB>
                  </a:tcPr>
                </a:tc>
                <a:tc>
                  <a:txBody>
                    <a:bodyPr/>
                    <a:lstStyle/>
                    <a:p>
                      <a:r>
                        <a:rPr lang="en-US" sz="1000"/>
                        <a:t>7EP</a:t>
                      </a:r>
                    </a:p>
                  </a:txBody>
                  <a:tcPr marL="73742" marR="73742" marT="36871" marB="36871" anchor="ctr">
                    <a:lnL>
                      <a:noFill/>
                    </a:lnL>
                    <a:lnR>
                      <a:noFill/>
                    </a:lnR>
                    <a:lnT>
                      <a:noFill/>
                    </a:lnT>
                    <a:lnB>
                      <a:noFill/>
                    </a:lnB>
                  </a:tcPr>
                </a:tc>
              </a:tr>
              <a:tr h="316352">
                <a:tc>
                  <a:txBody>
                    <a:bodyPr/>
                    <a:lstStyle/>
                    <a:p>
                      <a:r>
                        <a:rPr lang="pt-BR" sz="1000" dirty="0"/>
                        <a:t>梯姆肯OK值，kg (N) </a:t>
                      </a:r>
                    </a:p>
                  </a:txBody>
                  <a:tcPr marL="73742" marR="73742" marT="36871" marB="36871" anchor="ctr">
                    <a:lnL>
                      <a:noFill/>
                    </a:lnL>
                    <a:lnR>
                      <a:noFill/>
                    </a:lnR>
                    <a:lnT>
                      <a:noFill/>
                    </a:lnT>
                    <a:lnB>
                      <a:noFill/>
                    </a:lnB>
                    <a:solidFill>
                      <a:srgbClr val="E1E1E1"/>
                    </a:solidFill>
                  </a:tcPr>
                </a:tc>
                <a:tc>
                  <a:txBody>
                    <a:bodyPr/>
                    <a:lstStyle/>
                    <a:p>
                      <a:r>
                        <a:rPr lang="en-US" sz="1000" dirty="0"/>
                        <a:t>ASTM D2782</a:t>
                      </a:r>
                    </a:p>
                  </a:txBody>
                  <a:tcPr marL="73742" marR="73742" marT="36871" marB="36871" anchor="ctr">
                    <a:lnL>
                      <a:noFill/>
                    </a:lnL>
                    <a:lnR>
                      <a:noFill/>
                    </a:lnR>
                    <a:lnT>
                      <a:noFill/>
                    </a:lnT>
                    <a:lnB>
                      <a:noFill/>
                    </a:lnB>
                    <a:solidFill>
                      <a:srgbClr val="E1E1E1"/>
                    </a:solidFill>
                  </a:tcPr>
                </a:tc>
                <a:tc>
                  <a:txBody>
                    <a:bodyPr/>
                    <a:lstStyle/>
                    <a:p>
                      <a:r>
                        <a:rPr lang="en-US" altLang="zh-CN" sz="1000"/>
                        <a:t>31.75 (311.36)</a:t>
                      </a:r>
                    </a:p>
                  </a:txBody>
                  <a:tcPr marL="73742" marR="73742" marT="36871" marB="36871" anchor="ctr">
                    <a:lnL>
                      <a:noFill/>
                    </a:lnL>
                    <a:lnR>
                      <a:noFill/>
                    </a:lnR>
                    <a:lnT>
                      <a:noFill/>
                    </a:lnT>
                    <a:lnB>
                      <a:noFill/>
                    </a:lnB>
                    <a:solidFill>
                      <a:srgbClr val="E1E1E1"/>
                    </a:solidFill>
                  </a:tcPr>
                </a:tc>
                <a:tc>
                  <a:txBody>
                    <a:bodyPr/>
                    <a:lstStyle/>
                    <a:p>
                      <a:r>
                        <a:rPr lang="en-US" altLang="zh-CN" sz="1000"/>
                        <a:t>31.75 (311.36)</a:t>
                      </a:r>
                    </a:p>
                  </a:txBody>
                  <a:tcPr marL="73742" marR="73742" marT="36871" marB="36871" anchor="ctr">
                    <a:lnL>
                      <a:noFill/>
                    </a:lnL>
                    <a:lnR>
                      <a:noFill/>
                    </a:lnR>
                    <a:lnT>
                      <a:noFill/>
                    </a:lnT>
                    <a:lnB>
                      <a:noFill/>
                    </a:lnB>
                    <a:solidFill>
                      <a:srgbClr val="E1E1E1"/>
                    </a:solidFill>
                  </a:tcPr>
                </a:tc>
              </a:tr>
              <a:tr h="275832">
                <a:tc>
                  <a:txBody>
                    <a:bodyPr/>
                    <a:lstStyle/>
                    <a:p>
                      <a:r>
                        <a:rPr lang="zh-CN" altLang="en-US" sz="1000"/>
                        <a:t>四球极压</a:t>
                      </a:r>
                    </a:p>
                  </a:txBody>
                  <a:tcPr marL="73742" marR="73742" marT="36871" marB="36871" anchor="ctr">
                    <a:lnL>
                      <a:noFill/>
                    </a:lnL>
                    <a:lnR>
                      <a:noFill/>
                    </a:lnR>
                    <a:lnT>
                      <a:noFill/>
                    </a:lnT>
                    <a:lnB>
                      <a:noFill/>
                    </a:lnB>
                  </a:tcPr>
                </a:tc>
                <a:tc>
                  <a:txBody>
                    <a:bodyPr/>
                    <a:lstStyle/>
                    <a:p>
                      <a:r>
                        <a:rPr lang="en-US" sz="1000" dirty="0"/>
                        <a:t>ASTM D2763</a:t>
                      </a:r>
                    </a:p>
                  </a:txBody>
                  <a:tcPr marL="73742" marR="73742" marT="36871" marB="36871" anchor="ctr">
                    <a:lnL>
                      <a:noFill/>
                    </a:lnL>
                    <a:lnR>
                      <a:noFill/>
                    </a:lnR>
                    <a:lnT>
                      <a:noFill/>
                    </a:lnT>
                    <a:lnB>
                      <a:noFill/>
                    </a:lnB>
                  </a:tcPr>
                </a:tc>
                <a:tc>
                  <a:txBody>
                    <a:bodyPr/>
                    <a:lstStyle/>
                    <a:p>
                      <a:r>
                        <a:rPr lang="zh-CN" altLang="en-US" sz="1000"/>
                        <a:t> </a:t>
                      </a:r>
                    </a:p>
                  </a:txBody>
                  <a:tcPr marL="73742" marR="73742" marT="36871" marB="36871" anchor="ctr">
                    <a:lnL>
                      <a:noFill/>
                    </a:lnL>
                    <a:lnR>
                      <a:noFill/>
                    </a:lnR>
                    <a:lnT>
                      <a:noFill/>
                    </a:lnT>
                    <a:lnB>
                      <a:noFill/>
                    </a:lnB>
                  </a:tcPr>
                </a:tc>
                <a:tc>
                  <a:txBody>
                    <a:bodyPr/>
                    <a:lstStyle/>
                    <a:p>
                      <a:r>
                        <a:rPr lang="zh-CN" altLang="en-US" sz="1000"/>
                        <a:t> </a:t>
                      </a:r>
                    </a:p>
                  </a:txBody>
                  <a:tcPr marL="73742" marR="73742" marT="36871" marB="36871" anchor="ctr">
                    <a:lnL>
                      <a:noFill/>
                    </a:lnL>
                    <a:lnR>
                      <a:noFill/>
                    </a:lnR>
                    <a:lnT>
                      <a:noFill/>
                    </a:lnT>
                    <a:lnB>
                      <a:noFill/>
                    </a:lnB>
                  </a:tcPr>
                </a:tc>
              </a:tr>
              <a:tr h="275832">
                <a:tc>
                  <a:txBody>
                    <a:bodyPr/>
                    <a:lstStyle/>
                    <a:p>
                      <a:r>
                        <a:rPr lang="zh-CN" altLang="en-US" sz="1000"/>
                        <a:t>综合磨损指数 </a:t>
                      </a:r>
                    </a:p>
                  </a:txBody>
                  <a:tcPr marL="73742" marR="73742" marT="36871" marB="36871" anchor="ctr">
                    <a:lnL>
                      <a:noFill/>
                    </a:lnL>
                    <a:lnR>
                      <a:noFill/>
                    </a:lnR>
                    <a:lnT>
                      <a:noFill/>
                    </a:lnT>
                    <a:lnB>
                      <a:noFill/>
                    </a:lnB>
                    <a:solidFill>
                      <a:srgbClr val="E1E1E1"/>
                    </a:solidFill>
                  </a:tcPr>
                </a:tc>
                <a:tc>
                  <a:txBody>
                    <a:bodyPr/>
                    <a:lstStyle/>
                    <a:p>
                      <a:r>
                        <a:rPr lang="zh-CN" altLang="en-US" sz="1000" dirty="0"/>
                        <a:t> </a:t>
                      </a:r>
                    </a:p>
                  </a:txBody>
                  <a:tcPr marL="73742" marR="73742" marT="36871" marB="36871" anchor="ctr">
                    <a:lnL>
                      <a:noFill/>
                    </a:lnL>
                    <a:lnR>
                      <a:noFill/>
                    </a:lnR>
                    <a:lnT>
                      <a:noFill/>
                    </a:lnT>
                    <a:lnB>
                      <a:noFill/>
                    </a:lnB>
                    <a:solidFill>
                      <a:srgbClr val="E1E1E1"/>
                    </a:solidFill>
                  </a:tcPr>
                </a:tc>
                <a:tc>
                  <a:txBody>
                    <a:bodyPr/>
                    <a:lstStyle/>
                    <a:p>
                      <a:r>
                        <a:rPr lang="en-US" altLang="zh-CN" sz="1000"/>
                        <a:t>45.8</a:t>
                      </a:r>
                    </a:p>
                  </a:txBody>
                  <a:tcPr marL="73742" marR="73742" marT="36871" marB="36871" anchor="ctr">
                    <a:lnL>
                      <a:noFill/>
                    </a:lnL>
                    <a:lnR>
                      <a:noFill/>
                    </a:lnR>
                    <a:lnT>
                      <a:noFill/>
                    </a:lnT>
                    <a:lnB>
                      <a:noFill/>
                    </a:lnB>
                    <a:solidFill>
                      <a:srgbClr val="E1E1E1"/>
                    </a:solidFill>
                  </a:tcPr>
                </a:tc>
                <a:tc>
                  <a:txBody>
                    <a:bodyPr/>
                    <a:lstStyle/>
                    <a:p>
                      <a:r>
                        <a:rPr lang="en-US" altLang="zh-CN" sz="1000"/>
                        <a:t>45.8</a:t>
                      </a:r>
                    </a:p>
                  </a:txBody>
                  <a:tcPr marL="73742" marR="73742" marT="36871" marB="36871" anchor="ctr">
                    <a:lnL>
                      <a:noFill/>
                    </a:lnL>
                    <a:lnR>
                      <a:noFill/>
                    </a:lnR>
                    <a:lnT>
                      <a:noFill/>
                    </a:lnT>
                    <a:lnB>
                      <a:noFill/>
                    </a:lnB>
                    <a:solidFill>
                      <a:srgbClr val="E1E1E1"/>
                    </a:solidFill>
                  </a:tcPr>
                </a:tc>
              </a:tr>
              <a:tr h="275832">
                <a:tc>
                  <a:txBody>
                    <a:bodyPr/>
                    <a:lstStyle/>
                    <a:p>
                      <a:r>
                        <a:rPr lang="zh-CN" altLang="en-US" sz="1000"/>
                        <a:t>熔融负荷，</a:t>
                      </a:r>
                      <a:r>
                        <a:rPr lang="en-US" sz="1000"/>
                        <a:t>kg </a:t>
                      </a:r>
                    </a:p>
                  </a:txBody>
                  <a:tcPr marL="73742" marR="73742" marT="36871" marB="36871" anchor="ctr">
                    <a:lnL>
                      <a:noFill/>
                    </a:lnL>
                    <a:lnR>
                      <a:noFill/>
                    </a:lnR>
                    <a:lnT>
                      <a:noFill/>
                    </a:lnT>
                    <a:lnB>
                      <a:noFill/>
                    </a:lnB>
                  </a:tcPr>
                </a:tc>
                <a:tc>
                  <a:txBody>
                    <a:bodyPr/>
                    <a:lstStyle/>
                    <a:p>
                      <a:r>
                        <a:rPr lang="zh-CN" altLang="en-US" sz="1000" dirty="0"/>
                        <a:t> </a:t>
                      </a:r>
                    </a:p>
                  </a:txBody>
                  <a:tcPr marL="73742" marR="73742" marT="36871" marB="36871" anchor="ctr">
                    <a:lnL>
                      <a:noFill/>
                    </a:lnL>
                    <a:lnR>
                      <a:noFill/>
                    </a:lnR>
                    <a:lnT>
                      <a:noFill/>
                    </a:lnT>
                    <a:lnB>
                      <a:noFill/>
                    </a:lnB>
                  </a:tcPr>
                </a:tc>
                <a:tc>
                  <a:txBody>
                    <a:bodyPr/>
                    <a:lstStyle/>
                    <a:p>
                      <a:r>
                        <a:rPr lang="en-US" altLang="zh-CN" sz="1000"/>
                        <a:t>250</a:t>
                      </a:r>
                    </a:p>
                  </a:txBody>
                  <a:tcPr marL="73742" marR="73742" marT="36871" marB="36871" anchor="ctr">
                    <a:lnL>
                      <a:noFill/>
                    </a:lnL>
                    <a:lnR>
                      <a:noFill/>
                    </a:lnR>
                    <a:lnT>
                      <a:noFill/>
                    </a:lnT>
                    <a:lnB>
                      <a:noFill/>
                    </a:lnB>
                  </a:tcPr>
                </a:tc>
                <a:tc>
                  <a:txBody>
                    <a:bodyPr/>
                    <a:lstStyle/>
                    <a:p>
                      <a:r>
                        <a:rPr lang="en-US" altLang="zh-CN" sz="1000"/>
                        <a:t>250</a:t>
                      </a:r>
                    </a:p>
                  </a:txBody>
                  <a:tcPr marL="73742" marR="73742" marT="36871" marB="36871" anchor="ctr">
                    <a:lnL>
                      <a:noFill/>
                    </a:lnL>
                    <a:lnR>
                      <a:noFill/>
                    </a:lnR>
                    <a:lnT>
                      <a:noFill/>
                    </a:lnT>
                    <a:lnB>
                      <a:noFill/>
                    </a:lnB>
                  </a:tcPr>
                </a:tc>
              </a:tr>
              <a:tr h="334108">
                <a:tc>
                  <a:txBody>
                    <a:bodyPr/>
                    <a:lstStyle/>
                    <a:p>
                      <a:r>
                        <a:rPr lang="zh-CN" altLang="en-US" sz="1000"/>
                        <a:t>四球磨损直径，</a:t>
                      </a:r>
                      <a:r>
                        <a:rPr lang="en-US" altLang="zh-CN" sz="1000"/>
                        <a:t>mm</a:t>
                      </a:r>
                    </a:p>
                  </a:txBody>
                  <a:tcPr marL="73742" marR="73742" marT="36871" marB="36871" anchor="ctr">
                    <a:lnL>
                      <a:noFill/>
                    </a:lnL>
                    <a:lnR>
                      <a:noFill/>
                    </a:lnR>
                    <a:lnT>
                      <a:noFill/>
                    </a:lnT>
                    <a:lnB>
                      <a:noFill/>
                    </a:lnB>
                    <a:solidFill>
                      <a:srgbClr val="E1E1E1"/>
                    </a:solidFill>
                  </a:tcPr>
                </a:tc>
                <a:tc>
                  <a:txBody>
                    <a:bodyPr/>
                    <a:lstStyle/>
                    <a:p>
                      <a:r>
                        <a:rPr lang="en-US" sz="1000" dirty="0"/>
                        <a:t>ASTM D2266 </a:t>
                      </a:r>
                    </a:p>
                  </a:txBody>
                  <a:tcPr marL="73742" marR="73742" marT="36871" marB="36871" anchor="ctr">
                    <a:lnL>
                      <a:noFill/>
                    </a:lnL>
                    <a:lnR>
                      <a:noFill/>
                    </a:lnR>
                    <a:lnT>
                      <a:noFill/>
                    </a:lnT>
                    <a:lnB>
                      <a:noFill/>
                    </a:lnB>
                    <a:solidFill>
                      <a:srgbClr val="E1E1E1"/>
                    </a:solidFill>
                  </a:tcPr>
                </a:tc>
                <a:tc>
                  <a:txBody>
                    <a:bodyPr/>
                    <a:lstStyle/>
                    <a:p>
                      <a:r>
                        <a:rPr lang="en-US" altLang="zh-CN" sz="1000" dirty="0"/>
                        <a:t>0.27</a:t>
                      </a:r>
                    </a:p>
                  </a:txBody>
                  <a:tcPr marL="73742" marR="73742" marT="36871" marB="36871" anchor="ctr">
                    <a:lnL>
                      <a:noFill/>
                    </a:lnL>
                    <a:lnR>
                      <a:noFill/>
                    </a:lnR>
                    <a:lnT>
                      <a:noFill/>
                    </a:lnT>
                    <a:lnB>
                      <a:noFill/>
                    </a:lnB>
                    <a:solidFill>
                      <a:srgbClr val="E1E1E1"/>
                    </a:solidFill>
                  </a:tcPr>
                </a:tc>
                <a:tc>
                  <a:txBody>
                    <a:bodyPr/>
                    <a:lstStyle/>
                    <a:p>
                      <a:r>
                        <a:rPr lang="en-US" altLang="zh-CN" sz="1000"/>
                        <a:t>0.27</a:t>
                      </a:r>
                    </a:p>
                  </a:txBody>
                  <a:tcPr marL="73742" marR="73742" marT="36871" marB="36871" anchor="ctr">
                    <a:lnL>
                      <a:noFill/>
                    </a:lnL>
                    <a:lnR>
                      <a:noFill/>
                    </a:lnR>
                    <a:lnT>
                      <a:noFill/>
                    </a:lnT>
                    <a:lnB>
                      <a:noFill/>
                    </a:lnB>
                    <a:solidFill>
                      <a:srgbClr val="E1E1E1"/>
                    </a:solidFill>
                  </a:tcPr>
                </a:tc>
              </a:tr>
              <a:tr h="275832">
                <a:tc>
                  <a:txBody>
                    <a:bodyPr/>
                    <a:lstStyle/>
                    <a:p>
                      <a:r>
                        <a:rPr lang="zh-CN" altLang="en-US" sz="1000"/>
                        <a:t>基础油特性 </a:t>
                      </a:r>
                    </a:p>
                  </a:txBody>
                  <a:tcPr marL="73742" marR="73742" marT="36871" marB="36871" anchor="ctr">
                    <a:lnL>
                      <a:noFill/>
                    </a:lnL>
                    <a:lnR>
                      <a:noFill/>
                    </a:lnR>
                    <a:lnT>
                      <a:noFill/>
                    </a:lnT>
                    <a:lnB>
                      <a:noFill/>
                    </a:lnB>
                  </a:tcPr>
                </a:tc>
                <a:tc>
                  <a:txBody>
                    <a:bodyPr/>
                    <a:lstStyle/>
                    <a:p>
                      <a:r>
                        <a:rPr lang="en-US" sz="1000"/>
                        <a:t>ASTM D445 </a:t>
                      </a:r>
                    </a:p>
                  </a:txBody>
                  <a:tcPr marL="73742" marR="73742" marT="36871" marB="36871" anchor="ctr">
                    <a:lnL>
                      <a:noFill/>
                    </a:lnL>
                    <a:lnR>
                      <a:noFill/>
                    </a:lnR>
                    <a:lnT>
                      <a:noFill/>
                    </a:lnT>
                    <a:lnB>
                      <a:noFill/>
                    </a:lnB>
                  </a:tcPr>
                </a:tc>
                <a:tc>
                  <a:txBody>
                    <a:bodyPr/>
                    <a:lstStyle/>
                    <a:p>
                      <a:r>
                        <a:rPr lang="zh-CN" altLang="en-US" sz="1000" dirty="0"/>
                        <a:t> </a:t>
                      </a:r>
                    </a:p>
                  </a:txBody>
                  <a:tcPr marL="73742" marR="73742" marT="36871" marB="36871" anchor="ctr">
                    <a:lnL>
                      <a:noFill/>
                    </a:lnL>
                    <a:lnR>
                      <a:noFill/>
                    </a:lnR>
                    <a:lnT>
                      <a:noFill/>
                    </a:lnT>
                    <a:lnB>
                      <a:noFill/>
                    </a:lnB>
                  </a:tcPr>
                </a:tc>
                <a:tc>
                  <a:txBody>
                    <a:bodyPr/>
                    <a:lstStyle/>
                    <a:p>
                      <a:r>
                        <a:rPr lang="zh-CN" altLang="en-US" sz="1000"/>
                        <a:t> </a:t>
                      </a:r>
                    </a:p>
                  </a:txBody>
                  <a:tcPr marL="73742" marR="73742" marT="36871" marB="36871" anchor="ctr">
                    <a:lnL>
                      <a:noFill/>
                    </a:lnL>
                    <a:lnR>
                      <a:noFill/>
                    </a:lnR>
                    <a:lnT>
                      <a:noFill/>
                    </a:lnT>
                    <a:lnB>
                      <a:noFill/>
                    </a:lnB>
                  </a:tcPr>
                </a:tc>
              </a:tr>
              <a:tr h="275832">
                <a:tc>
                  <a:txBody>
                    <a:bodyPr/>
                    <a:lstStyle/>
                    <a:p>
                      <a:r>
                        <a:rPr lang="zh-CN" altLang="en-US" sz="1000"/>
                        <a:t>低温℃，</a:t>
                      </a:r>
                      <a:r>
                        <a:rPr lang="en-US" sz="1000"/>
                        <a:t>Cp</a:t>
                      </a:r>
                    </a:p>
                  </a:txBody>
                  <a:tcPr marL="73742" marR="73742" marT="36871" marB="36871" anchor="ctr">
                    <a:lnL>
                      <a:noFill/>
                    </a:lnL>
                    <a:lnR>
                      <a:noFill/>
                    </a:lnR>
                    <a:lnT>
                      <a:noFill/>
                    </a:lnT>
                    <a:lnB>
                      <a:noFill/>
                    </a:lnB>
                    <a:solidFill>
                      <a:srgbClr val="E1E1E1"/>
                    </a:solidFill>
                  </a:tcPr>
                </a:tc>
                <a:tc>
                  <a:txBody>
                    <a:bodyPr/>
                    <a:lstStyle/>
                    <a:p>
                      <a:r>
                        <a:rPr lang="zh-CN" altLang="en-US" sz="1000"/>
                        <a:t> </a:t>
                      </a:r>
                    </a:p>
                  </a:txBody>
                  <a:tcPr marL="73742" marR="73742" marT="36871" marB="36871" anchor="ctr">
                    <a:lnL>
                      <a:noFill/>
                    </a:lnL>
                    <a:lnR>
                      <a:noFill/>
                    </a:lnR>
                    <a:lnT>
                      <a:noFill/>
                    </a:lnT>
                    <a:lnB>
                      <a:noFill/>
                    </a:lnB>
                    <a:solidFill>
                      <a:srgbClr val="E1E1E1"/>
                    </a:solidFill>
                  </a:tcPr>
                </a:tc>
                <a:tc>
                  <a:txBody>
                    <a:bodyPr/>
                    <a:lstStyle/>
                    <a:p>
                      <a:r>
                        <a:rPr lang="en-US" altLang="zh-CN" sz="1000" dirty="0"/>
                        <a:t>-26.1 </a:t>
                      </a:r>
                    </a:p>
                  </a:txBody>
                  <a:tcPr marL="73742" marR="73742" marT="36871" marB="36871" anchor="ctr">
                    <a:lnL>
                      <a:noFill/>
                    </a:lnL>
                    <a:lnR>
                      <a:noFill/>
                    </a:lnR>
                    <a:lnT>
                      <a:noFill/>
                    </a:lnT>
                    <a:lnB>
                      <a:noFill/>
                    </a:lnB>
                    <a:solidFill>
                      <a:srgbClr val="E1E1E1"/>
                    </a:solidFill>
                  </a:tcPr>
                </a:tc>
                <a:tc>
                  <a:txBody>
                    <a:bodyPr/>
                    <a:lstStyle/>
                    <a:p>
                      <a:r>
                        <a:rPr lang="en-US" altLang="zh-CN" sz="1000"/>
                        <a:t>12.2</a:t>
                      </a:r>
                    </a:p>
                  </a:txBody>
                  <a:tcPr marL="73742" marR="73742" marT="36871" marB="36871" anchor="ctr">
                    <a:lnL>
                      <a:noFill/>
                    </a:lnL>
                    <a:lnR>
                      <a:noFill/>
                    </a:lnR>
                    <a:lnT>
                      <a:noFill/>
                    </a:lnT>
                    <a:lnB>
                      <a:noFill/>
                    </a:lnB>
                    <a:solidFill>
                      <a:srgbClr val="E1E1E1"/>
                    </a:solidFill>
                  </a:tcPr>
                </a:tc>
              </a:tr>
              <a:tr h="275832">
                <a:tc>
                  <a:txBody>
                    <a:bodyPr/>
                    <a:lstStyle/>
                    <a:p>
                      <a:r>
                        <a:rPr lang="en-US" altLang="zh-CN" sz="1000"/>
                        <a:t>100℃</a:t>
                      </a:r>
                      <a:r>
                        <a:rPr lang="zh-CN" altLang="en-US" sz="1000"/>
                        <a:t>粘度，</a:t>
                      </a:r>
                      <a:r>
                        <a:rPr lang="en-US" sz="1000"/>
                        <a:t>cSt</a:t>
                      </a:r>
                    </a:p>
                  </a:txBody>
                  <a:tcPr marL="73742" marR="73742" marT="36871" marB="36871" anchor="ctr">
                    <a:lnL>
                      <a:noFill/>
                    </a:lnL>
                    <a:lnR>
                      <a:noFill/>
                    </a:lnR>
                    <a:lnT>
                      <a:noFill/>
                    </a:lnT>
                    <a:lnB>
                      <a:noFill/>
                    </a:lnB>
                  </a:tcPr>
                </a:tc>
                <a:tc>
                  <a:txBody>
                    <a:bodyPr/>
                    <a:lstStyle/>
                    <a:p>
                      <a:r>
                        <a:rPr lang="zh-CN" altLang="en-US" sz="1000"/>
                        <a:t> </a:t>
                      </a:r>
                    </a:p>
                  </a:txBody>
                  <a:tcPr marL="73742" marR="73742" marT="36871" marB="36871" anchor="ctr">
                    <a:lnL>
                      <a:noFill/>
                    </a:lnL>
                    <a:lnR>
                      <a:noFill/>
                    </a:lnR>
                    <a:lnT>
                      <a:noFill/>
                    </a:lnT>
                    <a:lnB>
                      <a:noFill/>
                    </a:lnB>
                  </a:tcPr>
                </a:tc>
                <a:tc>
                  <a:txBody>
                    <a:bodyPr/>
                    <a:lstStyle/>
                    <a:p>
                      <a:r>
                        <a:rPr lang="en-US" altLang="zh-CN" sz="1000" dirty="0"/>
                        <a:t>17.6 </a:t>
                      </a:r>
                    </a:p>
                  </a:txBody>
                  <a:tcPr marL="73742" marR="73742" marT="36871" marB="36871" anchor="ctr">
                    <a:lnL>
                      <a:noFill/>
                    </a:lnL>
                    <a:lnR>
                      <a:noFill/>
                    </a:lnR>
                    <a:lnT>
                      <a:noFill/>
                    </a:lnT>
                    <a:lnB>
                      <a:noFill/>
                    </a:lnB>
                  </a:tcPr>
                </a:tc>
                <a:tc>
                  <a:txBody>
                    <a:bodyPr/>
                    <a:lstStyle/>
                    <a:p>
                      <a:r>
                        <a:rPr lang="en-US" altLang="zh-CN" sz="1000"/>
                        <a:t>31.8</a:t>
                      </a:r>
                    </a:p>
                  </a:txBody>
                  <a:tcPr marL="73742" marR="73742" marT="36871" marB="36871" anchor="ctr">
                    <a:lnL>
                      <a:noFill/>
                    </a:lnL>
                    <a:lnR>
                      <a:noFill/>
                    </a:lnR>
                    <a:lnT>
                      <a:noFill/>
                    </a:lnT>
                    <a:lnB>
                      <a:noFill/>
                    </a:lnB>
                  </a:tcPr>
                </a:tc>
              </a:tr>
              <a:tr h="275832">
                <a:tc>
                  <a:txBody>
                    <a:bodyPr/>
                    <a:lstStyle/>
                    <a:p>
                      <a:r>
                        <a:rPr lang="en-US" altLang="zh-CN" sz="1000"/>
                        <a:t>40℃</a:t>
                      </a:r>
                      <a:r>
                        <a:rPr lang="zh-CN" altLang="en-US" sz="1000"/>
                        <a:t>粘度，</a:t>
                      </a:r>
                      <a:r>
                        <a:rPr lang="en-US" sz="1000"/>
                        <a:t>cSt </a:t>
                      </a:r>
                    </a:p>
                  </a:txBody>
                  <a:tcPr marL="73742" marR="73742" marT="36871" marB="36871" anchor="ctr">
                    <a:lnL>
                      <a:noFill/>
                    </a:lnL>
                    <a:lnR>
                      <a:noFill/>
                    </a:lnR>
                    <a:lnT>
                      <a:noFill/>
                    </a:lnT>
                    <a:lnB>
                      <a:noFill/>
                    </a:lnB>
                    <a:solidFill>
                      <a:srgbClr val="E1E1E1"/>
                    </a:solidFill>
                  </a:tcPr>
                </a:tc>
                <a:tc>
                  <a:txBody>
                    <a:bodyPr/>
                    <a:lstStyle/>
                    <a:p>
                      <a:r>
                        <a:rPr lang="zh-CN" altLang="en-US" sz="1000"/>
                        <a:t> </a:t>
                      </a:r>
                    </a:p>
                  </a:txBody>
                  <a:tcPr marL="73742" marR="73742" marT="36871" marB="36871" anchor="ctr">
                    <a:lnL>
                      <a:noFill/>
                    </a:lnL>
                    <a:lnR>
                      <a:noFill/>
                    </a:lnR>
                    <a:lnT>
                      <a:noFill/>
                    </a:lnT>
                    <a:lnB>
                      <a:noFill/>
                    </a:lnB>
                    <a:solidFill>
                      <a:srgbClr val="E1E1E1"/>
                    </a:solidFill>
                  </a:tcPr>
                </a:tc>
                <a:tc>
                  <a:txBody>
                    <a:bodyPr/>
                    <a:lstStyle/>
                    <a:p>
                      <a:r>
                        <a:rPr lang="en-US" altLang="zh-CN" sz="1000" dirty="0"/>
                        <a:t>176.1</a:t>
                      </a:r>
                    </a:p>
                  </a:txBody>
                  <a:tcPr marL="73742" marR="73742" marT="36871" marB="36871" anchor="ctr">
                    <a:lnL>
                      <a:noFill/>
                    </a:lnL>
                    <a:lnR>
                      <a:noFill/>
                    </a:lnR>
                    <a:lnT>
                      <a:noFill/>
                    </a:lnT>
                    <a:lnB>
                      <a:noFill/>
                    </a:lnB>
                    <a:solidFill>
                      <a:srgbClr val="E1E1E1"/>
                    </a:solidFill>
                  </a:tcPr>
                </a:tc>
                <a:tc>
                  <a:txBody>
                    <a:bodyPr/>
                    <a:lstStyle/>
                    <a:p>
                      <a:r>
                        <a:rPr lang="en-US" altLang="zh-CN" sz="1000"/>
                        <a:t>441</a:t>
                      </a:r>
                    </a:p>
                  </a:txBody>
                  <a:tcPr marL="73742" marR="73742" marT="36871" marB="36871" anchor="ctr">
                    <a:lnL>
                      <a:noFill/>
                    </a:lnL>
                    <a:lnR>
                      <a:noFill/>
                    </a:lnR>
                    <a:lnT>
                      <a:noFill/>
                    </a:lnT>
                    <a:lnB>
                      <a:noFill/>
                    </a:lnB>
                    <a:solidFill>
                      <a:srgbClr val="E1E1E1"/>
                    </a:solidFill>
                  </a:tcPr>
                </a:tc>
              </a:tr>
              <a:tr h="275832">
                <a:tc>
                  <a:txBody>
                    <a:bodyPr/>
                    <a:lstStyle/>
                    <a:p>
                      <a:r>
                        <a:rPr lang="zh-CN" altLang="en-US" sz="1000"/>
                        <a:t>粘度指数</a:t>
                      </a:r>
                    </a:p>
                  </a:txBody>
                  <a:tcPr marL="73742" marR="73742" marT="36871" marB="36871" anchor="ctr">
                    <a:lnL>
                      <a:noFill/>
                    </a:lnL>
                    <a:lnR>
                      <a:noFill/>
                    </a:lnR>
                    <a:lnT>
                      <a:noFill/>
                    </a:lnT>
                    <a:lnB>
                      <a:noFill/>
                    </a:lnB>
                  </a:tcPr>
                </a:tc>
                <a:tc>
                  <a:txBody>
                    <a:bodyPr/>
                    <a:lstStyle/>
                    <a:p>
                      <a:r>
                        <a:rPr lang="en-US" sz="1000"/>
                        <a:t>ASTM D2270</a:t>
                      </a:r>
                    </a:p>
                  </a:txBody>
                  <a:tcPr marL="73742" marR="73742" marT="36871" marB="36871" anchor="ctr">
                    <a:lnL>
                      <a:noFill/>
                    </a:lnL>
                    <a:lnR>
                      <a:noFill/>
                    </a:lnR>
                    <a:lnT>
                      <a:noFill/>
                    </a:lnT>
                    <a:lnB>
                      <a:noFill/>
                    </a:lnB>
                  </a:tcPr>
                </a:tc>
                <a:tc>
                  <a:txBody>
                    <a:bodyPr/>
                    <a:lstStyle/>
                    <a:p>
                      <a:r>
                        <a:rPr lang="en-US" altLang="zh-CN" sz="1000" dirty="0"/>
                        <a:t>121</a:t>
                      </a:r>
                    </a:p>
                  </a:txBody>
                  <a:tcPr marL="73742" marR="73742" marT="36871" marB="36871" anchor="ctr">
                    <a:lnL>
                      <a:noFill/>
                    </a:lnL>
                    <a:lnR>
                      <a:noFill/>
                    </a:lnR>
                    <a:lnT>
                      <a:noFill/>
                    </a:lnT>
                    <a:lnB>
                      <a:noFill/>
                    </a:lnB>
                  </a:tcPr>
                </a:tc>
                <a:tc>
                  <a:txBody>
                    <a:bodyPr/>
                    <a:lstStyle/>
                    <a:p>
                      <a:r>
                        <a:rPr lang="en-US" altLang="zh-CN" sz="1000" dirty="0"/>
                        <a:t>113</a:t>
                      </a:r>
                    </a:p>
                  </a:txBody>
                  <a:tcPr marL="73742" marR="73742" marT="36871" marB="36871" anchor="ctr">
                    <a:lnL>
                      <a:noFill/>
                    </a:lnL>
                    <a:lnR>
                      <a:noFill/>
                    </a:lnR>
                    <a:lnT>
                      <a:noFill/>
                    </a:lnT>
                    <a:lnB>
                      <a:noFill/>
                    </a:lnB>
                  </a:tcPr>
                </a:tc>
              </a:tr>
              <a:tr h="275832">
                <a:tc>
                  <a:txBody>
                    <a:bodyPr/>
                    <a:lstStyle/>
                    <a:p>
                      <a:r>
                        <a:rPr lang="zh-CN" altLang="en-US" sz="1000"/>
                        <a:t>闪点，℃</a:t>
                      </a:r>
                    </a:p>
                  </a:txBody>
                  <a:tcPr marL="73742" marR="73742" marT="36871" marB="36871" anchor="ctr">
                    <a:lnL>
                      <a:noFill/>
                    </a:lnL>
                    <a:lnR>
                      <a:noFill/>
                    </a:lnR>
                    <a:lnT>
                      <a:noFill/>
                    </a:lnT>
                    <a:lnB>
                      <a:noFill/>
                    </a:lnB>
                    <a:solidFill>
                      <a:srgbClr val="E1E1E1"/>
                    </a:solidFill>
                  </a:tcPr>
                </a:tc>
                <a:tc>
                  <a:txBody>
                    <a:bodyPr/>
                    <a:lstStyle/>
                    <a:p>
                      <a:r>
                        <a:rPr lang="en-US" sz="1000"/>
                        <a:t>ASTM D92</a:t>
                      </a:r>
                    </a:p>
                  </a:txBody>
                  <a:tcPr marL="73742" marR="73742" marT="36871" marB="36871" anchor="ctr">
                    <a:lnL>
                      <a:noFill/>
                    </a:lnL>
                    <a:lnR>
                      <a:noFill/>
                    </a:lnR>
                    <a:lnT>
                      <a:noFill/>
                    </a:lnT>
                    <a:lnB>
                      <a:noFill/>
                    </a:lnB>
                    <a:solidFill>
                      <a:srgbClr val="E1E1E1"/>
                    </a:solidFill>
                  </a:tcPr>
                </a:tc>
                <a:tc>
                  <a:txBody>
                    <a:bodyPr/>
                    <a:lstStyle/>
                    <a:p>
                      <a:r>
                        <a:rPr lang="en-US" altLang="zh-CN" sz="1000"/>
                        <a:t>210</a:t>
                      </a:r>
                    </a:p>
                  </a:txBody>
                  <a:tcPr marL="73742" marR="73742" marT="36871" marB="36871" anchor="ctr">
                    <a:lnL>
                      <a:noFill/>
                    </a:lnL>
                    <a:lnR>
                      <a:noFill/>
                    </a:lnR>
                    <a:lnT>
                      <a:noFill/>
                    </a:lnT>
                    <a:lnB>
                      <a:noFill/>
                    </a:lnB>
                    <a:solidFill>
                      <a:srgbClr val="E1E1E1"/>
                    </a:solidFill>
                  </a:tcPr>
                </a:tc>
                <a:tc>
                  <a:txBody>
                    <a:bodyPr/>
                    <a:lstStyle/>
                    <a:p>
                      <a:r>
                        <a:rPr lang="en-US" altLang="zh-CN" sz="1000" dirty="0"/>
                        <a:t>220</a:t>
                      </a:r>
                    </a:p>
                  </a:txBody>
                  <a:tcPr marL="73742" marR="73742" marT="36871" marB="36871" anchor="ctr">
                    <a:lnL>
                      <a:noFill/>
                    </a:lnL>
                    <a:lnR>
                      <a:noFill/>
                    </a:lnR>
                    <a:lnT>
                      <a:noFill/>
                    </a:lnT>
                    <a:lnB>
                      <a:noFill/>
                    </a:lnB>
                    <a:solidFill>
                      <a:srgbClr val="E1E1E1"/>
                    </a:solidFill>
                  </a:tcPr>
                </a:tc>
              </a:tr>
              <a:tr h="275832">
                <a:tc>
                  <a:txBody>
                    <a:bodyPr/>
                    <a:lstStyle/>
                    <a:p>
                      <a:r>
                        <a:rPr lang="zh-CN" altLang="en-US" sz="1000"/>
                        <a:t>倾点，℃</a:t>
                      </a:r>
                    </a:p>
                  </a:txBody>
                  <a:tcPr marL="73742" marR="73742" marT="36871" marB="36871" anchor="ctr">
                    <a:lnL>
                      <a:noFill/>
                    </a:lnL>
                    <a:lnR>
                      <a:noFill/>
                    </a:lnR>
                    <a:lnT>
                      <a:noFill/>
                    </a:lnT>
                    <a:lnB>
                      <a:noFill/>
                    </a:lnB>
                  </a:tcPr>
                </a:tc>
                <a:tc>
                  <a:txBody>
                    <a:bodyPr/>
                    <a:lstStyle/>
                    <a:p>
                      <a:r>
                        <a:rPr lang="en-US" sz="1000"/>
                        <a:t>ASTM D97</a:t>
                      </a:r>
                    </a:p>
                  </a:txBody>
                  <a:tcPr marL="73742" marR="73742" marT="36871" marB="36871" anchor="ctr">
                    <a:lnL>
                      <a:noFill/>
                    </a:lnL>
                    <a:lnR>
                      <a:noFill/>
                    </a:lnR>
                    <a:lnT>
                      <a:noFill/>
                    </a:lnT>
                    <a:lnB>
                      <a:noFill/>
                    </a:lnB>
                  </a:tcPr>
                </a:tc>
                <a:tc>
                  <a:txBody>
                    <a:bodyPr/>
                    <a:lstStyle/>
                    <a:p>
                      <a:r>
                        <a:rPr lang="en-US" altLang="zh-CN" sz="1000"/>
                        <a:t>-29</a:t>
                      </a:r>
                    </a:p>
                  </a:txBody>
                  <a:tcPr marL="73742" marR="73742" marT="36871" marB="36871" anchor="ctr">
                    <a:lnL>
                      <a:noFill/>
                    </a:lnL>
                    <a:lnR>
                      <a:noFill/>
                    </a:lnR>
                    <a:lnT>
                      <a:noFill/>
                    </a:lnT>
                    <a:lnB>
                      <a:noFill/>
                    </a:lnB>
                  </a:tcPr>
                </a:tc>
                <a:tc>
                  <a:txBody>
                    <a:bodyPr/>
                    <a:lstStyle/>
                    <a:p>
                      <a:r>
                        <a:rPr lang="en-US" altLang="zh-CN" sz="1000" dirty="0"/>
                        <a:t>-10</a:t>
                      </a:r>
                    </a:p>
                  </a:txBody>
                  <a:tcPr marL="73742" marR="73742" marT="36871" marB="36871" anchor="ctr">
                    <a:lnL>
                      <a:noFill/>
                    </a:lnL>
                    <a:lnR>
                      <a:noFill/>
                    </a:lnR>
                    <a:lnT>
                      <a:noFill/>
                    </a:lnT>
                    <a:lnB>
                      <a:noFill/>
                    </a:lnB>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4161866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zh-CN" altLang="en-US" b="1" dirty="0" smtClean="0"/>
              <a:t>铁霸风力发电机齿轮油</a:t>
            </a:r>
            <a:endParaRPr lang="zh-CN" altLang="en-US" b="1" dirty="0"/>
          </a:p>
        </p:txBody>
      </p:sp>
      <p:sp>
        <p:nvSpPr>
          <p:cNvPr id="15" name="矩形 14"/>
          <p:cNvSpPr/>
          <p:nvPr/>
        </p:nvSpPr>
        <p:spPr>
          <a:xfrm>
            <a:off x="408186" y="1412776"/>
            <a:ext cx="6972126" cy="4647426"/>
          </a:xfrm>
          <a:prstGeom prst="rect">
            <a:avLst/>
          </a:prstGeom>
        </p:spPr>
        <p:txBody>
          <a:bodyPr wrap="square">
            <a:spAutoFit/>
          </a:bodyPr>
          <a:lstStyle/>
          <a:p>
            <a:r>
              <a:rPr lang="zh-CN" altLang="en-US" sz="1600" dirty="0"/>
              <a:t>      </a:t>
            </a:r>
            <a:r>
              <a:rPr lang="zh-CN" altLang="en-US" sz="1600" dirty="0" smtClean="0"/>
              <a:t>  铁</a:t>
            </a:r>
            <a:r>
              <a:rPr lang="zh-CN" altLang="en-US" sz="1600" dirty="0"/>
              <a:t>霸风力发电机齿轮油选用优质聚 </a:t>
            </a:r>
            <a:r>
              <a:rPr lang="en-US" altLang="zh-CN" sz="1600" b="1" dirty="0"/>
              <a:t>α </a:t>
            </a:r>
            <a:r>
              <a:rPr lang="zh-CN" altLang="en-US" sz="1600" dirty="0"/>
              <a:t>烯烃全合成基础油和高性能复合添加剂，经特殊制备工艺精心调制。</a:t>
            </a:r>
            <a:br>
              <a:rPr lang="zh-CN" altLang="en-US" sz="1600" dirty="0"/>
            </a:br>
            <a:r>
              <a:rPr lang="zh-CN" altLang="en-US" sz="1600" dirty="0"/>
              <a:t>    </a:t>
            </a:r>
            <a:r>
              <a:rPr lang="zh-CN" altLang="en-US" sz="1600" dirty="0" smtClean="0"/>
              <a:t>   本</a:t>
            </a:r>
            <a:r>
              <a:rPr lang="zh-CN" altLang="en-US" sz="1600" dirty="0"/>
              <a:t>产品可以在极端环境温度及恶劣工况条件下使用，能有效防止齿轮在运行中微点蚀的产生，同时具有抗极压和重负荷工业齿轮油的特性，在齿面形成极强的油膜，延长齿轮使用寿命。高粘度指数的聚</a:t>
            </a:r>
            <a:r>
              <a:rPr lang="en-US" altLang="zh-CN" sz="1600" b="1" dirty="0"/>
              <a:t>α </a:t>
            </a:r>
            <a:r>
              <a:rPr lang="zh-CN" altLang="en-US" sz="1600" dirty="0"/>
              <a:t>烯烃全合成基础油，高低温性能卓越，可使用于高温地区和严寒地区的长寿命齿轮油。</a:t>
            </a:r>
            <a:br>
              <a:rPr lang="zh-CN" altLang="en-US" sz="1600" dirty="0"/>
            </a:br>
            <a:r>
              <a:rPr lang="zh-CN" altLang="en-US" sz="1600" dirty="0"/>
              <a:t>    </a:t>
            </a:r>
            <a:r>
              <a:rPr lang="zh-CN" altLang="en-US" sz="1600" dirty="0" smtClean="0"/>
              <a:t>    铁</a:t>
            </a:r>
            <a:r>
              <a:rPr lang="zh-CN" altLang="en-US" sz="1600" dirty="0"/>
              <a:t>霸风力发电机齿轮油的抗微点蚀性能可满足</a:t>
            </a:r>
            <a:r>
              <a:rPr lang="en-US" altLang="zh-CN" sz="1600" dirty="0" err="1"/>
              <a:t>Flender</a:t>
            </a:r>
            <a:r>
              <a:rPr lang="en-US" altLang="zh-CN" sz="1600" dirty="0"/>
              <a:t> AG</a:t>
            </a:r>
            <a:r>
              <a:rPr lang="zh-CN" altLang="en-US" sz="1600" dirty="0"/>
              <a:t>和</a:t>
            </a:r>
            <a:r>
              <a:rPr lang="en-US" altLang="zh-CN" sz="1600" dirty="0" err="1"/>
              <a:t>Winergy</a:t>
            </a:r>
            <a:r>
              <a:rPr lang="zh-CN" altLang="en-US" sz="1600" dirty="0"/>
              <a:t>要求，亦符合</a:t>
            </a:r>
            <a:r>
              <a:rPr lang="en-US" altLang="zh-CN" sz="1600" dirty="0"/>
              <a:t>US Steel 224</a:t>
            </a:r>
            <a:r>
              <a:rPr lang="zh-CN" altLang="en-US" sz="1600" dirty="0"/>
              <a:t>，</a:t>
            </a:r>
            <a:r>
              <a:rPr lang="en-US" altLang="zh-CN" sz="1600" dirty="0"/>
              <a:t>AGMA9005-E02</a:t>
            </a:r>
            <a:r>
              <a:rPr lang="zh-CN" altLang="en-US" sz="1600" dirty="0"/>
              <a:t>和</a:t>
            </a:r>
            <a:r>
              <a:rPr lang="en-US" altLang="zh-CN" sz="1600" dirty="0"/>
              <a:t>DIN51517 Part 3</a:t>
            </a:r>
            <a:r>
              <a:rPr lang="zh-CN" altLang="en-US" sz="1600" dirty="0"/>
              <a:t>要求。同时对各类密封件及密封材料相容性好。适用于风力发电设备齿轮箱及塑料挤压齿轮箱。能够满足各种型号封闭齿轮的润滑需要，如正齿轮，蜗轮，准双曲面齿轮等。除适用于风力发电机设备及塑料挤压的齿轮箱，也适合钢铁行业、造纸行业等设备的齿轮箱。 技术指标：</a:t>
            </a:r>
          </a:p>
          <a:p>
            <a:r>
              <a:rPr lang="zh-CN" altLang="en-US" sz="1600" dirty="0"/>
              <a:t>    </a:t>
            </a:r>
            <a:r>
              <a:rPr lang="zh-CN" altLang="en-US" sz="1600" dirty="0" smtClean="0"/>
              <a:t>    铁</a:t>
            </a:r>
            <a:r>
              <a:rPr lang="zh-CN" altLang="en-US" sz="1600" dirty="0"/>
              <a:t>霸风力发电机齿轮油与矿物齿轮油相容，但掺用可能减低其性能。为得到最佳效能，建议彻底清除旧油品及冲洗齿轮箱。勿与其他齿轮油混用，以免影响本齿轮油性能的发挥。使用铁霸风力发电机齿轮油的齿轮箱内壁请勿刷任何油漆。</a:t>
            </a:r>
          </a:p>
          <a:p>
            <a:endParaRPr lang="zh-CN" altLang="en-US" sz="1600" dirty="0"/>
          </a:p>
          <a:p>
            <a:r>
              <a:rPr lang="zh-CN" altLang="en-US" sz="1600" dirty="0"/>
              <a:t> </a:t>
            </a:r>
            <a:endParaRPr lang="zh-CN" altLang="en-US" sz="1600" dirty="0">
              <a:effectLst/>
            </a:endParaRPr>
          </a:p>
        </p:txBody>
      </p:sp>
      <p:sp>
        <p:nvSpPr>
          <p:cNvPr id="5" name="动作按钮: 自定义 4">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995806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170kg/</a:t>
            </a:r>
            <a:r>
              <a:rPr lang="zh-CN" altLang="en-US" sz="1600" dirty="0" smtClean="0"/>
              <a:t>桶                                                  </a:t>
            </a:r>
            <a:endParaRPr lang="en-US" altLang="zh-CN" sz="1600" dirty="0"/>
          </a:p>
          <a:p>
            <a:r>
              <a:rPr lang="en-US" altLang="zh-CN" sz="1600" dirty="0" smtClean="0"/>
              <a:t>2</a:t>
            </a:r>
            <a:r>
              <a:rPr lang="zh-CN" altLang="en-US" sz="1600" dirty="0" smtClean="0"/>
              <a:t>，</a:t>
            </a:r>
            <a:r>
              <a:rPr lang="en-US" altLang="zh-CN" sz="1600" dirty="0" smtClean="0"/>
              <a:t>17kg/</a:t>
            </a:r>
            <a:r>
              <a:rPr lang="zh-CN" altLang="en-US" sz="1600" dirty="0" smtClean="0"/>
              <a:t>桶                     </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2281873643"/>
              </p:ext>
            </p:extLst>
          </p:nvPr>
        </p:nvGraphicFramePr>
        <p:xfrm>
          <a:off x="971600" y="908720"/>
          <a:ext cx="7243284" cy="4010512"/>
        </p:xfrm>
        <a:graphic>
          <a:graphicData uri="http://schemas.openxmlformats.org/drawingml/2006/table">
            <a:tbl>
              <a:tblPr/>
              <a:tblGrid>
                <a:gridCol w="2414428"/>
                <a:gridCol w="2414428"/>
                <a:gridCol w="2414428"/>
              </a:tblGrid>
              <a:tr h="305472">
                <a:tc>
                  <a:txBody>
                    <a:bodyPr/>
                    <a:lstStyle/>
                    <a:p>
                      <a:r>
                        <a:rPr lang="en-US" sz="1000" b="1" dirty="0">
                          <a:effectLst/>
                        </a:rPr>
                        <a:t>ISO</a:t>
                      </a:r>
                      <a:r>
                        <a:rPr lang="zh-CN" altLang="en-US" sz="1000" b="1" dirty="0">
                          <a:effectLst/>
                        </a:rPr>
                        <a:t>粘度分类</a:t>
                      </a:r>
                    </a:p>
                  </a:txBody>
                  <a:tcPr marL="83127" marR="83127" marT="41564" marB="41564" anchor="ctr">
                    <a:lnL>
                      <a:noFill/>
                    </a:lnL>
                    <a:lnR>
                      <a:noFill/>
                    </a:lnR>
                    <a:lnT>
                      <a:noFill/>
                    </a:lnT>
                    <a:lnB>
                      <a:noFill/>
                    </a:lnB>
                    <a:solidFill>
                      <a:srgbClr val="E1E1E1"/>
                    </a:solidFill>
                  </a:tcPr>
                </a:tc>
                <a:tc>
                  <a:txBody>
                    <a:bodyPr/>
                    <a:lstStyle/>
                    <a:p>
                      <a:r>
                        <a:rPr lang="en-US" sz="1000" b="1">
                          <a:effectLst/>
                        </a:rPr>
                        <a:t>ISO</a:t>
                      </a:r>
                    </a:p>
                  </a:txBody>
                  <a:tcPr marL="83127" marR="83127" marT="41564" marB="41564" anchor="ctr">
                    <a:lnL>
                      <a:noFill/>
                    </a:lnL>
                    <a:lnR>
                      <a:noFill/>
                    </a:lnR>
                    <a:lnT>
                      <a:noFill/>
                    </a:lnT>
                    <a:lnB>
                      <a:noFill/>
                    </a:lnB>
                    <a:solidFill>
                      <a:srgbClr val="E1E1E1"/>
                    </a:solidFill>
                  </a:tcPr>
                </a:tc>
                <a:tc>
                  <a:txBody>
                    <a:bodyPr/>
                    <a:lstStyle/>
                    <a:p>
                      <a:r>
                        <a:rPr lang="en-US" altLang="zh-CN" sz="1000" b="1">
                          <a:effectLst/>
                        </a:rPr>
                        <a:t>320</a:t>
                      </a:r>
                    </a:p>
                  </a:txBody>
                  <a:tcPr marL="83127" marR="83127" marT="41564" marB="41564" anchor="ctr">
                    <a:lnL>
                      <a:noFill/>
                    </a:lnL>
                    <a:lnR>
                      <a:noFill/>
                    </a:lnR>
                    <a:lnT>
                      <a:noFill/>
                    </a:lnT>
                    <a:lnB>
                      <a:noFill/>
                    </a:lnB>
                    <a:solidFill>
                      <a:srgbClr val="E1E1E1"/>
                    </a:solidFill>
                  </a:tcPr>
                </a:tc>
              </a:tr>
              <a:tr h="305472">
                <a:tc>
                  <a:txBody>
                    <a:bodyPr/>
                    <a:lstStyle/>
                    <a:p>
                      <a:r>
                        <a:rPr lang="en-US" sz="1000" dirty="0"/>
                        <a:t>EP</a:t>
                      </a:r>
                      <a:r>
                        <a:rPr lang="zh-CN" altLang="en-US" sz="1000" dirty="0"/>
                        <a:t>润滑油号</a:t>
                      </a:r>
                    </a:p>
                  </a:txBody>
                  <a:tcPr marL="83127" marR="83127" marT="41564" marB="41564" anchor="ctr">
                    <a:lnL>
                      <a:noFill/>
                    </a:lnL>
                    <a:lnR>
                      <a:noFill/>
                    </a:lnR>
                    <a:lnT>
                      <a:noFill/>
                    </a:lnT>
                    <a:lnB>
                      <a:noFill/>
                    </a:lnB>
                  </a:tcPr>
                </a:tc>
                <a:tc>
                  <a:txBody>
                    <a:bodyPr/>
                    <a:lstStyle/>
                    <a:p>
                      <a:r>
                        <a:rPr lang="en-US" sz="1000"/>
                        <a:t>AGMA</a:t>
                      </a:r>
                    </a:p>
                  </a:txBody>
                  <a:tcPr marL="83127" marR="83127" marT="41564" marB="41564" anchor="ctr">
                    <a:lnL>
                      <a:noFill/>
                    </a:lnL>
                    <a:lnR>
                      <a:noFill/>
                    </a:lnR>
                    <a:lnT>
                      <a:noFill/>
                    </a:lnT>
                    <a:lnB>
                      <a:noFill/>
                    </a:lnB>
                  </a:tcPr>
                </a:tc>
                <a:tc>
                  <a:txBody>
                    <a:bodyPr/>
                    <a:lstStyle/>
                    <a:p>
                      <a:r>
                        <a:rPr lang="en-US" sz="1000"/>
                        <a:t>6EP</a:t>
                      </a:r>
                    </a:p>
                  </a:txBody>
                  <a:tcPr marL="83127" marR="83127" marT="41564" marB="41564" anchor="ctr">
                    <a:lnL>
                      <a:noFill/>
                    </a:lnL>
                    <a:lnR>
                      <a:noFill/>
                    </a:lnR>
                    <a:lnT>
                      <a:noFill/>
                    </a:lnT>
                    <a:lnB>
                      <a:noFill/>
                    </a:lnB>
                  </a:tcPr>
                </a:tc>
              </a:tr>
              <a:tr h="305472">
                <a:tc>
                  <a:txBody>
                    <a:bodyPr/>
                    <a:lstStyle/>
                    <a:p>
                      <a:r>
                        <a:rPr lang="zh-CN" altLang="en-US" sz="1000" dirty="0"/>
                        <a:t>比重</a:t>
                      </a:r>
                    </a:p>
                  </a:txBody>
                  <a:tcPr marL="83127" marR="83127" marT="41564" marB="41564" anchor="ctr">
                    <a:lnL>
                      <a:noFill/>
                    </a:lnL>
                    <a:lnR>
                      <a:noFill/>
                    </a:lnR>
                    <a:lnT>
                      <a:noFill/>
                    </a:lnT>
                    <a:lnB>
                      <a:noFill/>
                    </a:lnB>
                    <a:solidFill>
                      <a:srgbClr val="E1E1E1"/>
                    </a:solidFill>
                  </a:tcPr>
                </a:tc>
                <a:tc>
                  <a:txBody>
                    <a:bodyPr/>
                    <a:lstStyle/>
                    <a:p>
                      <a:r>
                        <a:rPr lang="en-US" sz="1000"/>
                        <a:t>ASTM D92</a:t>
                      </a:r>
                    </a:p>
                  </a:txBody>
                  <a:tcPr marL="83127" marR="83127" marT="41564" marB="41564" anchor="ctr">
                    <a:lnL>
                      <a:noFill/>
                    </a:lnL>
                    <a:lnR>
                      <a:noFill/>
                    </a:lnR>
                    <a:lnT>
                      <a:noFill/>
                    </a:lnT>
                    <a:lnB>
                      <a:noFill/>
                    </a:lnB>
                    <a:solidFill>
                      <a:srgbClr val="E1E1E1"/>
                    </a:solidFill>
                  </a:tcPr>
                </a:tc>
                <a:tc>
                  <a:txBody>
                    <a:bodyPr/>
                    <a:lstStyle/>
                    <a:p>
                      <a:r>
                        <a:rPr lang="en-US" altLang="zh-CN" sz="1000"/>
                        <a:t>0.860</a:t>
                      </a:r>
                    </a:p>
                  </a:txBody>
                  <a:tcPr marL="83127" marR="83127" marT="41564" marB="41564" anchor="ctr">
                    <a:lnL>
                      <a:noFill/>
                    </a:lnL>
                    <a:lnR>
                      <a:noFill/>
                    </a:lnR>
                    <a:lnT>
                      <a:noFill/>
                    </a:lnT>
                    <a:lnB>
                      <a:noFill/>
                    </a:lnB>
                    <a:solidFill>
                      <a:srgbClr val="E1E1E1"/>
                    </a:solidFill>
                  </a:tcPr>
                </a:tc>
              </a:tr>
              <a:tr h="305472">
                <a:tc>
                  <a:txBody>
                    <a:bodyPr/>
                    <a:lstStyle/>
                    <a:p>
                      <a:r>
                        <a:rPr lang="zh-CN" altLang="en-US" sz="1000" dirty="0"/>
                        <a:t>四球极压</a:t>
                      </a:r>
                    </a:p>
                  </a:txBody>
                  <a:tcPr marL="83127" marR="83127" marT="41564" marB="41564" anchor="ctr">
                    <a:lnL>
                      <a:noFill/>
                    </a:lnL>
                    <a:lnR>
                      <a:noFill/>
                    </a:lnR>
                    <a:lnT>
                      <a:noFill/>
                    </a:lnT>
                    <a:lnB>
                      <a:noFill/>
                    </a:lnB>
                  </a:tcPr>
                </a:tc>
                <a:tc>
                  <a:txBody>
                    <a:bodyPr/>
                    <a:lstStyle/>
                    <a:p>
                      <a:r>
                        <a:rPr lang="en-US" sz="1000"/>
                        <a:t>ASTM D2783</a:t>
                      </a:r>
                    </a:p>
                  </a:txBody>
                  <a:tcPr marL="83127" marR="83127" marT="41564" marB="41564" anchor="ctr">
                    <a:lnL>
                      <a:noFill/>
                    </a:lnL>
                    <a:lnR>
                      <a:noFill/>
                    </a:lnR>
                    <a:lnT>
                      <a:noFill/>
                    </a:lnT>
                    <a:lnB>
                      <a:noFill/>
                    </a:lnB>
                  </a:tcPr>
                </a:tc>
                <a:tc>
                  <a:txBody>
                    <a:bodyPr/>
                    <a:lstStyle/>
                    <a:p>
                      <a:r>
                        <a:rPr lang="zh-CN" altLang="en-US" sz="1000"/>
                        <a:t> </a:t>
                      </a:r>
                    </a:p>
                  </a:txBody>
                  <a:tcPr marL="83127" marR="83127" marT="41564" marB="41564" anchor="ctr">
                    <a:lnL>
                      <a:noFill/>
                    </a:lnL>
                    <a:lnR>
                      <a:noFill/>
                    </a:lnR>
                    <a:lnT>
                      <a:noFill/>
                    </a:lnT>
                    <a:lnB>
                      <a:noFill/>
                    </a:lnB>
                  </a:tcPr>
                </a:tc>
              </a:tr>
              <a:tr h="305472">
                <a:tc>
                  <a:txBody>
                    <a:bodyPr/>
                    <a:lstStyle/>
                    <a:p>
                      <a:r>
                        <a:rPr lang="zh-CN" altLang="en-US" sz="1000" dirty="0"/>
                        <a:t>烧融负荷，</a:t>
                      </a:r>
                      <a:r>
                        <a:rPr lang="en-US" sz="1000" dirty="0"/>
                        <a:t>N</a:t>
                      </a:r>
                    </a:p>
                  </a:txBody>
                  <a:tcPr marL="83127" marR="83127" marT="41564" marB="41564" anchor="ctr">
                    <a:lnL>
                      <a:noFill/>
                    </a:lnL>
                    <a:lnR>
                      <a:noFill/>
                    </a:lnR>
                    <a:lnT>
                      <a:noFill/>
                    </a:lnT>
                    <a:lnB>
                      <a:noFill/>
                    </a:lnB>
                    <a:solidFill>
                      <a:srgbClr val="E1E1E1"/>
                    </a:solidFill>
                  </a:tcPr>
                </a:tc>
                <a:tc>
                  <a:txBody>
                    <a:bodyPr/>
                    <a:lstStyle/>
                    <a:p>
                      <a:r>
                        <a:rPr lang="zh-CN" altLang="en-US" sz="1000"/>
                        <a:t> </a:t>
                      </a:r>
                    </a:p>
                  </a:txBody>
                  <a:tcPr marL="83127" marR="83127" marT="41564" marB="41564" anchor="ctr">
                    <a:lnL>
                      <a:noFill/>
                    </a:lnL>
                    <a:lnR>
                      <a:noFill/>
                    </a:lnR>
                    <a:lnT>
                      <a:noFill/>
                    </a:lnT>
                    <a:lnB>
                      <a:noFill/>
                    </a:lnB>
                    <a:solidFill>
                      <a:srgbClr val="E1E1E1"/>
                    </a:solidFill>
                  </a:tcPr>
                </a:tc>
                <a:tc>
                  <a:txBody>
                    <a:bodyPr/>
                    <a:lstStyle/>
                    <a:p>
                      <a:r>
                        <a:rPr lang="en-US" altLang="zh-CN" sz="1000"/>
                        <a:t>2452</a:t>
                      </a:r>
                    </a:p>
                  </a:txBody>
                  <a:tcPr marL="83127" marR="83127" marT="41564" marB="41564" anchor="ctr">
                    <a:lnL>
                      <a:noFill/>
                    </a:lnL>
                    <a:lnR>
                      <a:noFill/>
                    </a:lnR>
                    <a:lnT>
                      <a:noFill/>
                    </a:lnT>
                    <a:lnB>
                      <a:noFill/>
                    </a:lnB>
                    <a:solidFill>
                      <a:srgbClr val="E1E1E1"/>
                    </a:solidFill>
                  </a:tcPr>
                </a:tc>
              </a:tr>
              <a:tr h="344848">
                <a:tc>
                  <a:txBody>
                    <a:bodyPr/>
                    <a:lstStyle/>
                    <a:p>
                      <a:r>
                        <a:rPr lang="zh-CN" altLang="en-US" sz="1000"/>
                        <a:t>综合磨损值（</a:t>
                      </a:r>
                      <a:r>
                        <a:rPr lang="en-US" altLang="zh-CN" sz="1000"/>
                        <a:t>ZMZ</a:t>
                      </a:r>
                      <a:r>
                        <a:rPr lang="zh-CN" altLang="en-US" sz="1000"/>
                        <a:t>），</a:t>
                      </a:r>
                      <a:r>
                        <a:rPr lang="en-US" altLang="zh-CN" sz="1000"/>
                        <a:t>N</a:t>
                      </a:r>
                    </a:p>
                  </a:txBody>
                  <a:tcPr marL="83127" marR="83127" marT="41564" marB="41564" anchor="ctr">
                    <a:lnL>
                      <a:noFill/>
                    </a:lnL>
                    <a:lnR>
                      <a:noFill/>
                    </a:lnR>
                    <a:lnT>
                      <a:noFill/>
                    </a:lnT>
                    <a:lnB>
                      <a:noFill/>
                    </a:lnB>
                  </a:tcPr>
                </a:tc>
                <a:tc>
                  <a:txBody>
                    <a:bodyPr/>
                    <a:lstStyle/>
                    <a:p>
                      <a:r>
                        <a:rPr lang="zh-CN" altLang="en-US" sz="1000" dirty="0"/>
                        <a:t> </a:t>
                      </a:r>
                    </a:p>
                  </a:txBody>
                  <a:tcPr marL="83127" marR="83127" marT="41564" marB="41564" anchor="ctr">
                    <a:lnL>
                      <a:noFill/>
                    </a:lnL>
                    <a:lnR>
                      <a:noFill/>
                    </a:lnR>
                    <a:lnT>
                      <a:noFill/>
                    </a:lnT>
                    <a:lnB>
                      <a:noFill/>
                    </a:lnB>
                  </a:tcPr>
                </a:tc>
                <a:tc>
                  <a:txBody>
                    <a:bodyPr/>
                    <a:lstStyle/>
                    <a:p>
                      <a:r>
                        <a:rPr lang="en-US" altLang="zh-CN" sz="1000"/>
                        <a:t>550</a:t>
                      </a:r>
                    </a:p>
                  </a:txBody>
                  <a:tcPr marL="83127" marR="83127" marT="41564" marB="41564" anchor="ctr">
                    <a:lnL>
                      <a:noFill/>
                    </a:lnL>
                    <a:lnR>
                      <a:noFill/>
                    </a:lnR>
                    <a:lnT>
                      <a:noFill/>
                    </a:lnT>
                    <a:lnB>
                      <a:noFill/>
                    </a:lnB>
                  </a:tcPr>
                </a:tc>
              </a:tr>
              <a:tr h="305472">
                <a:tc>
                  <a:txBody>
                    <a:bodyPr/>
                    <a:lstStyle/>
                    <a:p>
                      <a:r>
                        <a:rPr lang="en-US" sz="1000"/>
                        <a:t>FZG</a:t>
                      </a:r>
                      <a:r>
                        <a:rPr lang="zh-CN" altLang="en-US" sz="1000"/>
                        <a:t>齿轮试验</a:t>
                      </a:r>
                    </a:p>
                  </a:txBody>
                  <a:tcPr marL="83127" marR="83127" marT="41564" marB="41564" anchor="ctr">
                    <a:lnL>
                      <a:noFill/>
                    </a:lnL>
                    <a:lnR>
                      <a:noFill/>
                    </a:lnR>
                    <a:lnT>
                      <a:noFill/>
                    </a:lnT>
                    <a:lnB>
                      <a:noFill/>
                    </a:lnB>
                    <a:solidFill>
                      <a:srgbClr val="E1E1E1"/>
                    </a:solidFill>
                  </a:tcPr>
                </a:tc>
                <a:tc>
                  <a:txBody>
                    <a:bodyPr/>
                    <a:lstStyle/>
                    <a:p>
                      <a:r>
                        <a:rPr lang="zh-CN" altLang="en-US" sz="1000" dirty="0"/>
                        <a:t> </a:t>
                      </a:r>
                    </a:p>
                  </a:txBody>
                  <a:tcPr marL="83127" marR="83127" marT="41564" marB="41564" anchor="ctr">
                    <a:lnL>
                      <a:noFill/>
                    </a:lnL>
                    <a:lnR>
                      <a:noFill/>
                    </a:lnR>
                    <a:lnT>
                      <a:noFill/>
                    </a:lnT>
                    <a:lnB>
                      <a:noFill/>
                    </a:lnB>
                    <a:solidFill>
                      <a:srgbClr val="E1E1E1"/>
                    </a:solidFill>
                  </a:tcPr>
                </a:tc>
                <a:tc>
                  <a:txBody>
                    <a:bodyPr/>
                    <a:lstStyle/>
                    <a:p>
                      <a:r>
                        <a:rPr lang="en-US" altLang="zh-CN" sz="1000"/>
                        <a:t>&gt;12</a:t>
                      </a:r>
                    </a:p>
                  </a:txBody>
                  <a:tcPr marL="83127" marR="83127" marT="41564" marB="41564" anchor="ctr">
                    <a:lnL>
                      <a:noFill/>
                    </a:lnL>
                    <a:lnR>
                      <a:noFill/>
                    </a:lnR>
                    <a:lnT>
                      <a:noFill/>
                    </a:lnT>
                    <a:lnB>
                      <a:noFill/>
                    </a:lnB>
                    <a:solidFill>
                      <a:srgbClr val="E1E1E1"/>
                    </a:solidFill>
                  </a:tcPr>
                </a:tc>
              </a:tr>
              <a:tr h="305472">
                <a:tc>
                  <a:txBody>
                    <a:bodyPr/>
                    <a:lstStyle/>
                    <a:p>
                      <a:r>
                        <a:rPr lang="zh-CN" altLang="en-US" sz="1000"/>
                        <a:t>防锈试验</a:t>
                      </a:r>
                    </a:p>
                  </a:txBody>
                  <a:tcPr marL="83127" marR="83127" marT="41564" marB="41564" anchor="ctr">
                    <a:lnL>
                      <a:noFill/>
                    </a:lnL>
                    <a:lnR>
                      <a:noFill/>
                    </a:lnR>
                    <a:lnT>
                      <a:noFill/>
                    </a:lnT>
                    <a:lnB>
                      <a:noFill/>
                    </a:lnB>
                  </a:tcPr>
                </a:tc>
                <a:tc>
                  <a:txBody>
                    <a:bodyPr/>
                    <a:lstStyle/>
                    <a:p>
                      <a:r>
                        <a:rPr lang="en-US" sz="1000" dirty="0"/>
                        <a:t>ASTM D665</a:t>
                      </a:r>
                    </a:p>
                  </a:txBody>
                  <a:tcPr marL="83127" marR="83127" marT="41564" marB="41564" anchor="ctr">
                    <a:lnL>
                      <a:noFill/>
                    </a:lnL>
                    <a:lnR>
                      <a:noFill/>
                    </a:lnR>
                    <a:lnT>
                      <a:noFill/>
                    </a:lnT>
                    <a:lnB>
                      <a:noFill/>
                    </a:lnB>
                  </a:tcPr>
                </a:tc>
                <a:tc>
                  <a:txBody>
                    <a:bodyPr/>
                    <a:lstStyle/>
                    <a:p>
                      <a:r>
                        <a:rPr lang="zh-CN" altLang="en-US" sz="1000"/>
                        <a:t>通过</a:t>
                      </a:r>
                    </a:p>
                  </a:txBody>
                  <a:tcPr marL="83127" marR="83127" marT="41564" marB="41564" anchor="ctr">
                    <a:lnL>
                      <a:noFill/>
                    </a:lnL>
                    <a:lnR>
                      <a:noFill/>
                    </a:lnR>
                    <a:lnT>
                      <a:noFill/>
                    </a:lnT>
                    <a:lnB>
                      <a:noFill/>
                    </a:lnB>
                  </a:tcPr>
                </a:tc>
              </a:tr>
              <a:tr h="305472">
                <a:tc>
                  <a:txBody>
                    <a:bodyPr/>
                    <a:lstStyle/>
                    <a:p>
                      <a:r>
                        <a:rPr lang="en-US" altLang="zh-CN" sz="1000"/>
                        <a:t>40℃</a:t>
                      </a:r>
                      <a:r>
                        <a:rPr lang="zh-CN" altLang="en-US" sz="1000"/>
                        <a:t>粘度，</a:t>
                      </a:r>
                      <a:r>
                        <a:rPr lang="en-US" sz="1000"/>
                        <a:t>cSt</a:t>
                      </a:r>
                    </a:p>
                  </a:txBody>
                  <a:tcPr marL="83127" marR="83127" marT="41564" marB="41564" anchor="ctr">
                    <a:lnL>
                      <a:noFill/>
                    </a:lnL>
                    <a:lnR>
                      <a:noFill/>
                    </a:lnR>
                    <a:lnT>
                      <a:noFill/>
                    </a:lnT>
                    <a:lnB>
                      <a:noFill/>
                    </a:lnB>
                    <a:solidFill>
                      <a:srgbClr val="E1E1E1"/>
                    </a:solidFill>
                  </a:tcPr>
                </a:tc>
                <a:tc>
                  <a:txBody>
                    <a:bodyPr/>
                    <a:lstStyle/>
                    <a:p>
                      <a:r>
                        <a:rPr lang="en-US" sz="1000" dirty="0"/>
                        <a:t>ASTM D445</a:t>
                      </a:r>
                    </a:p>
                  </a:txBody>
                  <a:tcPr marL="83127" marR="83127" marT="41564" marB="41564" anchor="ctr">
                    <a:lnL>
                      <a:noFill/>
                    </a:lnL>
                    <a:lnR>
                      <a:noFill/>
                    </a:lnR>
                    <a:lnT>
                      <a:noFill/>
                    </a:lnT>
                    <a:lnB>
                      <a:noFill/>
                    </a:lnB>
                    <a:solidFill>
                      <a:srgbClr val="E1E1E1"/>
                    </a:solidFill>
                  </a:tcPr>
                </a:tc>
                <a:tc>
                  <a:txBody>
                    <a:bodyPr/>
                    <a:lstStyle/>
                    <a:p>
                      <a:r>
                        <a:rPr lang="en-US" altLang="zh-CN" sz="1000" dirty="0"/>
                        <a:t>288-352</a:t>
                      </a:r>
                    </a:p>
                  </a:txBody>
                  <a:tcPr marL="83127" marR="83127" marT="41564" marB="41564" anchor="ctr">
                    <a:lnL>
                      <a:noFill/>
                    </a:lnL>
                    <a:lnR>
                      <a:noFill/>
                    </a:lnR>
                    <a:lnT>
                      <a:noFill/>
                    </a:lnT>
                    <a:lnB>
                      <a:noFill/>
                    </a:lnB>
                    <a:solidFill>
                      <a:srgbClr val="E1E1E1"/>
                    </a:solidFill>
                  </a:tcPr>
                </a:tc>
              </a:tr>
              <a:tr h="305472">
                <a:tc>
                  <a:txBody>
                    <a:bodyPr/>
                    <a:lstStyle/>
                    <a:p>
                      <a:r>
                        <a:rPr lang="en-US" altLang="zh-CN" sz="1000"/>
                        <a:t>100℃</a:t>
                      </a:r>
                      <a:r>
                        <a:rPr lang="zh-CN" altLang="en-US" sz="1000"/>
                        <a:t>粘度，</a:t>
                      </a:r>
                      <a:r>
                        <a:rPr lang="en-US" sz="1000"/>
                        <a:t>cSt</a:t>
                      </a:r>
                    </a:p>
                  </a:txBody>
                  <a:tcPr marL="83127" marR="83127" marT="41564" marB="41564" anchor="ctr">
                    <a:lnL>
                      <a:noFill/>
                    </a:lnL>
                    <a:lnR>
                      <a:noFill/>
                    </a:lnR>
                    <a:lnT>
                      <a:noFill/>
                    </a:lnT>
                    <a:lnB>
                      <a:noFill/>
                    </a:lnB>
                  </a:tcPr>
                </a:tc>
                <a:tc>
                  <a:txBody>
                    <a:bodyPr/>
                    <a:lstStyle/>
                    <a:p>
                      <a:r>
                        <a:rPr lang="en-US" sz="1000"/>
                        <a:t>ASTM D445</a:t>
                      </a:r>
                    </a:p>
                  </a:txBody>
                  <a:tcPr marL="83127" marR="83127" marT="41564" marB="41564" anchor="ctr">
                    <a:lnL>
                      <a:noFill/>
                    </a:lnL>
                    <a:lnR>
                      <a:noFill/>
                    </a:lnR>
                    <a:lnT>
                      <a:noFill/>
                    </a:lnT>
                    <a:lnB>
                      <a:noFill/>
                    </a:lnB>
                  </a:tcPr>
                </a:tc>
                <a:tc>
                  <a:txBody>
                    <a:bodyPr/>
                    <a:lstStyle/>
                    <a:p>
                      <a:r>
                        <a:rPr lang="en-US" altLang="zh-CN" sz="1000" dirty="0"/>
                        <a:t>38</a:t>
                      </a:r>
                    </a:p>
                  </a:txBody>
                  <a:tcPr marL="83127" marR="83127" marT="41564" marB="41564" anchor="ctr">
                    <a:lnL>
                      <a:noFill/>
                    </a:lnL>
                    <a:lnR>
                      <a:noFill/>
                    </a:lnR>
                    <a:lnT>
                      <a:noFill/>
                    </a:lnT>
                    <a:lnB>
                      <a:noFill/>
                    </a:lnB>
                  </a:tcPr>
                </a:tc>
              </a:tr>
              <a:tr h="305472">
                <a:tc>
                  <a:txBody>
                    <a:bodyPr/>
                    <a:lstStyle/>
                    <a:p>
                      <a:r>
                        <a:rPr lang="zh-CN" altLang="en-US" sz="1000"/>
                        <a:t>粘度指数</a:t>
                      </a:r>
                    </a:p>
                  </a:txBody>
                  <a:tcPr marL="83127" marR="83127" marT="41564" marB="41564" anchor="ctr">
                    <a:lnL>
                      <a:noFill/>
                    </a:lnL>
                    <a:lnR>
                      <a:noFill/>
                    </a:lnR>
                    <a:lnT>
                      <a:noFill/>
                    </a:lnT>
                    <a:lnB>
                      <a:noFill/>
                    </a:lnB>
                    <a:solidFill>
                      <a:srgbClr val="E1E1E1"/>
                    </a:solidFill>
                  </a:tcPr>
                </a:tc>
                <a:tc>
                  <a:txBody>
                    <a:bodyPr/>
                    <a:lstStyle/>
                    <a:p>
                      <a:r>
                        <a:rPr lang="en-US" sz="1000"/>
                        <a:t>ASTM D2270</a:t>
                      </a:r>
                    </a:p>
                  </a:txBody>
                  <a:tcPr marL="83127" marR="83127" marT="41564" marB="41564" anchor="ctr">
                    <a:lnL>
                      <a:noFill/>
                    </a:lnL>
                    <a:lnR>
                      <a:noFill/>
                    </a:lnR>
                    <a:lnT>
                      <a:noFill/>
                    </a:lnT>
                    <a:lnB>
                      <a:noFill/>
                    </a:lnB>
                    <a:solidFill>
                      <a:srgbClr val="E1E1E1"/>
                    </a:solidFill>
                  </a:tcPr>
                </a:tc>
                <a:tc>
                  <a:txBody>
                    <a:bodyPr/>
                    <a:lstStyle/>
                    <a:p>
                      <a:r>
                        <a:rPr lang="en-US" altLang="zh-CN" sz="1000" dirty="0"/>
                        <a:t>165</a:t>
                      </a:r>
                    </a:p>
                  </a:txBody>
                  <a:tcPr marL="83127" marR="83127" marT="41564" marB="41564" anchor="ctr">
                    <a:lnL>
                      <a:noFill/>
                    </a:lnL>
                    <a:lnR>
                      <a:noFill/>
                    </a:lnR>
                    <a:lnT>
                      <a:noFill/>
                    </a:lnT>
                    <a:lnB>
                      <a:noFill/>
                    </a:lnB>
                    <a:solidFill>
                      <a:srgbClr val="E1E1E1"/>
                    </a:solidFill>
                  </a:tcPr>
                </a:tc>
              </a:tr>
              <a:tr h="305472">
                <a:tc>
                  <a:txBody>
                    <a:bodyPr/>
                    <a:lstStyle/>
                    <a:p>
                      <a:r>
                        <a:rPr lang="zh-CN" altLang="en-US" sz="1000"/>
                        <a:t>闪点，℃</a:t>
                      </a:r>
                    </a:p>
                  </a:txBody>
                  <a:tcPr marL="83127" marR="83127" marT="41564" marB="41564" anchor="ctr">
                    <a:lnL>
                      <a:noFill/>
                    </a:lnL>
                    <a:lnR>
                      <a:noFill/>
                    </a:lnR>
                    <a:lnT>
                      <a:noFill/>
                    </a:lnT>
                    <a:lnB>
                      <a:noFill/>
                    </a:lnB>
                  </a:tcPr>
                </a:tc>
                <a:tc>
                  <a:txBody>
                    <a:bodyPr/>
                    <a:lstStyle/>
                    <a:p>
                      <a:r>
                        <a:rPr lang="en-US" sz="1000"/>
                        <a:t>ASTM D92</a:t>
                      </a:r>
                    </a:p>
                  </a:txBody>
                  <a:tcPr marL="83127" marR="83127" marT="41564" marB="41564" anchor="ctr">
                    <a:lnL>
                      <a:noFill/>
                    </a:lnL>
                    <a:lnR>
                      <a:noFill/>
                    </a:lnR>
                    <a:lnT>
                      <a:noFill/>
                    </a:lnT>
                    <a:lnB>
                      <a:noFill/>
                    </a:lnB>
                  </a:tcPr>
                </a:tc>
                <a:tc>
                  <a:txBody>
                    <a:bodyPr/>
                    <a:lstStyle/>
                    <a:p>
                      <a:r>
                        <a:rPr lang="en-US" altLang="zh-CN" sz="1000" dirty="0"/>
                        <a:t>244</a:t>
                      </a:r>
                    </a:p>
                  </a:txBody>
                  <a:tcPr marL="83127" marR="83127" marT="41564" marB="41564" anchor="ctr">
                    <a:lnL>
                      <a:noFill/>
                    </a:lnL>
                    <a:lnR>
                      <a:noFill/>
                    </a:lnR>
                    <a:lnT>
                      <a:noFill/>
                    </a:lnT>
                    <a:lnB>
                      <a:noFill/>
                    </a:lnB>
                  </a:tcPr>
                </a:tc>
              </a:tr>
              <a:tr h="305472">
                <a:tc>
                  <a:txBody>
                    <a:bodyPr/>
                    <a:lstStyle/>
                    <a:p>
                      <a:r>
                        <a:rPr lang="zh-CN" altLang="en-US" sz="1000"/>
                        <a:t>倾点，℃</a:t>
                      </a:r>
                    </a:p>
                  </a:txBody>
                  <a:tcPr marL="83127" marR="83127" marT="41564" marB="41564" anchor="ctr">
                    <a:lnL>
                      <a:noFill/>
                    </a:lnL>
                    <a:lnR>
                      <a:noFill/>
                    </a:lnR>
                    <a:lnT>
                      <a:noFill/>
                    </a:lnT>
                    <a:lnB>
                      <a:noFill/>
                    </a:lnB>
                    <a:solidFill>
                      <a:srgbClr val="E1E1E1"/>
                    </a:solidFill>
                  </a:tcPr>
                </a:tc>
                <a:tc>
                  <a:txBody>
                    <a:bodyPr/>
                    <a:lstStyle/>
                    <a:p>
                      <a:r>
                        <a:rPr lang="en-US" sz="1000"/>
                        <a:t>ASTM D97</a:t>
                      </a:r>
                    </a:p>
                  </a:txBody>
                  <a:tcPr marL="83127" marR="83127" marT="41564" marB="41564" anchor="ctr">
                    <a:lnL>
                      <a:noFill/>
                    </a:lnL>
                    <a:lnR>
                      <a:noFill/>
                    </a:lnR>
                    <a:lnT>
                      <a:noFill/>
                    </a:lnT>
                    <a:lnB>
                      <a:noFill/>
                    </a:lnB>
                    <a:solidFill>
                      <a:srgbClr val="E1E1E1"/>
                    </a:solidFill>
                  </a:tcPr>
                </a:tc>
                <a:tc>
                  <a:txBody>
                    <a:bodyPr/>
                    <a:lstStyle/>
                    <a:p>
                      <a:r>
                        <a:rPr lang="en-US" altLang="zh-CN" sz="1000" dirty="0"/>
                        <a:t>-45</a:t>
                      </a:r>
                    </a:p>
                  </a:txBody>
                  <a:tcPr marL="83127" marR="83127" marT="41564" marB="41564"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5375845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zh-CN" altLang="en-US" b="1" dirty="0" smtClean="0"/>
              <a:t>纳米超低温合成发动机油</a:t>
            </a:r>
            <a:endParaRPr lang="zh-CN" altLang="en-US" b="1" dirty="0"/>
          </a:p>
        </p:txBody>
      </p:sp>
      <p:sp>
        <p:nvSpPr>
          <p:cNvPr id="15" name="矩形 14"/>
          <p:cNvSpPr/>
          <p:nvPr/>
        </p:nvSpPr>
        <p:spPr>
          <a:xfrm>
            <a:off x="408186" y="1412776"/>
            <a:ext cx="6972126" cy="4278094"/>
          </a:xfrm>
          <a:prstGeom prst="rect">
            <a:avLst/>
          </a:prstGeom>
        </p:spPr>
        <p:txBody>
          <a:bodyPr wrap="square">
            <a:spAutoFit/>
          </a:bodyPr>
          <a:lstStyle/>
          <a:p>
            <a:r>
              <a:rPr lang="zh-CN" altLang="en-US" sz="1600" dirty="0"/>
              <a:t>      </a:t>
            </a:r>
            <a:r>
              <a:rPr lang="zh-CN" altLang="en-US" sz="1600" dirty="0" smtClean="0"/>
              <a:t>  铁</a:t>
            </a:r>
            <a:r>
              <a:rPr lang="zh-CN" altLang="en-US" sz="1600" dirty="0"/>
              <a:t>霸纳米超低温合成发动机油</a:t>
            </a:r>
            <a:r>
              <a:rPr lang="en-US" altLang="zh-CN" sz="1600" dirty="0"/>
              <a:t>SAE0W/40</a:t>
            </a:r>
            <a:r>
              <a:rPr lang="zh-CN" altLang="en-US" sz="1600" dirty="0"/>
              <a:t>级是为了在华北地区的军用和民用作业机械和运输工具在极寒冷地区能四季全天候运行而重新研制调配的，倾点可低于</a:t>
            </a:r>
            <a:r>
              <a:rPr lang="en-US" altLang="zh-CN" sz="1600" dirty="0"/>
              <a:t>-57ºC</a:t>
            </a:r>
            <a:r>
              <a:rPr lang="zh-CN" altLang="en-US" sz="1600" dirty="0"/>
              <a:t>，在任何气温下均能迅速进入工作状态。本产品采用专利的物理法和化学法，将无活性的油溶性纳米加能液抗磨工程组合</a:t>
            </a:r>
            <a:r>
              <a:rPr lang="en-US" altLang="zh-CN" sz="1600" dirty="0"/>
              <a:t>(Metal Conditioner Package with </a:t>
            </a:r>
            <a:r>
              <a:rPr lang="en-US" altLang="zh-CN" sz="1600" dirty="0" err="1"/>
              <a:t>Nanograde</a:t>
            </a:r>
            <a:r>
              <a:rPr lang="en-US" altLang="zh-CN" sz="1600" dirty="0"/>
              <a:t>)</a:t>
            </a:r>
            <a:r>
              <a:rPr lang="zh-CN" altLang="en-US" sz="1600" dirty="0"/>
              <a:t>溶解在机润滑油中，在金属表面形成油膜。而且利用改性后分散剂帮助发动机去除油泥和积碳，使润滑系统的油泥和积碳不会因为添加了环保成分的清洗功能而掐阻在活动金属的缝隙内。</a:t>
            </a:r>
          </a:p>
          <a:p>
            <a:r>
              <a:rPr lang="zh-CN" altLang="en-US" sz="1600" dirty="0"/>
              <a:t>   </a:t>
            </a:r>
            <a:r>
              <a:rPr lang="zh-CN" altLang="en-US" sz="1600" dirty="0" smtClean="0"/>
              <a:t>     铁</a:t>
            </a:r>
            <a:r>
              <a:rPr lang="zh-CN" altLang="en-US" sz="1600" dirty="0"/>
              <a:t>霸纳米超低温合成发动机油使用高科技合成酯类和高粘度指数</a:t>
            </a:r>
            <a:r>
              <a:rPr lang="en-US" altLang="zh-CN" sz="1600" dirty="0"/>
              <a:t>PAO</a:t>
            </a:r>
            <a:r>
              <a:rPr lang="zh-CN" altLang="en-US" sz="1600" dirty="0"/>
              <a:t>作为基础油，适用于传统型的汽油和柴油发动机，以及新型的</a:t>
            </a:r>
            <a:r>
              <a:rPr lang="en-US" altLang="zh-CN" sz="1600" dirty="0"/>
              <a:t>LPG</a:t>
            </a:r>
            <a:r>
              <a:rPr lang="zh-CN" altLang="en-US" sz="1600" dirty="0"/>
              <a:t>、</a:t>
            </a:r>
            <a:r>
              <a:rPr lang="en-US" altLang="zh-CN" sz="1600" dirty="0"/>
              <a:t>LNG</a:t>
            </a:r>
            <a:r>
              <a:rPr lang="zh-CN" altLang="en-US" sz="1600" dirty="0"/>
              <a:t>、</a:t>
            </a:r>
            <a:r>
              <a:rPr lang="en-US" altLang="zh-CN" sz="1600" dirty="0"/>
              <a:t>CNG</a:t>
            </a:r>
            <a:r>
              <a:rPr lang="zh-CN" altLang="en-US" sz="1600" dirty="0"/>
              <a:t>、混合甲醇、纯甲醇、氢燃料和二甲醚发动机。本产品拥有极强的宽温性，可以根据不同地区的气候和温度条件需求而度身调配出适合该地区使用的特定配方。</a:t>
            </a:r>
          </a:p>
          <a:p>
            <a:r>
              <a:rPr lang="en-US" altLang="zh-CN" sz="1600" dirty="0" smtClean="0"/>
              <a:t/>
            </a:r>
            <a:br>
              <a:rPr lang="en-US" altLang="zh-CN" sz="1600" dirty="0" smtClean="0"/>
            </a:br>
            <a:r>
              <a:rPr lang="zh-CN" altLang="en-US" sz="1600" dirty="0" smtClean="0"/>
              <a:t>铁</a:t>
            </a:r>
            <a:r>
              <a:rPr lang="zh-CN" altLang="en-US" sz="1600" dirty="0"/>
              <a:t>霸纳米超低温合成发动机油可调配以下级别：</a:t>
            </a:r>
            <a:br>
              <a:rPr lang="zh-CN" altLang="en-US" sz="1600" dirty="0"/>
            </a:br>
            <a:r>
              <a:rPr lang="en-US" altLang="zh-CN" sz="1600" dirty="0"/>
              <a:t>1</a:t>
            </a:r>
            <a:r>
              <a:rPr lang="zh-CN" altLang="en-US" sz="1600" dirty="0"/>
              <a:t>、汽机油</a:t>
            </a:r>
            <a:r>
              <a:rPr lang="en-US" altLang="zh-CN" sz="1600" dirty="0"/>
              <a:t>API </a:t>
            </a:r>
            <a:r>
              <a:rPr lang="zh-CN" altLang="en-US" sz="1600" dirty="0"/>
              <a:t>型号：</a:t>
            </a:r>
            <a:r>
              <a:rPr lang="en-US" altLang="zh-CN" sz="1600" dirty="0"/>
              <a:t>SJ</a:t>
            </a:r>
            <a:r>
              <a:rPr lang="zh-CN" altLang="en-US" sz="1600" dirty="0"/>
              <a:t>、</a:t>
            </a:r>
            <a:r>
              <a:rPr lang="en-US" altLang="zh-CN" sz="1600" dirty="0"/>
              <a:t>SL</a:t>
            </a:r>
            <a:r>
              <a:rPr lang="zh-CN" altLang="en-US" sz="1600" dirty="0"/>
              <a:t>、</a:t>
            </a:r>
            <a:r>
              <a:rPr lang="en-US" altLang="zh-CN" sz="1600" dirty="0"/>
              <a:t>SM       2</a:t>
            </a:r>
            <a:r>
              <a:rPr lang="zh-CN" altLang="en-US" sz="1600" dirty="0"/>
              <a:t>、柴机油</a:t>
            </a:r>
            <a:r>
              <a:rPr lang="en-US" altLang="zh-CN" sz="1600" dirty="0"/>
              <a:t>API</a:t>
            </a:r>
            <a:r>
              <a:rPr lang="zh-CN" altLang="en-US" sz="1600" dirty="0"/>
              <a:t>型号：</a:t>
            </a:r>
            <a:r>
              <a:rPr lang="en-US" altLang="zh-CN" sz="1600" dirty="0"/>
              <a:t>CF-4</a:t>
            </a:r>
            <a:r>
              <a:rPr lang="zh-CN" altLang="en-US" sz="1600" dirty="0"/>
              <a:t>、</a:t>
            </a:r>
            <a:r>
              <a:rPr lang="en-US" altLang="zh-CN" sz="1600" dirty="0"/>
              <a:t>CH-4</a:t>
            </a:r>
            <a:r>
              <a:rPr lang="zh-CN" altLang="en-US" sz="1600" dirty="0"/>
              <a:t>、</a:t>
            </a:r>
            <a:r>
              <a:rPr lang="en-US" altLang="zh-CN" sz="1600" dirty="0"/>
              <a:t>CI-4</a:t>
            </a:r>
          </a:p>
          <a:p>
            <a:endParaRPr lang="zh-CN" altLang="en-US" sz="1600" dirty="0"/>
          </a:p>
          <a:p>
            <a:r>
              <a:rPr lang="zh-CN" altLang="en-US" sz="1600" dirty="0"/>
              <a:t> </a:t>
            </a:r>
            <a:endParaRPr lang="zh-CN" altLang="en-US" sz="1600" dirty="0">
              <a:effectLst/>
            </a:endParaRPr>
          </a:p>
        </p:txBody>
      </p:sp>
      <p:sp>
        <p:nvSpPr>
          <p:cNvPr id="5" name="动作按钮: 自定义 4">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109584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normAutofit/>
          </a:bodyPr>
          <a:lstStyle/>
          <a:p>
            <a:r>
              <a:rPr lang="zh-CN" altLang="en-US" sz="3600" b="1" dirty="0" smtClean="0">
                <a:solidFill>
                  <a:schemeClr val="accent2">
                    <a:lumMod val="50000"/>
                  </a:schemeClr>
                </a:solidFill>
                <a:latin typeface="华文隶书" pitchFamily="2" charset="-122"/>
                <a:ea typeface="华文隶书" pitchFamily="2" charset="-122"/>
              </a:rPr>
              <a:t>产品概要</a:t>
            </a:r>
            <a:endParaRPr lang="zh-CN" altLang="en-US" sz="3600" b="1" dirty="0">
              <a:solidFill>
                <a:schemeClr val="accent2">
                  <a:lumMod val="50000"/>
                </a:schemeClr>
              </a:solidFill>
              <a:latin typeface="华文隶书" pitchFamily="2" charset="-122"/>
              <a:ea typeface="华文隶书" pitchFamily="2" charset="-122"/>
            </a:endParaRPr>
          </a:p>
        </p:txBody>
      </p:sp>
      <p:sp>
        <p:nvSpPr>
          <p:cNvPr id="5" name="Rectangle 3"/>
          <p:cNvSpPr>
            <a:spLocks noGrp="1" noChangeArrowheads="1"/>
          </p:cNvSpPr>
          <p:nvPr>
            <p:ph idx="1"/>
          </p:nvPr>
        </p:nvSpPr>
        <p:spPr>
          <a:xfrm>
            <a:off x="457200" y="1600200"/>
            <a:ext cx="8229600" cy="4686320"/>
          </a:xfrm>
        </p:spPr>
        <p:txBody>
          <a:bodyPr>
            <a:normAutofit/>
          </a:bodyPr>
          <a:lstStyle/>
          <a:p>
            <a:pPr>
              <a:buFontTx/>
              <a:buNone/>
            </a:pPr>
            <a:r>
              <a:rPr lang="zh-CN" altLang="en-US" sz="1800" b="1" dirty="0"/>
              <a:t>辅助产品：柴油助燃剂</a:t>
            </a:r>
          </a:p>
          <a:p>
            <a:pPr>
              <a:buFontTx/>
              <a:buNone/>
            </a:pPr>
            <a:r>
              <a:rPr lang="zh-CN" altLang="en-US" sz="1800" b="1" dirty="0"/>
              <a:t>                  </a:t>
            </a:r>
            <a:r>
              <a:rPr lang="zh-CN" altLang="en-US" sz="1800" b="1" dirty="0" smtClean="0"/>
              <a:t>      汽</a:t>
            </a:r>
            <a:r>
              <a:rPr lang="en-US" altLang="zh-CN" sz="1800" b="1" dirty="0"/>
              <a:t>/</a:t>
            </a:r>
            <a:r>
              <a:rPr lang="zh-CN" altLang="en-US" sz="1800" b="1" dirty="0"/>
              <a:t>柴油助燃省油剂</a:t>
            </a:r>
          </a:p>
          <a:p>
            <a:pPr>
              <a:buFontTx/>
              <a:buNone/>
            </a:pPr>
            <a:r>
              <a:rPr lang="zh-CN" altLang="en-US" sz="1800" b="1" dirty="0"/>
              <a:t>                 </a:t>
            </a:r>
            <a:r>
              <a:rPr lang="zh-CN" altLang="en-US" sz="1800" b="1" dirty="0" smtClean="0"/>
              <a:t>       </a:t>
            </a:r>
            <a:r>
              <a:rPr lang="en-US" altLang="zh-CN" sz="1800" b="1" dirty="0"/>
              <a:t>LDL-1</a:t>
            </a:r>
            <a:r>
              <a:rPr lang="zh-CN" altLang="en-US" sz="1800" b="1" dirty="0"/>
              <a:t>多功能抗磨喷剂</a:t>
            </a:r>
          </a:p>
          <a:p>
            <a:pPr>
              <a:buFontTx/>
              <a:buNone/>
            </a:pPr>
            <a:r>
              <a:rPr lang="zh-CN" altLang="en-US" sz="1800" b="1" dirty="0"/>
              <a:t>                 </a:t>
            </a:r>
            <a:r>
              <a:rPr lang="zh-CN" altLang="en-US" sz="1800" b="1" dirty="0" smtClean="0"/>
              <a:t>       </a:t>
            </a:r>
            <a:r>
              <a:rPr lang="en-US" altLang="zh-CN" sz="1800" b="1" dirty="0" smtClean="0"/>
              <a:t>SBT-16N</a:t>
            </a:r>
            <a:r>
              <a:rPr lang="zh-CN" altLang="en-US" sz="1800" b="1" dirty="0"/>
              <a:t>螺纹防卡剂</a:t>
            </a:r>
          </a:p>
          <a:p>
            <a:pPr>
              <a:buFontTx/>
              <a:buNone/>
            </a:pPr>
            <a:r>
              <a:rPr lang="zh-CN" altLang="en-US" sz="1800" b="1" dirty="0"/>
              <a:t>                 </a:t>
            </a:r>
            <a:r>
              <a:rPr lang="zh-CN" altLang="en-US" sz="1800" b="1" dirty="0" smtClean="0"/>
              <a:t>       </a:t>
            </a:r>
            <a:r>
              <a:rPr lang="en-US" altLang="zh-CN" sz="1800" b="1" dirty="0" smtClean="0"/>
              <a:t>SOLV1200</a:t>
            </a:r>
            <a:r>
              <a:rPr lang="zh-CN" altLang="en-US" sz="1800" b="1" dirty="0"/>
              <a:t>电气快速清洁剂</a:t>
            </a:r>
          </a:p>
          <a:p>
            <a:pPr>
              <a:buFontTx/>
              <a:buNone/>
            </a:pPr>
            <a:r>
              <a:rPr lang="zh-CN" altLang="en-US" sz="1800" b="1"/>
              <a:t>                  </a:t>
            </a:r>
            <a:r>
              <a:rPr lang="zh-CN" altLang="en-US" sz="1800" b="1" smtClean="0"/>
              <a:t>      </a:t>
            </a:r>
            <a:endParaRPr lang="zh-CN" altLang="en-US" sz="1800" b="1" dirty="0"/>
          </a:p>
        </p:txBody>
      </p:sp>
      <p:sp>
        <p:nvSpPr>
          <p:cNvPr id="6" name="动作按钮: 自定义 5">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8401540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175kg/</a:t>
            </a:r>
            <a:r>
              <a:rPr lang="zh-CN" altLang="en-US" sz="1600" dirty="0" smtClean="0"/>
              <a:t>桶                   </a:t>
            </a:r>
            <a:r>
              <a:rPr lang="en-US" altLang="zh-CN" sz="1600" dirty="0" smtClean="0"/>
              <a:t>3</a:t>
            </a:r>
            <a:r>
              <a:rPr lang="zh-CN" altLang="en-US" sz="1600" dirty="0" smtClean="0"/>
              <a:t>，</a:t>
            </a:r>
            <a:r>
              <a:rPr lang="en-US" altLang="zh-CN" sz="1600" dirty="0"/>
              <a:t>3</a:t>
            </a:r>
            <a:r>
              <a:rPr lang="en-US" altLang="zh-CN" sz="1600" dirty="0" smtClean="0"/>
              <a:t>kg</a:t>
            </a:r>
            <a:r>
              <a:rPr lang="en-US" altLang="zh-CN" sz="1600" dirty="0"/>
              <a:t>/</a:t>
            </a:r>
            <a:r>
              <a:rPr lang="zh-CN" altLang="en-US" sz="1600" dirty="0"/>
              <a:t>桶 </a:t>
            </a:r>
            <a:r>
              <a:rPr lang="zh-CN" altLang="en-US" sz="1600" dirty="0" smtClean="0"/>
              <a:t>                             </a:t>
            </a:r>
            <a:endParaRPr lang="en-US" altLang="zh-CN" sz="1600" dirty="0"/>
          </a:p>
          <a:p>
            <a:r>
              <a:rPr lang="en-US" altLang="zh-CN" sz="1600" dirty="0" smtClean="0"/>
              <a:t>2</a:t>
            </a:r>
            <a:r>
              <a:rPr lang="zh-CN" altLang="en-US" sz="1600" dirty="0" smtClean="0"/>
              <a:t>，</a:t>
            </a:r>
            <a:r>
              <a:rPr lang="en-US" altLang="zh-CN" sz="1600" dirty="0" smtClean="0"/>
              <a:t>17kg/</a:t>
            </a:r>
            <a:r>
              <a:rPr lang="zh-CN" altLang="en-US" sz="1600" dirty="0" smtClean="0"/>
              <a:t>桶                     </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1931223897"/>
              </p:ext>
            </p:extLst>
          </p:nvPr>
        </p:nvGraphicFramePr>
        <p:xfrm>
          <a:off x="899592" y="764704"/>
          <a:ext cx="7070476" cy="4248472"/>
        </p:xfrm>
        <a:graphic>
          <a:graphicData uri="http://schemas.openxmlformats.org/drawingml/2006/table">
            <a:tbl>
              <a:tblPr/>
              <a:tblGrid>
                <a:gridCol w="2473884"/>
                <a:gridCol w="1578215"/>
                <a:gridCol w="1180891"/>
                <a:gridCol w="1837486"/>
              </a:tblGrid>
              <a:tr h="338596">
                <a:tc>
                  <a:txBody>
                    <a:bodyPr/>
                    <a:lstStyle/>
                    <a:p>
                      <a:r>
                        <a:rPr lang="zh-CN" altLang="en-US" sz="1000" b="1" dirty="0">
                          <a:effectLst/>
                        </a:rPr>
                        <a:t>项目</a:t>
                      </a:r>
                    </a:p>
                  </a:txBody>
                  <a:tcPr marL="48126" marR="48126" marT="24063" marB="24063" anchor="ctr">
                    <a:lnL>
                      <a:noFill/>
                    </a:lnL>
                    <a:lnR>
                      <a:noFill/>
                    </a:lnR>
                    <a:lnT>
                      <a:noFill/>
                    </a:lnT>
                    <a:lnB>
                      <a:noFill/>
                    </a:lnB>
                    <a:solidFill>
                      <a:srgbClr val="E1E1E1"/>
                    </a:solidFill>
                  </a:tcPr>
                </a:tc>
                <a:tc>
                  <a:txBody>
                    <a:bodyPr/>
                    <a:lstStyle/>
                    <a:p>
                      <a:r>
                        <a:rPr lang="zh-CN" altLang="en-US" sz="1000" b="1">
                          <a:effectLst/>
                        </a:rPr>
                        <a:t>中国</a:t>
                      </a:r>
                      <a:r>
                        <a:rPr lang="en-US" altLang="zh-CN" sz="1000" b="1">
                          <a:effectLst/>
                        </a:rPr>
                        <a:t>/</a:t>
                      </a:r>
                      <a:r>
                        <a:rPr lang="en-US" sz="1000" b="1">
                          <a:effectLst/>
                        </a:rPr>
                        <a:t>API </a:t>
                      </a:r>
                      <a:r>
                        <a:rPr lang="zh-CN" altLang="en-US" sz="1000" b="1">
                          <a:effectLst/>
                        </a:rPr>
                        <a:t>标准</a:t>
                      </a:r>
                    </a:p>
                  </a:txBody>
                  <a:tcPr marL="48126" marR="48126" marT="24063" marB="24063" anchor="ctr">
                    <a:lnL>
                      <a:noFill/>
                    </a:lnL>
                    <a:lnR>
                      <a:noFill/>
                    </a:lnR>
                    <a:lnT>
                      <a:noFill/>
                    </a:lnT>
                    <a:lnB>
                      <a:noFill/>
                    </a:lnB>
                    <a:solidFill>
                      <a:srgbClr val="E1E1E1"/>
                    </a:solidFill>
                  </a:tcPr>
                </a:tc>
                <a:tc>
                  <a:txBody>
                    <a:bodyPr/>
                    <a:lstStyle/>
                    <a:p>
                      <a:r>
                        <a:rPr lang="zh-CN" altLang="en-US" sz="1000" b="1" dirty="0">
                          <a:effectLst/>
                        </a:rPr>
                        <a:t>铁霸标准</a:t>
                      </a:r>
                    </a:p>
                  </a:txBody>
                  <a:tcPr marL="48126" marR="48126" marT="24063" marB="24063" anchor="ctr">
                    <a:lnL>
                      <a:noFill/>
                    </a:lnL>
                    <a:lnR>
                      <a:noFill/>
                    </a:lnR>
                    <a:lnT>
                      <a:noFill/>
                    </a:lnT>
                    <a:lnB>
                      <a:noFill/>
                    </a:lnB>
                    <a:solidFill>
                      <a:srgbClr val="E1E1E1"/>
                    </a:solidFill>
                  </a:tcPr>
                </a:tc>
                <a:tc>
                  <a:txBody>
                    <a:bodyPr/>
                    <a:lstStyle/>
                    <a:p>
                      <a:r>
                        <a:rPr lang="zh-CN" altLang="en-US" sz="1000" b="1">
                          <a:effectLst/>
                        </a:rPr>
                        <a:t>使用标准试验方法</a:t>
                      </a:r>
                    </a:p>
                  </a:txBody>
                  <a:tcPr marL="48126" marR="48126" marT="24063" marB="24063" anchor="ctr">
                    <a:lnL>
                      <a:noFill/>
                    </a:lnL>
                    <a:lnR>
                      <a:noFill/>
                    </a:lnR>
                    <a:lnT>
                      <a:noFill/>
                    </a:lnT>
                    <a:lnB>
                      <a:noFill/>
                    </a:lnB>
                    <a:solidFill>
                      <a:srgbClr val="E1E1E1"/>
                    </a:solidFill>
                  </a:tcPr>
                </a:tc>
              </a:tr>
              <a:tr h="210106">
                <a:tc>
                  <a:txBody>
                    <a:bodyPr/>
                    <a:lstStyle/>
                    <a:p>
                      <a:r>
                        <a:rPr lang="zh-CN" altLang="en-US" sz="1000" dirty="0"/>
                        <a:t>品名</a:t>
                      </a:r>
                      <a:r>
                        <a:rPr lang="en-US" altLang="zh-CN" sz="1000" dirty="0"/>
                        <a:t>/</a:t>
                      </a:r>
                      <a:r>
                        <a:rPr lang="zh-CN" altLang="en-US" sz="1000" dirty="0"/>
                        <a:t>粘度等级</a:t>
                      </a:r>
                    </a:p>
                  </a:txBody>
                  <a:tcPr marL="48126" marR="48126" marT="24063" marB="24063" anchor="ctr">
                    <a:lnL>
                      <a:noFill/>
                    </a:lnL>
                    <a:lnR>
                      <a:noFill/>
                    </a:lnR>
                    <a:lnT>
                      <a:noFill/>
                    </a:lnT>
                    <a:lnB>
                      <a:noFill/>
                    </a:lnB>
                  </a:tcPr>
                </a:tc>
                <a:tc gridSpan="2">
                  <a:txBody>
                    <a:bodyPr/>
                    <a:lstStyle/>
                    <a:p>
                      <a:r>
                        <a:rPr lang="en-US" sz="1000"/>
                        <a:t>QW/40</a:t>
                      </a:r>
                    </a:p>
                  </a:txBody>
                  <a:tcPr marL="48126" marR="48126" marT="24063" marB="24063" anchor="ctr">
                    <a:lnL>
                      <a:noFill/>
                    </a:lnL>
                    <a:lnR>
                      <a:noFill/>
                    </a:lnR>
                    <a:lnT>
                      <a:noFill/>
                    </a:lnT>
                    <a:lnB>
                      <a:noFill/>
                    </a:lnB>
                  </a:tcPr>
                </a:tc>
                <a:tc hMerge="1">
                  <a:txBody>
                    <a:bodyPr/>
                    <a:lstStyle/>
                    <a:p>
                      <a:endParaRPr lang="zh-CN" altLang="en-US"/>
                    </a:p>
                  </a:txBody>
                  <a:tcPr/>
                </a:tc>
                <a:tc>
                  <a:txBody>
                    <a:bodyPr/>
                    <a:lstStyle/>
                    <a:p>
                      <a:r>
                        <a:rPr lang="en-US" sz="1000"/>
                        <a:t>SAE</a:t>
                      </a:r>
                    </a:p>
                  </a:txBody>
                  <a:tcPr marL="48126" marR="48126" marT="24063" marB="24063" anchor="ctr">
                    <a:lnL>
                      <a:noFill/>
                    </a:lnL>
                    <a:lnR>
                      <a:noFill/>
                    </a:lnR>
                    <a:lnT>
                      <a:noFill/>
                    </a:lnT>
                    <a:lnB>
                      <a:noFill/>
                    </a:lnB>
                  </a:tcPr>
                </a:tc>
              </a:tr>
              <a:tr h="210106">
                <a:tc>
                  <a:txBody>
                    <a:bodyPr/>
                    <a:lstStyle/>
                    <a:p>
                      <a:r>
                        <a:rPr lang="zh-CN" altLang="en-US" sz="1000" dirty="0"/>
                        <a:t>密度 </a:t>
                      </a:r>
                      <a:r>
                        <a:rPr lang="en-US" altLang="zh-CN" sz="1000" dirty="0"/>
                        <a:t>20℃</a:t>
                      </a:r>
                    </a:p>
                  </a:txBody>
                  <a:tcPr marL="48126" marR="48126" marT="24063" marB="24063" anchor="ctr">
                    <a:lnL>
                      <a:noFill/>
                    </a:lnL>
                    <a:lnR>
                      <a:noFill/>
                    </a:lnR>
                    <a:lnT>
                      <a:noFill/>
                    </a:lnT>
                    <a:lnB>
                      <a:noFill/>
                    </a:lnB>
                    <a:solidFill>
                      <a:srgbClr val="E1E1E1"/>
                    </a:solidFill>
                  </a:tcPr>
                </a:tc>
                <a:tc>
                  <a:txBody>
                    <a:bodyPr/>
                    <a:lstStyle/>
                    <a:p>
                      <a:r>
                        <a:rPr lang="en-US" altLang="zh-CN" sz="1000"/>
                        <a:t>/</a:t>
                      </a:r>
                    </a:p>
                  </a:txBody>
                  <a:tcPr marL="48126" marR="48126" marT="24063" marB="24063" anchor="ctr">
                    <a:lnL>
                      <a:noFill/>
                    </a:lnL>
                    <a:lnR>
                      <a:noFill/>
                    </a:lnR>
                    <a:lnT>
                      <a:noFill/>
                    </a:lnT>
                    <a:lnB>
                      <a:noFill/>
                    </a:lnB>
                    <a:solidFill>
                      <a:srgbClr val="E1E1E1"/>
                    </a:solidFill>
                  </a:tcPr>
                </a:tc>
                <a:tc>
                  <a:txBody>
                    <a:bodyPr/>
                    <a:lstStyle/>
                    <a:p>
                      <a:r>
                        <a:rPr lang="en-US" altLang="zh-CN" sz="1000" dirty="0"/>
                        <a:t>0.867</a:t>
                      </a:r>
                    </a:p>
                  </a:txBody>
                  <a:tcPr marL="48126" marR="48126" marT="24063" marB="24063" anchor="ctr">
                    <a:lnL>
                      <a:noFill/>
                    </a:lnL>
                    <a:lnR>
                      <a:noFill/>
                    </a:lnR>
                    <a:lnT>
                      <a:noFill/>
                    </a:lnT>
                    <a:lnB>
                      <a:noFill/>
                    </a:lnB>
                    <a:solidFill>
                      <a:srgbClr val="E1E1E1"/>
                    </a:solidFill>
                  </a:tcPr>
                </a:tc>
                <a:tc>
                  <a:txBody>
                    <a:bodyPr/>
                    <a:lstStyle/>
                    <a:p>
                      <a:r>
                        <a:rPr lang="en-US" sz="1000"/>
                        <a:t>GB/T 1884/2000</a:t>
                      </a:r>
                    </a:p>
                  </a:txBody>
                  <a:tcPr marL="48126" marR="48126" marT="24063" marB="24063" anchor="ctr">
                    <a:lnL>
                      <a:noFill/>
                    </a:lnL>
                    <a:lnR>
                      <a:noFill/>
                    </a:lnR>
                    <a:lnT>
                      <a:noFill/>
                    </a:lnT>
                    <a:lnB>
                      <a:noFill/>
                    </a:lnB>
                    <a:solidFill>
                      <a:srgbClr val="E1E1E1"/>
                    </a:solidFill>
                  </a:tcPr>
                </a:tc>
              </a:tr>
              <a:tr h="210106">
                <a:tc>
                  <a:txBody>
                    <a:bodyPr/>
                    <a:lstStyle/>
                    <a:p>
                      <a:r>
                        <a:rPr lang="zh-CN" altLang="en-US" sz="1000" dirty="0"/>
                        <a:t>粘度 </a:t>
                      </a:r>
                      <a:r>
                        <a:rPr lang="en-US" sz="1000" dirty="0" err="1"/>
                        <a:t>cst</a:t>
                      </a:r>
                      <a:r>
                        <a:rPr lang="en-US" sz="1000" dirty="0"/>
                        <a:t> @40℃</a:t>
                      </a:r>
                    </a:p>
                  </a:txBody>
                  <a:tcPr marL="48126" marR="48126" marT="24063" marB="24063" anchor="ctr">
                    <a:lnL>
                      <a:noFill/>
                    </a:lnL>
                    <a:lnR>
                      <a:noFill/>
                    </a:lnR>
                    <a:lnT>
                      <a:noFill/>
                    </a:lnT>
                    <a:lnB>
                      <a:noFill/>
                    </a:lnB>
                  </a:tcPr>
                </a:tc>
                <a:tc>
                  <a:txBody>
                    <a:bodyPr/>
                    <a:lstStyle/>
                    <a:p>
                      <a:r>
                        <a:rPr lang="en-US" altLang="zh-CN" sz="1000"/>
                        <a:t>/</a:t>
                      </a:r>
                    </a:p>
                  </a:txBody>
                  <a:tcPr marL="48126" marR="48126" marT="24063" marB="24063" anchor="ctr">
                    <a:lnL>
                      <a:noFill/>
                    </a:lnL>
                    <a:lnR>
                      <a:noFill/>
                    </a:lnR>
                    <a:lnT>
                      <a:noFill/>
                    </a:lnT>
                    <a:lnB>
                      <a:noFill/>
                    </a:lnB>
                  </a:tcPr>
                </a:tc>
                <a:tc>
                  <a:txBody>
                    <a:bodyPr/>
                    <a:lstStyle/>
                    <a:p>
                      <a:r>
                        <a:rPr lang="en-US" altLang="zh-CN" sz="1000"/>
                        <a:t>86.08</a:t>
                      </a:r>
                    </a:p>
                  </a:txBody>
                  <a:tcPr marL="48126" marR="48126" marT="24063" marB="24063" anchor="ctr">
                    <a:lnL>
                      <a:noFill/>
                    </a:lnL>
                    <a:lnR>
                      <a:noFill/>
                    </a:lnR>
                    <a:lnT>
                      <a:noFill/>
                    </a:lnT>
                    <a:lnB>
                      <a:noFill/>
                    </a:lnB>
                  </a:tcPr>
                </a:tc>
                <a:tc>
                  <a:txBody>
                    <a:bodyPr/>
                    <a:lstStyle/>
                    <a:p>
                      <a:r>
                        <a:rPr lang="en-US" sz="1000"/>
                        <a:t>GB/T 265-1988</a:t>
                      </a:r>
                    </a:p>
                  </a:txBody>
                  <a:tcPr marL="48126" marR="48126" marT="24063" marB="24063" anchor="ctr">
                    <a:lnL>
                      <a:noFill/>
                    </a:lnL>
                    <a:lnR>
                      <a:noFill/>
                    </a:lnR>
                    <a:lnT>
                      <a:noFill/>
                    </a:lnT>
                    <a:lnB>
                      <a:noFill/>
                    </a:lnB>
                  </a:tcPr>
                </a:tc>
              </a:tr>
              <a:tr h="210106">
                <a:tc>
                  <a:txBody>
                    <a:bodyPr/>
                    <a:lstStyle/>
                    <a:p>
                      <a:r>
                        <a:rPr lang="zh-CN" altLang="en-US" sz="1000"/>
                        <a:t>粘度 </a:t>
                      </a:r>
                      <a:r>
                        <a:rPr lang="en-US" sz="1000"/>
                        <a:t>cst @100℃</a:t>
                      </a:r>
                    </a:p>
                  </a:txBody>
                  <a:tcPr marL="48126" marR="48126" marT="24063" marB="24063" anchor="ctr">
                    <a:lnL>
                      <a:noFill/>
                    </a:lnL>
                    <a:lnR>
                      <a:noFill/>
                    </a:lnR>
                    <a:lnT>
                      <a:noFill/>
                    </a:lnT>
                    <a:lnB>
                      <a:noFill/>
                    </a:lnB>
                    <a:solidFill>
                      <a:srgbClr val="E1E1E1"/>
                    </a:solidFill>
                  </a:tcPr>
                </a:tc>
                <a:tc>
                  <a:txBody>
                    <a:bodyPr/>
                    <a:lstStyle/>
                    <a:p>
                      <a:r>
                        <a:rPr lang="en-US" altLang="zh-CN" sz="1000" dirty="0"/>
                        <a:t>12.5-16.3</a:t>
                      </a:r>
                    </a:p>
                  </a:txBody>
                  <a:tcPr marL="48126" marR="48126" marT="24063" marB="24063" anchor="ctr">
                    <a:lnL>
                      <a:noFill/>
                    </a:lnL>
                    <a:lnR>
                      <a:noFill/>
                    </a:lnR>
                    <a:lnT>
                      <a:noFill/>
                    </a:lnT>
                    <a:lnB>
                      <a:noFill/>
                    </a:lnB>
                    <a:solidFill>
                      <a:srgbClr val="E1E1E1"/>
                    </a:solidFill>
                  </a:tcPr>
                </a:tc>
                <a:tc>
                  <a:txBody>
                    <a:bodyPr/>
                    <a:lstStyle/>
                    <a:p>
                      <a:r>
                        <a:rPr lang="en-US" altLang="zh-CN" sz="1000"/>
                        <a:t>14.41</a:t>
                      </a:r>
                    </a:p>
                  </a:txBody>
                  <a:tcPr marL="48126" marR="48126" marT="24063" marB="24063" anchor="ctr">
                    <a:lnL>
                      <a:noFill/>
                    </a:lnL>
                    <a:lnR>
                      <a:noFill/>
                    </a:lnR>
                    <a:lnT>
                      <a:noFill/>
                    </a:lnT>
                    <a:lnB>
                      <a:noFill/>
                    </a:lnB>
                    <a:solidFill>
                      <a:srgbClr val="E1E1E1"/>
                    </a:solidFill>
                  </a:tcPr>
                </a:tc>
                <a:tc>
                  <a:txBody>
                    <a:bodyPr/>
                    <a:lstStyle/>
                    <a:p>
                      <a:r>
                        <a:rPr lang="en-US" sz="1000"/>
                        <a:t>GB/T 265-1988</a:t>
                      </a:r>
                    </a:p>
                  </a:txBody>
                  <a:tcPr marL="48126" marR="48126" marT="24063" marB="24063" anchor="ctr">
                    <a:lnL>
                      <a:noFill/>
                    </a:lnL>
                    <a:lnR>
                      <a:noFill/>
                    </a:lnR>
                    <a:lnT>
                      <a:noFill/>
                    </a:lnT>
                    <a:lnB>
                      <a:noFill/>
                    </a:lnB>
                    <a:solidFill>
                      <a:srgbClr val="E1E1E1"/>
                    </a:solidFill>
                  </a:tcPr>
                </a:tc>
              </a:tr>
              <a:tr h="210106">
                <a:tc>
                  <a:txBody>
                    <a:bodyPr/>
                    <a:lstStyle/>
                    <a:p>
                      <a:r>
                        <a:rPr lang="zh-CN" altLang="en-US" sz="1000"/>
                        <a:t>粘度指数</a:t>
                      </a:r>
                    </a:p>
                  </a:txBody>
                  <a:tcPr marL="48126" marR="48126" marT="24063" marB="24063" anchor="ctr">
                    <a:lnL>
                      <a:noFill/>
                    </a:lnL>
                    <a:lnR>
                      <a:noFill/>
                    </a:lnR>
                    <a:lnT>
                      <a:noFill/>
                    </a:lnT>
                    <a:lnB>
                      <a:noFill/>
                    </a:lnB>
                  </a:tcPr>
                </a:tc>
                <a:tc>
                  <a:txBody>
                    <a:bodyPr/>
                    <a:lstStyle/>
                    <a:p>
                      <a:r>
                        <a:rPr lang="en-US" altLang="zh-CN" sz="1000" dirty="0"/>
                        <a:t>125</a:t>
                      </a:r>
                    </a:p>
                  </a:txBody>
                  <a:tcPr marL="48126" marR="48126" marT="24063" marB="24063" anchor="ctr">
                    <a:lnL>
                      <a:noFill/>
                    </a:lnL>
                    <a:lnR>
                      <a:noFill/>
                    </a:lnR>
                    <a:lnT>
                      <a:noFill/>
                    </a:lnT>
                    <a:lnB>
                      <a:noFill/>
                    </a:lnB>
                  </a:tcPr>
                </a:tc>
                <a:tc>
                  <a:txBody>
                    <a:bodyPr/>
                    <a:lstStyle/>
                    <a:p>
                      <a:r>
                        <a:rPr lang="en-US" altLang="zh-CN" sz="1000"/>
                        <a:t>175</a:t>
                      </a:r>
                    </a:p>
                  </a:txBody>
                  <a:tcPr marL="48126" marR="48126" marT="24063" marB="24063" anchor="ctr">
                    <a:lnL>
                      <a:noFill/>
                    </a:lnL>
                    <a:lnR>
                      <a:noFill/>
                    </a:lnR>
                    <a:lnT>
                      <a:noFill/>
                    </a:lnT>
                    <a:lnB>
                      <a:noFill/>
                    </a:lnB>
                  </a:tcPr>
                </a:tc>
                <a:tc>
                  <a:txBody>
                    <a:bodyPr/>
                    <a:lstStyle/>
                    <a:p>
                      <a:r>
                        <a:rPr lang="en-US" sz="1000"/>
                        <a:t>GB/T 2541-1981</a:t>
                      </a:r>
                    </a:p>
                  </a:txBody>
                  <a:tcPr marL="48126" marR="48126" marT="24063" marB="24063" anchor="ctr">
                    <a:lnL>
                      <a:noFill/>
                    </a:lnL>
                    <a:lnR>
                      <a:noFill/>
                    </a:lnR>
                    <a:lnT>
                      <a:noFill/>
                    </a:lnT>
                    <a:lnB>
                      <a:noFill/>
                    </a:lnB>
                  </a:tcPr>
                </a:tc>
              </a:tr>
              <a:tr h="210106">
                <a:tc>
                  <a:txBody>
                    <a:bodyPr/>
                    <a:lstStyle/>
                    <a:p>
                      <a:r>
                        <a:rPr lang="zh-CN" altLang="en-US" sz="1000"/>
                        <a:t>倾点 ℃</a:t>
                      </a:r>
                    </a:p>
                  </a:txBody>
                  <a:tcPr marL="48126" marR="48126" marT="24063" marB="24063" anchor="ctr">
                    <a:lnL>
                      <a:noFill/>
                    </a:lnL>
                    <a:lnR>
                      <a:noFill/>
                    </a:lnR>
                    <a:lnT>
                      <a:noFill/>
                    </a:lnT>
                    <a:lnB>
                      <a:noFill/>
                    </a:lnB>
                    <a:solidFill>
                      <a:srgbClr val="E1E1E1"/>
                    </a:solidFill>
                  </a:tcPr>
                </a:tc>
                <a:tc>
                  <a:txBody>
                    <a:bodyPr/>
                    <a:lstStyle/>
                    <a:p>
                      <a:r>
                        <a:rPr lang="en-US" altLang="zh-CN" sz="1000" dirty="0"/>
                        <a:t>-40</a:t>
                      </a:r>
                    </a:p>
                  </a:txBody>
                  <a:tcPr marL="48126" marR="48126" marT="24063" marB="24063" anchor="ctr">
                    <a:lnL>
                      <a:noFill/>
                    </a:lnL>
                    <a:lnR>
                      <a:noFill/>
                    </a:lnR>
                    <a:lnT>
                      <a:noFill/>
                    </a:lnT>
                    <a:lnB>
                      <a:noFill/>
                    </a:lnB>
                    <a:solidFill>
                      <a:srgbClr val="E1E1E1"/>
                    </a:solidFill>
                  </a:tcPr>
                </a:tc>
                <a:tc>
                  <a:txBody>
                    <a:bodyPr/>
                    <a:lstStyle/>
                    <a:p>
                      <a:r>
                        <a:rPr lang="en-US" altLang="zh-CN" sz="1000"/>
                        <a:t>-57</a:t>
                      </a:r>
                    </a:p>
                  </a:txBody>
                  <a:tcPr marL="48126" marR="48126" marT="24063" marB="24063" anchor="ctr">
                    <a:lnL>
                      <a:noFill/>
                    </a:lnL>
                    <a:lnR>
                      <a:noFill/>
                    </a:lnR>
                    <a:lnT>
                      <a:noFill/>
                    </a:lnT>
                    <a:lnB>
                      <a:noFill/>
                    </a:lnB>
                    <a:solidFill>
                      <a:srgbClr val="E1E1E1"/>
                    </a:solidFill>
                  </a:tcPr>
                </a:tc>
                <a:tc>
                  <a:txBody>
                    <a:bodyPr/>
                    <a:lstStyle/>
                    <a:p>
                      <a:r>
                        <a:rPr lang="en-US" sz="1000"/>
                        <a:t>GB/T 3535-2006</a:t>
                      </a:r>
                    </a:p>
                  </a:txBody>
                  <a:tcPr marL="48126" marR="48126" marT="24063" marB="24063" anchor="ctr">
                    <a:lnL>
                      <a:noFill/>
                    </a:lnL>
                    <a:lnR>
                      <a:noFill/>
                    </a:lnR>
                    <a:lnT>
                      <a:noFill/>
                    </a:lnT>
                    <a:lnB>
                      <a:noFill/>
                    </a:lnB>
                    <a:solidFill>
                      <a:srgbClr val="E1E1E1"/>
                    </a:solidFill>
                  </a:tcPr>
                </a:tc>
              </a:tr>
              <a:tr h="272976">
                <a:tc>
                  <a:txBody>
                    <a:bodyPr/>
                    <a:lstStyle/>
                    <a:p>
                      <a:r>
                        <a:rPr lang="zh-CN" altLang="en-US" sz="1000"/>
                        <a:t>闪点 （开口） ℃</a:t>
                      </a:r>
                    </a:p>
                  </a:txBody>
                  <a:tcPr marL="48126" marR="48126" marT="24063" marB="24063" anchor="ctr">
                    <a:lnL>
                      <a:noFill/>
                    </a:lnL>
                    <a:lnR>
                      <a:noFill/>
                    </a:lnR>
                    <a:lnT>
                      <a:noFill/>
                    </a:lnT>
                    <a:lnB>
                      <a:noFill/>
                    </a:lnB>
                  </a:tcPr>
                </a:tc>
                <a:tc>
                  <a:txBody>
                    <a:bodyPr/>
                    <a:lstStyle/>
                    <a:p>
                      <a:r>
                        <a:rPr lang="en-US" altLang="zh-CN" sz="1000" dirty="0"/>
                        <a:t>210</a:t>
                      </a:r>
                    </a:p>
                  </a:txBody>
                  <a:tcPr marL="48126" marR="48126" marT="24063" marB="24063" anchor="ctr">
                    <a:lnL>
                      <a:noFill/>
                    </a:lnL>
                    <a:lnR>
                      <a:noFill/>
                    </a:lnR>
                    <a:lnT>
                      <a:noFill/>
                    </a:lnT>
                    <a:lnB>
                      <a:noFill/>
                    </a:lnB>
                  </a:tcPr>
                </a:tc>
                <a:tc>
                  <a:txBody>
                    <a:bodyPr/>
                    <a:lstStyle/>
                    <a:p>
                      <a:r>
                        <a:rPr lang="en-US" altLang="zh-CN" sz="1000"/>
                        <a:t>254</a:t>
                      </a:r>
                    </a:p>
                  </a:txBody>
                  <a:tcPr marL="48126" marR="48126" marT="24063" marB="24063" anchor="ctr">
                    <a:lnL>
                      <a:noFill/>
                    </a:lnL>
                    <a:lnR>
                      <a:noFill/>
                    </a:lnR>
                    <a:lnT>
                      <a:noFill/>
                    </a:lnT>
                    <a:lnB>
                      <a:noFill/>
                    </a:lnB>
                  </a:tcPr>
                </a:tc>
                <a:tc>
                  <a:txBody>
                    <a:bodyPr/>
                    <a:lstStyle/>
                    <a:p>
                      <a:r>
                        <a:rPr lang="en-US" sz="1000"/>
                        <a:t>GB/T 3536-1991</a:t>
                      </a:r>
                    </a:p>
                  </a:txBody>
                  <a:tcPr marL="48126" marR="48126" marT="24063" marB="24063" anchor="ctr">
                    <a:lnL>
                      <a:noFill/>
                    </a:lnL>
                    <a:lnR>
                      <a:noFill/>
                    </a:lnR>
                    <a:lnT>
                      <a:noFill/>
                    </a:lnT>
                    <a:lnB>
                      <a:noFill/>
                    </a:lnB>
                  </a:tcPr>
                </a:tc>
              </a:tr>
              <a:tr h="288032">
                <a:tc>
                  <a:txBody>
                    <a:bodyPr/>
                    <a:lstStyle/>
                    <a:p>
                      <a:r>
                        <a:rPr lang="zh-CN" altLang="en-US" sz="1000"/>
                        <a:t>抗泡沫性 </a:t>
                      </a:r>
                      <a:r>
                        <a:rPr lang="en-US" sz="1000"/>
                        <a:t>ml/ml </a:t>
                      </a:r>
                      <a:r>
                        <a:rPr lang="zh-CN" altLang="en-US" sz="1000"/>
                        <a:t>不大于 </a:t>
                      </a:r>
                      <a:r>
                        <a:rPr lang="en-US" altLang="zh-CN" sz="1000"/>
                        <a:t>24℃</a:t>
                      </a:r>
                    </a:p>
                  </a:txBody>
                  <a:tcPr marL="48126" marR="48126" marT="24063" marB="24063" anchor="ctr">
                    <a:lnL>
                      <a:noFill/>
                    </a:lnL>
                    <a:lnR>
                      <a:noFill/>
                    </a:lnR>
                    <a:lnT>
                      <a:noFill/>
                    </a:lnT>
                    <a:lnB>
                      <a:noFill/>
                    </a:lnB>
                    <a:solidFill>
                      <a:srgbClr val="E1E1E1"/>
                    </a:solidFill>
                  </a:tcPr>
                </a:tc>
                <a:tc>
                  <a:txBody>
                    <a:bodyPr/>
                    <a:lstStyle/>
                    <a:p>
                      <a:r>
                        <a:rPr lang="en-US" altLang="zh-CN" sz="1000" dirty="0"/>
                        <a:t>10/0</a:t>
                      </a:r>
                    </a:p>
                  </a:txBody>
                  <a:tcPr marL="48126" marR="48126" marT="24063" marB="24063" anchor="ctr">
                    <a:lnL>
                      <a:noFill/>
                    </a:lnL>
                    <a:lnR>
                      <a:noFill/>
                    </a:lnR>
                    <a:lnT>
                      <a:noFill/>
                    </a:lnT>
                    <a:lnB>
                      <a:noFill/>
                    </a:lnB>
                    <a:solidFill>
                      <a:srgbClr val="E1E1E1"/>
                    </a:solidFill>
                  </a:tcPr>
                </a:tc>
                <a:tc>
                  <a:txBody>
                    <a:bodyPr/>
                    <a:lstStyle/>
                    <a:p>
                      <a:r>
                        <a:rPr lang="en-US" altLang="zh-CN" sz="1000" dirty="0"/>
                        <a:t>0/0</a:t>
                      </a:r>
                    </a:p>
                  </a:txBody>
                  <a:tcPr marL="48126" marR="48126" marT="24063" marB="24063" anchor="ctr">
                    <a:lnL>
                      <a:noFill/>
                    </a:lnL>
                    <a:lnR>
                      <a:noFill/>
                    </a:lnR>
                    <a:lnT>
                      <a:noFill/>
                    </a:lnT>
                    <a:lnB>
                      <a:noFill/>
                    </a:lnB>
                    <a:solidFill>
                      <a:srgbClr val="E1E1E1"/>
                    </a:solidFill>
                  </a:tcPr>
                </a:tc>
                <a:tc>
                  <a:txBody>
                    <a:bodyPr/>
                    <a:lstStyle/>
                    <a:p>
                      <a:r>
                        <a:rPr lang="en-US" sz="1000"/>
                        <a:t>GB/T 12579</a:t>
                      </a:r>
                    </a:p>
                  </a:txBody>
                  <a:tcPr marL="48126" marR="48126" marT="24063" marB="24063" anchor="ctr">
                    <a:lnL>
                      <a:noFill/>
                    </a:lnL>
                    <a:lnR>
                      <a:noFill/>
                    </a:lnR>
                    <a:lnT>
                      <a:noFill/>
                    </a:lnT>
                    <a:lnB>
                      <a:noFill/>
                    </a:lnB>
                    <a:solidFill>
                      <a:srgbClr val="E1E1E1"/>
                    </a:solidFill>
                  </a:tcPr>
                </a:tc>
              </a:tr>
              <a:tr h="210106">
                <a:tc>
                  <a:txBody>
                    <a:bodyPr/>
                    <a:lstStyle/>
                    <a:p>
                      <a:r>
                        <a:rPr lang="en-US" altLang="zh-CN" sz="1000"/>
                        <a:t>93℃</a:t>
                      </a:r>
                    </a:p>
                  </a:txBody>
                  <a:tcPr marL="48126" marR="48126" marT="24063" marB="24063" anchor="ctr">
                    <a:lnL>
                      <a:noFill/>
                    </a:lnL>
                    <a:lnR>
                      <a:noFill/>
                    </a:lnR>
                    <a:lnT>
                      <a:noFill/>
                    </a:lnT>
                    <a:lnB>
                      <a:noFill/>
                    </a:lnB>
                    <a:solidFill>
                      <a:srgbClr val="FFFFFF"/>
                    </a:solidFill>
                  </a:tcPr>
                </a:tc>
                <a:tc>
                  <a:txBody>
                    <a:bodyPr/>
                    <a:lstStyle/>
                    <a:p>
                      <a:r>
                        <a:rPr lang="en-US" altLang="zh-CN" sz="1000"/>
                        <a:t>20/0</a:t>
                      </a:r>
                    </a:p>
                  </a:txBody>
                  <a:tcPr marL="48126" marR="48126" marT="24063" marB="24063" anchor="ctr">
                    <a:lnL>
                      <a:noFill/>
                    </a:lnL>
                    <a:lnR>
                      <a:noFill/>
                    </a:lnR>
                    <a:lnT>
                      <a:noFill/>
                    </a:lnT>
                    <a:lnB>
                      <a:noFill/>
                    </a:lnB>
                    <a:solidFill>
                      <a:srgbClr val="FFFFFF"/>
                    </a:solidFill>
                  </a:tcPr>
                </a:tc>
                <a:tc>
                  <a:txBody>
                    <a:bodyPr/>
                    <a:lstStyle/>
                    <a:p>
                      <a:r>
                        <a:rPr lang="en-US" altLang="zh-CN" sz="1000"/>
                        <a:t>0/0</a:t>
                      </a:r>
                    </a:p>
                  </a:txBody>
                  <a:tcPr marL="48126" marR="48126" marT="24063" marB="24063" anchor="ctr">
                    <a:lnL>
                      <a:noFill/>
                    </a:lnL>
                    <a:lnR>
                      <a:noFill/>
                    </a:lnR>
                    <a:lnT>
                      <a:noFill/>
                    </a:lnT>
                    <a:lnB>
                      <a:noFill/>
                    </a:lnB>
                    <a:solidFill>
                      <a:srgbClr val="FFFFFF"/>
                    </a:solidFill>
                  </a:tcPr>
                </a:tc>
                <a:tc>
                  <a:txBody>
                    <a:bodyPr/>
                    <a:lstStyle/>
                    <a:p>
                      <a:r>
                        <a:rPr lang="en-US" sz="1000"/>
                        <a:t>GB/T 12579</a:t>
                      </a:r>
                    </a:p>
                  </a:txBody>
                  <a:tcPr marL="48126" marR="48126" marT="24063" marB="24063" anchor="ctr">
                    <a:lnL>
                      <a:noFill/>
                    </a:lnL>
                    <a:lnR>
                      <a:noFill/>
                    </a:lnR>
                    <a:lnT>
                      <a:noFill/>
                    </a:lnT>
                    <a:lnB>
                      <a:noFill/>
                    </a:lnB>
                    <a:solidFill>
                      <a:srgbClr val="FFFFFF"/>
                    </a:solidFill>
                  </a:tcPr>
                </a:tc>
              </a:tr>
              <a:tr h="210106">
                <a:tc>
                  <a:txBody>
                    <a:bodyPr/>
                    <a:lstStyle/>
                    <a:p>
                      <a:r>
                        <a:rPr lang="zh-CN" altLang="en-US" sz="1000"/>
                        <a:t>后</a:t>
                      </a:r>
                      <a:r>
                        <a:rPr lang="en-US" altLang="zh-CN" sz="1000"/>
                        <a:t>24℃</a:t>
                      </a:r>
                    </a:p>
                  </a:txBody>
                  <a:tcPr marL="48126" marR="48126" marT="24063" marB="24063" anchor="ctr">
                    <a:lnL>
                      <a:noFill/>
                    </a:lnL>
                    <a:lnR>
                      <a:noFill/>
                    </a:lnR>
                    <a:lnT>
                      <a:noFill/>
                    </a:lnT>
                    <a:lnB>
                      <a:noFill/>
                    </a:lnB>
                    <a:solidFill>
                      <a:srgbClr val="E1E1E1"/>
                    </a:solidFill>
                  </a:tcPr>
                </a:tc>
                <a:tc>
                  <a:txBody>
                    <a:bodyPr/>
                    <a:lstStyle/>
                    <a:p>
                      <a:r>
                        <a:rPr lang="en-US" altLang="zh-CN" sz="1000"/>
                        <a:t>10/0</a:t>
                      </a:r>
                    </a:p>
                  </a:txBody>
                  <a:tcPr marL="48126" marR="48126" marT="24063" marB="24063" anchor="ctr">
                    <a:lnL>
                      <a:noFill/>
                    </a:lnL>
                    <a:lnR>
                      <a:noFill/>
                    </a:lnR>
                    <a:lnT>
                      <a:noFill/>
                    </a:lnT>
                    <a:lnB>
                      <a:noFill/>
                    </a:lnB>
                    <a:solidFill>
                      <a:srgbClr val="E1E1E1"/>
                    </a:solidFill>
                  </a:tcPr>
                </a:tc>
                <a:tc>
                  <a:txBody>
                    <a:bodyPr/>
                    <a:lstStyle/>
                    <a:p>
                      <a:r>
                        <a:rPr lang="en-US" altLang="zh-CN" sz="1000" dirty="0"/>
                        <a:t>0/0</a:t>
                      </a:r>
                    </a:p>
                  </a:txBody>
                  <a:tcPr marL="48126" marR="48126" marT="24063" marB="24063" anchor="ctr">
                    <a:lnL>
                      <a:noFill/>
                    </a:lnL>
                    <a:lnR>
                      <a:noFill/>
                    </a:lnR>
                    <a:lnT>
                      <a:noFill/>
                    </a:lnT>
                    <a:lnB>
                      <a:noFill/>
                    </a:lnB>
                    <a:solidFill>
                      <a:srgbClr val="E1E1E1"/>
                    </a:solidFill>
                  </a:tcPr>
                </a:tc>
                <a:tc>
                  <a:txBody>
                    <a:bodyPr/>
                    <a:lstStyle/>
                    <a:p>
                      <a:r>
                        <a:rPr lang="en-US" sz="1000"/>
                        <a:t>GB/T 12579</a:t>
                      </a:r>
                    </a:p>
                  </a:txBody>
                  <a:tcPr marL="48126" marR="48126" marT="24063" marB="24063" anchor="ctr">
                    <a:lnL>
                      <a:noFill/>
                    </a:lnL>
                    <a:lnR>
                      <a:noFill/>
                    </a:lnR>
                    <a:lnT>
                      <a:noFill/>
                    </a:lnT>
                    <a:lnB>
                      <a:noFill/>
                    </a:lnB>
                    <a:solidFill>
                      <a:srgbClr val="E1E1E1"/>
                    </a:solidFill>
                  </a:tcPr>
                </a:tc>
              </a:tr>
              <a:tr h="299868">
                <a:tc>
                  <a:txBody>
                    <a:bodyPr/>
                    <a:lstStyle/>
                    <a:p>
                      <a:r>
                        <a:rPr lang="zh-CN" altLang="en-US" sz="1000"/>
                        <a:t>总碱性（</a:t>
                      </a:r>
                      <a:r>
                        <a:rPr lang="en-US" sz="1000"/>
                        <a:t>TBN）mg KOH/g</a:t>
                      </a:r>
                    </a:p>
                  </a:txBody>
                  <a:tcPr marL="48126" marR="48126" marT="24063" marB="24063" anchor="ctr">
                    <a:lnL>
                      <a:noFill/>
                    </a:lnL>
                    <a:lnR>
                      <a:noFill/>
                    </a:lnR>
                    <a:lnT>
                      <a:noFill/>
                    </a:lnT>
                    <a:lnB>
                      <a:noFill/>
                    </a:lnB>
                  </a:tcPr>
                </a:tc>
                <a:tc>
                  <a:txBody>
                    <a:bodyPr/>
                    <a:lstStyle/>
                    <a:p>
                      <a:r>
                        <a:rPr lang="en-US" altLang="zh-CN" sz="1000"/>
                        <a:t>/</a:t>
                      </a:r>
                    </a:p>
                  </a:txBody>
                  <a:tcPr marL="48126" marR="48126" marT="24063" marB="24063" anchor="ctr">
                    <a:lnL>
                      <a:noFill/>
                    </a:lnL>
                    <a:lnR>
                      <a:noFill/>
                    </a:lnR>
                    <a:lnT>
                      <a:noFill/>
                    </a:lnT>
                    <a:lnB>
                      <a:noFill/>
                    </a:lnB>
                  </a:tcPr>
                </a:tc>
                <a:tc>
                  <a:txBody>
                    <a:bodyPr/>
                    <a:lstStyle/>
                    <a:p>
                      <a:r>
                        <a:rPr lang="en-US" altLang="zh-CN" sz="1000" dirty="0"/>
                        <a:t>9.33</a:t>
                      </a:r>
                    </a:p>
                  </a:txBody>
                  <a:tcPr marL="48126" marR="48126" marT="24063" marB="24063" anchor="ctr">
                    <a:lnL>
                      <a:noFill/>
                    </a:lnL>
                    <a:lnR>
                      <a:noFill/>
                    </a:lnR>
                    <a:lnT>
                      <a:noFill/>
                    </a:lnT>
                    <a:lnB>
                      <a:noFill/>
                    </a:lnB>
                  </a:tcPr>
                </a:tc>
                <a:tc>
                  <a:txBody>
                    <a:bodyPr/>
                    <a:lstStyle/>
                    <a:p>
                      <a:r>
                        <a:rPr lang="en-US" sz="1000"/>
                        <a:t>GB/T 7304</a:t>
                      </a:r>
                    </a:p>
                  </a:txBody>
                  <a:tcPr marL="48126" marR="48126" marT="24063" marB="24063" anchor="ctr">
                    <a:lnL>
                      <a:noFill/>
                    </a:lnL>
                    <a:lnR>
                      <a:noFill/>
                    </a:lnR>
                    <a:lnT>
                      <a:noFill/>
                    </a:lnT>
                    <a:lnB>
                      <a:noFill/>
                    </a:lnB>
                  </a:tcPr>
                </a:tc>
              </a:tr>
              <a:tr h="273775">
                <a:tc>
                  <a:txBody>
                    <a:bodyPr/>
                    <a:lstStyle/>
                    <a:p>
                      <a:r>
                        <a:rPr lang="zh-CN" altLang="en-US" sz="1000"/>
                        <a:t>低温动力粘度 </a:t>
                      </a:r>
                      <a:r>
                        <a:rPr lang="en-US" altLang="zh-CN" sz="1000"/>
                        <a:t>mpa.s </a:t>
                      </a:r>
                      <a:r>
                        <a:rPr lang="zh-CN" altLang="en-US" sz="1000"/>
                        <a:t>不大于℃</a:t>
                      </a:r>
                    </a:p>
                  </a:txBody>
                  <a:tcPr marL="48126" marR="48126" marT="24063" marB="24063" anchor="ctr">
                    <a:lnL>
                      <a:noFill/>
                    </a:lnL>
                    <a:lnR>
                      <a:noFill/>
                    </a:lnR>
                    <a:lnT>
                      <a:noFill/>
                    </a:lnT>
                    <a:lnB>
                      <a:noFill/>
                    </a:lnB>
                    <a:solidFill>
                      <a:srgbClr val="E1E1E1"/>
                    </a:solidFill>
                  </a:tcPr>
                </a:tc>
                <a:tc>
                  <a:txBody>
                    <a:bodyPr/>
                    <a:lstStyle/>
                    <a:p>
                      <a:r>
                        <a:rPr lang="en-US" altLang="zh-CN" sz="1000"/>
                        <a:t>6600(-35)</a:t>
                      </a:r>
                    </a:p>
                  </a:txBody>
                  <a:tcPr marL="48126" marR="48126" marT="24063" marB="24063" anchor="ctr">
                    <a:lnL>
                      <a:noFill/>
                    </a:lnL>
                    <a:lnR>
                      <a:noFill/>
                    </a:lnR>
                    <a:lnT>
                      <a:noFill/>
                    </a:lnT>
                    <a:lnB>
                      <a:noFill/>
                    </a:lnB>
                    <a:solidFill>
                      <a:srgbClr val="E1E1E1"/>
                    </a:solidFill>
                  </a:tcPr>
                </a:tc>
                <a:tc>
                  <a:txBody>
                    <a:bodyPr/>
                    <a:lstStyle/>
                    <a:p>
                      <a:r>
                        <a:rPr lang="en-US" altLang="zh-CN" sz="1000" dirty="0"/>
                        <a:t>5700(-35)</a:t>
                      </a:r>
                    </a:p>
                  </a:txBody>
                  <a:tcPr marL="48126" marR="48126" marT="24063" marB="24063" anchor="ctr">
                    <a:lnL>
                      <a:noFill/>
                    </a:lnL>
                    <a:lnR>
                      <a:noFill/>
                    </a:lnR>
                    <a:lnT>
                      <a:noFill/>
                    </a:lnT>
                    <a:lnB>
                      <a:noFill/>
                    </a:lnB>
                    <a:solidFill>
                      <a:srgbClr val="E1E1E1"/>
                    </a:solidFill>
                  </a:tcPr>
                </a:tc>
                <a:tc>
                  <a:txBody>
                    <a:bodyPr/>
                    <a:lstStyle/>
                    <a:p>
                      <a:r>
                        <a:rPr lang="en-US" sz="1000"/>
                        <a:t>GB/T 6538-2000</a:t>
                      </a:r>
                    </a:p>
                  </a:txBody>
                  <a:tcPr marL="48126" marR="48126" marT="24063" marB="24063" anchor="ctr">
                    <a:lnL>
                      <a:noFill/>
                    </a:lnL>
                    <a:lnR>
                      <a:noFill/>
                    </a:lnR>
                    <a:lnT>
                      <a:noFill/>
                    </a:lnT>
                    <a:lnB>
                      <a:noFill/>
                    </a:lnB>
                    <a:solidFill>
                      <a:srgbClr val="E1E1E1"/>
                    </a:solidFill>
                  </a:tcPr>
                </a:tc>
              </a:tr>
              <a:tr h="338596">
                <a:tc>
                  <a:txBody>
                    <a:bodyPr/>
                    <a:lstStyle/>
                    <a:p>
                      <a:r>
                        <a:rPr lang="zh-CN" altLang="en-US" sz="1000"/>
                        <a:t>硫酸盐灰分，</a:t>
                      </a:r>
                      <a:r>
                        <a:rPr lang="en-US" altLang="zh-CN" sz="1000"/>
                        <a:t>%(m/m) </a:t>
                      </a:r>
                      <a:r>
                        <a:rPr lang="zh-CN" altLang="en-US" sz="1000"/>
                        <a:t>不大于</a:t>
                      </a:r>
                    </a:p>
                  </a:txBody>
                  <a:tcPr marL="48126" marR="48126" marT="24063" marB="24063" anchor="ctr">
                    <a:lnL>
                      <a:noFill/>
                    </a:lnL>
                    <a:lnR>
                      <a:noFill/>
                    </a:lnR>
                    <a:lnT>
                      <a:noFill/>
                    </a:lnT>
                    <a:lnB>
                      <a:noFill/>
                    </a:lnB>
                  </a:tcPr>
                </a:tc>
                <a:tc>
                  <a:txBody>
                    <a:bodyPr/>
                    <a:lstStyle/>
                    <a:p>
                      <a:r>
                        <a:rPr lang="zh-CN" altLang="en-US" sz="1000"/>
                        <a:t>报告</a:t>
                      </a:r>
                    </a:p>
                  </a:txBody>
                  <a:tcPr marL="48126" marR="48126" marT="24063" marB="24063" anchor="ctr">
                    <a:lnL>
                      <a:noFill/>
                    </a:lnL>
                    <a:lnR>
                      <a:noFill/>
                    </a:lnR>
                    <a:lnT>
                      <a:noFill/>
                    </a:lnT>
                    <a:lnB>
                      <a:noFill/>
                    </a:lnB>
                  </a:tcPr>
                </a:tc>
                <a:tc>
                  <a:txBody>
                    <a:bodyPr/>
                    <a:lstStyle/>
                    <a:p>
                      <a:r>
                        <a:rPr lang="en-US" altLang="zh-CN" sz="1000" dirty="0"/>
                        <a:t>1.25</a:t>
                      </a:r>
                    </a:p>
                  </a:txBody>
                  <a:tcPr marL="48126" marR="48126" marT="24063" marB="24063" anchor="ctr">
                    <a:lnL>
                      <a:noFill/>
                    </a:lnL>
                    <a:lnR>
                      <a:noFill/>
                    </a:lnR>
                    <a:lnT>
                      <a:noFill/>
                    </a:lnT>
                    <a:lnB>
                      <a:noFill/>
                    </a:lnB>
                  </a:tcPr>
                </a:tc>
                <a:tc>
                  <a:txBody>
                    <a:bodyPr/>
                    <a:lstStyle/>
                    <a:p>
                      <a:r>
                        <a:rPr lang="en-US" sz="1000" dirty="0"/>
                        <a:t>GB/T 2433-2001</a:t>
                      </a:r>
                    </a:p>
                  </a:txBody>
                  <a:tcPr marL="48126" marR="48126" marT="24063" marB="24063" anchor="ctr">
                    <a:lnL>
                      <a:noFill/>
                    </a:lnL>
                    <a:lnR>
                      <a:noFill/>
                    </a:lnR>
                    <a:lnT>
                      <a:noFill/>
                    </a:lnT>
                    <a:lnB>
                      <a:noFill/>
                    </a:lnB>
                  </a:tcPr>
                </a:tc>
              </a:tr>
              <a:tr h="275617">
                <a:tc>
                  <a:txBody>
                    <a:bodyPr/>
                    <a:lstStyle/>
                    <a:p>
                      <a:r>
                        <a:rPr lang="zh-CN" altLang="en-US" sz="1000"/>
                        <a:t>低温泵送粘 </a:t>
                      </a:r>
                      <a:r>
                        <a:rPr lang="en-US" altLang="zh-CN" sz="1000"/>
                        <a:t>mpa.s </a:t>
                      </a:r>
                      <a:r>
                        <a:rPr lang="zh-CN" altLang="en-US" sz="1000"/>
                        <a:t>在无屈服应力时不大于℃</a:t>
                      </a:r>
                    </a:p>
                  </a:txBody>
                  <a:tcPr marL="48126" marR="48126" marT="24063" marB="24063" anchor="ctr">
                    <a:lnL>
                      <a:noFill/>
                    </a:lnL>
                    <a:lnR>
                      <a:noFill/>
                    </a:lnR>
                    <a:lnT>
                      <a:noFill/>
                    </a:lnT>
                    <a:lnB>
                      <a:noFill/>
                    </a:lnB>
                    <a:solidFill>
                      <a:srgbClr val="E1E1E1"/>
                    </a:solidFill>
                  </a:tcPr>
                </a:tc>
                <a:tc>
                  <a:txBody>
                    <a:bodyPr/>
                    <a:lstStyle/>
                    <a:p>
                      <a:r>
                        <a:rPr lang="en-US" altLang="zh-CN" sz="1000"/>
                        <a:t>60000</a:t>
                      </a:r>
                      <a:r>
                        <a:rPr lang="zh-CN" altLang="en-US" sz="1000"/>
                        <a:t>（－</a:t>
                      </a:r>
                      <a:r>
                        <a:rPr lang="en-US" altLang="zh-CN" sz="1000"/>
                        <a:t>40</a:t>
                      </a:r>
                      <a:r>
                        <a:rPr lang="zh-CN" altLang="en-US" sz="1000"/>
                        <a:t>）</a:t>
                      </a:r>
                    </a:p>
                  </a:txBody>
                  <a:tcPr marL="48126" marR="48126" marT="24063" marB="24063" anchor="ctr">
                    <a:lnL>
                      <a:noFill/>
                    </a:lnL>
                    <a:lnR>
                      <a:noFill/>
                    </a:lnR>
                    <a:lnT>
                      <a:noFill/>
                    </a:lnT>
                    <a:lnB>
                      <a:noFill/>
                    </a:lnB>
                    <a:solidFill>
                      <a:srgbClr val="E1E1E1"/>
                    </a:solidFill>
                  </a:tcPr>
                </a:tc>
                <a:tc>
                  <a:txBody>
                    <a:bodyPr/>
                    <a:lstStyle/>
                    <a:p>
                      <a:r>
                        <a:rPr lang="en-US" altLang="zh-CN" sz="1000"/>
                        <a:t>13300(-40)</a:t>
                      </a:r>
                    </a:p>
                  </a:txBody>
                  <a:tcPr marL="48126" marR="48126" marT="24063" marB="24063" anchor="ctr">
                    <a:lnL>
                      <a:noFill/>
                    </a:lnL>
                    <a:lnR>
                      <a:noFill/>
                    </a:lnR>
                    <a:lnT>
                      <a:noFill/>
                    </a:lnT>
                    <a:lnB>
                      <a:noFill/>
                    </a:lnB>
                    <a:solidFill>
                      <a:srgbClr val="E1E1E1"/>
                    </a:solidFill>
                  </a:tcPr>
                </a:tc>
                <a:tc>
                  <a:txBody>
                    <a:bodyPr/>
                    <a:lstStyle/>
                    <a:p>
                      <a:r>
                        <a:rPr lang="en-US" sz="1000" dirty="0"/>
                        <a:t>SH/T 0562-2001</a:t>
                      </a:r>
                    </a:p>
                  </a:txBody>
                  <a:tcPr marL="48126" marR="48126" marT="24063" marB="24063" anchor="ctr">
                    <a:lnL>
                      <a:noFill/>
                    </a:lnL>
                    <a:lnR>
                      <a:noFill/>
                    </a:lnR>
                    <a:lnT>
                      <a:noFill/>
                    </a:lnT>
                    <a:lnB>
                      <a:noFill/>
                    </a:lnB>
                    <a:solidFill>
                      <a:srgbClr val="E1E1E1"/>
                    </a:solidFill>
                  </a:tcPr>
                </a:tc>
              </a:tr>
              <a:tr h="210106">
                <a:tc>
                  <a:txBody>
                    <a:bodyPr/>
                    <a:lstStyle/>
                    <a:p>
                      <a:r>
                        <a:rPr lang="zh-CN" altLang="en-US" sz="1000"/>
                        <a:t>水分</a:t>
                      </a:r>
                      <a:r>
                        <a:rPr lang="en-US" altLang="zh-CN" sz="1000"/>
                        <a:t>% </a:t>
                      </a:r>
                      <a:r>
                        <a:rPr lang="zh-CN" altLang="en-US" sz="1000"/>
                        <a:t>小于等于</a:t>
                      </a:r>
                    </a:p>
                  </a:txBody>
                  <a:tcPr marL="48126" marR="48126" marT="24063" marB="24063" anchor="ctr">
                    <a:lnL>
                      <a:noFill/>
                    </a:lnL>
                    <a:lnR>
                      <a:noFill/>
                    </a:lnR>
                    <a:lnT>
                      <a:noFill/>
                    </a:lnT>
                    <a:lnB>
                      <a:noFill/>
                    </a:lnB>
                  </a:tcPr>
                </a:tc>
                <a:tc>
                  <a:txBody>
                    <a:bodyPr/>
                    <a:lstStyle/>
                    <a:p>
                      <a:r>
                        <a:rPr lang="zh-CN" altLang="en-US" sz="1000" dirty="0"/>
                        <a:t>痕迹</a:t>
                      </a:r>
                    </a:p>
                  </a:txBody>
                  <a:tcPr marL="48126" marR="48126" marT="24063" marB="24063" anchor="ctr">
                    <a:lnL>
                      <a:noFill/>
                    </a:lnL>
                    <a:lnR>
                      <a:noFill/>
                    </a:lnR>
                    <a:lnT>
                      <a:noFill/>
                    </a:lnT>
                    <a:lnB>
                      <a:noFill/>
                    </a:lnB>
                  </a:tcPr>
                </a:tc>
                <a:tc>
                  <a:txBody>
                    <a:bodyPr/>
                    <a:lstStyle/>
                    <a:p>
                      <a:r>
                        <a:rPr lang="zh-CN" altLang="en-US" sz="1000"/>
                        <a:t>无</a:t>
                      </a:r>
                    </a:p>
                  </a:txBody>
                  <a:tcPr marL="48126" marR="48126" marT="24063" marB="24063" anchor="ctr">
                    <a:lnL>
                      <a:noFill/>
                    </a:lnL>
                    <a:lnR>
                      <a:noFill/>
                    </a:lnR>
                    <a:lnT>
                      <a:noFill/>
                    </a:lnT>
                    <a:lnB>
                      <a:noFill/>
                    </a:lnB>
                  </a:tcPr>
                </a:tc>
                <a:tc>
                  <a:txBody>
                    <a:bodyPr/>
                    <a:lstStyle/>
                    <a:p>
                      <a:r>
                        <a:rPr lang="en-US" sz="1000" dirty="0"/>
                        <a:t>GB/T 260-1977</a:t>
                      </a:r>
                    </a:p>
                  </a:txBody>
                  <a:tcPr marL="48126" marR="48126" marT="24063" marB="24063" anchor="ctr">
                    <a:lnL>
                      <a:noFill/>
                    </a:lnL>
                    <a:lnR>
                      <a:noFill/>
                    </a:lnR>
                    <a:lnT>
                      <a:noFill/>
                    </a:lnT>
                    <a:lnB>
                      <a:noFill/>
                    </a:lnB>
                  </a:tcPr>
                </a:tc>
              </a:tr>
              <a:tr h="270058">
                <a:tc>
                  <a:txBody>
                    <a:bodyPr/>
                    <a:lstStyle/>
                    <a:p>
                      <a:r>
                        <a:rPr lang="zh-CN" altLang="en-US" sz="1000"/>
                        <a:t>搞磨损性能（四球机试验 </a:t>
                      </a:r>
                      <a:r>
                        <a:rPr lang="en-US" altLang="zh-CN" sz="1000"/>
                        <a:t>D392N</a:t>
                      </a:r>
                      <a:r>
                        <a:rPr lang="zh-CN" altLang="en-US" sz="1000"/>
                        <a:t>，</a:t>
                      </a:r>
                      <a:r>
                        <a:rPr lang="en-US" altLang="zh-CN" sz="1000"/>
                        <a:t>60min</a:t>
                      </a:r>
                      <a:r>
                        <a:rPr lang="zh-CN" altLang="en-US" sz="1000"/>
                        <a:t>）</a:t>
                      </a:r>
                    </a:p>
                  </a:txBody>
                  <a:tcPr marL="48126" marR="48126" marT="24063" marB="24063" anchor="ctr">
                    <a:lnL>
                      <a:noFill/>
                    </a:lnL>
                    <a:lnR>
                      <a:noFill/>
                    </a:lnR>
                    <a:lnT>
                      <a:noFill/>
                    </a:lnT>
                    <a:lnB>
                      <a:noFill/>
                    </a:lnB>
                    <a:solidFill>
                      <a:srgbClr val="E1E1E1"/>
                    </a:solidFill>
                  </a:tcPr>
                </a:tc>
                <a:tc>
                  <a:txBody>
                    <a:bodyPr/>
                    <a:lstStyle/>
                    <a:p>
                      <a:r>
                        <a:rPr lang="en-US" altLang="zh-CN" sz="1000" dirty="0"/>
                        <a:t>/</a:t>
                      </a:r>
                    </a:p>
                  </a:txBody>
                  <a:tcPr marL="48126" marR="48126" marT="24063" marB="24063" anchor="ctr">
                    <a:lnL>
                      <a:noFill/>
                    </a:lnL>
                    <a:lnR>
                      <a:noFill/>
                    </a:lnR>
                    <a:lnT>
                      <a:noFill/>
                    </a:lnT>
                    <a:lnB>
                      <a:noFill/>
                    </a:lnB>
                    <a:solidFill>
                      <a:srgbClr val="E1E1E1"/>
                    </a:solidFill>
                  </a:tcPr>
                </a:tc>
                <a:tc>
                  <a:txBody>
                    <a:bodyPr/>
                    <a:lstStyle/>
                    <a:p>
                      <a:r>
                        <a:rPr lang="en-US" altLang="zh-CN" sz="1000"/>
                        <a:t>0.41</a:t>
                      </a:r>
                    </a:p>
                  </a:txBody>
                  <a:tcPr marL="48126" marR="48126" marT="24063" marB="24063" anchor="ctr">
                    <a:lnL>
                      <a:noFill/>
                    </a:lnL>
                    <a:lnR>
                      <a:noFill/>
                    </a:lnR>
                    <a:lnT>
                      <a:noFill/>
                    </a:lnT>
                    <a:lnB>
                      <a:noFill/>
                    </a:lnB>
                    <a:solidFill>
                      <a:srgbClr val="E1E1E1"/>
                    </a:solidFill>
                  </a:tcPr>
                </a:tc>
                <a:tc>
                  <a:txBody>
                    <a:bodyPr/>
                    <a:lstStyle/>
                    <a:p>
                      <a:r>
                        <a:rPr lang="en-US" sz="1000" dirty="0"/>
                        <a:t>SH/T 0189-1922</a:t>
                      </a:r>
                    </a:p>
                  </a:txBody>
                  <a:tcPr marL="48126" marR="48126" marT="24063" marB="24063"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9740071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328" y="4472186"/>
            <a:ext cx="1295400" cy="2133600"/>
          </a:xfrm>
          <a:prstGeom prst="rect">
            <a:avLst/>
          </a:prstGeom>
        </p:spPr>
      </p:pic>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L.D.L.-</a:t>
            </a:r>
            <a:r>
              <a:rPr lang="zh-CN" altLang="en-US" b="1" dirty="0" smtClean="0"/>
              <a:t>多用途超级抗磨喷剂</a:t>
            </a:r>
            <a:endParaRPr lang="zh-CN" altLang="en-US" b="1" dirty="0"/>
          </a:p>
        </p:txBody>
      </p:sp>
      <p:sp>
        <p:nvSpPr>
          <p:cNvPr id="15" name="矩形 14"/>
          <p:cNvSpPr/>
          <p:nvPr/>
        </p:nvSpPr>
        <p:spPr>
          <a:xfrm>
            <a:off x="408186" y="1412776"/>
            <a:ext cx="6972126" cy="5262979"/>
          </a:xfrm>
          <a:prstGeom prst="rect">
            <a:avLst/>
          </a:prstGeom>
        </p:spPr>
        <p:txBody>
          <a:bodyPr wrap="square">
            <a:spAutoFit/>
          </a:bodyPr>
          <a:lstStyle/>
          <a:p>
            <a:r>
              <a:rPr lang="zh-CN" altLang="en-US" sz="1600" dirty="0"/>
              <a:t>      铁霸</a:t>
            </a:r>
            <a:r>
              <a:rPr lang="en-US" altLang="zh-CN" sz="1600" dirty="0"/>
              <a:t>L.D.L.- 1</a:t>
            </a:r>
            <a:r>
              <a:rPr lang="zh-CN" altLang="en-US" sz="1600" dirty="0"/>
              <a:t>多用途超级抗磨喷剂是由多种石油产品调配而成的低粘性复合剂，是专门处理金属的干性抗磨剂。本产品具有优良的抗磨、绝缘、松锈、除锈等作用</a:t>
            </a:r>
            <a:r>
              <a:rPr lang="zh-CN" altLang="en-US" sz="1600" dirty="0" smtClean="0"/>
              <a:t>。</a:t>
            </a:r>
            <a:r>
              <a:rPr lang="en-US" altLang="zh-CN" sz="1600" dirty="0" smtClean="0"/>
              <a:t/>
            </a:r>
            <a:br>
              <a:rPr lang="en-US" altLang="zh-CN" sz="1600" dirty="0" smtClean="0"/>
            </a:br>
            <a:endParaRPr lang="zh-CN" altLang="en-US" sz="1600" dirty="0"/>
          </a:p>
          <a:p>
            <a:r>
              <a:rPr lang="zh-CN" altLang="en-US" sz="1600" b="1" dirty="0"/>
              <a:t>主要功能</a:t>
            </a:r>
            <a:r>
              <a:rPr lang="en-US" altLang="zh-CN" sz="1600" b="1" dirty="0"/>
              <a:t>:</a:t>
            </a:r>
          </a:p>
          <a:p>
            <a:r>
              <a:rPr lang="zh-CN" altLang="en-US" sz="1600" b="1" dirty="0"/>
              <a:t>驱湿绝缘</a:t>
            </a:r>
          </a:p>
          <a:p>
            <a:r>
              <a:rPr lang="zh-CN" altLang="en-US" sz="1600" dirty="0"/>
              <a:t>本产品能迅速驱除湿气，增强绝缘性能，使受潮的电机、电器工具、汽车高压线路等恢复绝缘性能并立即启动，保持正常运转和防止漏电。机械钻、发动机、电焊枪、电动锯等在潮湿的环境下或受到水浸的情况下亦能正常操作，不会造成触电危险。</a:t>
            </a:r>
          </a:p>
          <a:p>
            <a:r>
              <a:rPr lang="zh-CN" altLang="en-US" sz="1600" b="1" dirty="0"/>
              <a:t>防锈保护</a:t>
            </a:r>
          </a:p>
          <a:p>
            <a:r>
              <a:rPr lang="zh-CN" altLang="en-US" sz="1600" dirty="0"/>
              <a:t>本产品能快速有效地清除金属表面的锈蚀和污渍，还能防止一般润滑油所产生的油胶和污垢，在金属表面形成一层防锈保护膜，防止金属氧化生锈，保持表面清洁。</a:t>
            </a:r>
          </a:p>
          <a:p>
            <a:r>
              <a:rPr lang="zh-CN" altLang="en-US" sz="1600" b="1" dirty="0"/>
              <a:t>渗透解锈</a:t>
            </a:r>
          </a:p>
          <a:p>
            <a:r>
              <a:rPr lang="zh-CN" altLang="en-US" sz="1600" dirty="0"/>
              <a:t>本产品具有特强的渗透效能，能渗入锈蚀体内部，解锈松锈，使机件从新恢复正常运作。如用于松解锈浊的螺栓、锁孔、铰链等更有显着效果。</a:t>
            </a:r>
          </a:p>
          <a:p>
            <a:r>
              <a:rPr lang="zh-CN" altLang="en-US" sz="1600" b="1" dirty="0"/>
              <a:t>抗磨润滑</a:t>
            </a:r>
          </a:p>
          <a:p>
            <a:r>
              <a:rPr lang="zh-CN" altLang="en-US" sz="1600" dirty="0"/>
              <a:t>本产品中含金属抗磨剂成分，能减少金属之间的磨损，降低噪音，还能够保护金属免受空气和水分腐蚀，减少维修，适合用于各种机械活动部分。</a:t>
            </a:r>
          </a:p>
          <a:p>
            <a:endParaRPr lang="zh-CN" altLang="en-US" sz="1600" dirty="0">
              <a:effectLst/>
            </a:endParaRPr>
          </a:p>
        </p:txBody>
      </p:sp>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7598544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338554"/>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380g/</a:t>
            </a:r>
            <a:r>
              <a:rPr lang="zh-CN" altLang="en-US" sz="1600" dirty="0" smtClean="0"/>
              <a:t>罐（</a:t>
            </a:r>
            <a:r>
              <a:rPr lang="en-US" altLang="zh-CN" sz="1600" dirty="0" smtClean="0"/>
              <a:t>12</a:t>
            </a:r>
            <a:r>
              <a:rPr lang="zh-CN" altLang="en-US" sz="1600" dirty="0" smtClean="0"/>
              <a:t>罐</a:t>
            </a:r>
            <a:r>
              <a:rPr lang="en-US" altLang="zh-CN" sz="1600" dirty="0" smtClean="0"/>
              <a:t>/</a:t>
            </a:r>
            <a:r>
              <a:rPr lang="zh-CN" altLang="en-US" sz="1600" dirty="0" smtClean="0"/>
              <a:t>箱）                                                                    </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3" name="表格 2"/>
          <p:cNvGraphicFramePr>
            <a:graphicFrameLocks noGrp="1"/>
          </p:cNvGraphicFramePr>
          <p:nvPr>
            <p:extLst>
              <p:ext uri="{D42A27DB-BD31-4B8C-83A1-F6EECF244321}">
                <p14:modId xmlns:p14="http://schemas.microsoft.com/office/powerpoint/2010/main" val="2951496602"/>
              </p:ext>
            </p:extLst>
          </p:nvPr>
        </p:nvGraphicFramePr>
        <p:xfrm>
          <a:off x="888920" y="980728"/>
          <a:ext cx="7342965" cy="2664298"/>
        </p:xfrm>
        <a:graphic>
          <a:graphicData uri="http://schemas.openxmlformats.org/drawingml/2006/table">
            <a:tbl>
              <a:tblPr/>
              <a:tblGrid>
                <a:gridCol w="2447655"/>
                <a:gridCol w="2447655"/>
                <a:gridCol w="2447655"/>
              </a:tblGrid>
              <a:tr h="380614">
                <a:tc>
                  <a:txBody>
                    <a:bodyPr/>
                    <a:lstStyle/>
                    <a:p>
                      <a:r>
                        <a:rPr lang="en-US" altLang="zh-CN" sz="1000" b="1" dirty="0">
                          <a:effectLst/>
                        </a:rPr>
                        <a:t>24℃ </a:t>
                      </a:r>
                      <a:r>
                        <a:rPr lang="zh-CN" altLang="en-US" sz="1000" b="1" dirty="0">
                          <a:effectLst/>
                        </a:rPr>
                        <a:t>比重</a:t>
                      </a:r>
                    </a:p>
                  </a:txBody>
                  <a:tcPr anchor="ctr">
                    <a:lnL>
                      <a:noFill/>
                    </a:lnL>
                    <a:lnR>
                      <a:noFill/>
                    </a:lnR>
                    <a:lnT>
                      <a:noFill/>
                    </a:lnT>
                    <a:lnB>
                      <a:noFill/>
                    </a:lnB>
                    <a:solidFill>
                      <a:srgbClr val="E1E1E1"/>
                    </a:solidFill>
                  </a:tcPr>
                </a:tc>
                <a:tc>
                  <a:txBody>
                    <a:bodyPr/>
                    <a:lstStyle/>
                    <a:p>
                      <a:r>
                        <a:rPr lang="en-US" sz="1000" b="1" dirty="0">
                          <a:effectLst/>
                        </a:rPr>
                        <a:t>ASTM D1298</a:t>
                      </a:r>
                    </a:p>
                  </a:txBody>
                  <a:tcPr anchor="ctr">
                    <a:lnL>
                      <a:noFill/>
                    </a:lnL>
                    <a:lnR>
                      <a:noFill/>
                    </a:lnR>
                    <a:lnT>
                      <a:noFill/>
                    </a:lnT>
                    <a:lnB>
                      <a:noFill/>
                    </a:lnB>
                    <a:solidFill>
                      <a:srgbClr val="E1E1E1"/>
                    </a:solidFill>
                  </a:tcPr>
                </a:tc>
                <a:tc>
                  <a:txBody>
                    <a:bodyPr/>
                    <a:lstStyle/>
                    <a:p>
                      <a:r>
                        <a:rPr lang="en-US" altLang="zh-CN" sz="1000" b="1">
                          <a:effectLst/>
                        </a:rPr>
                        <a:t>0.957-0.977</a:t>
                      </a:r>
                    </a:p>
                  </a:txBody>
                  <a:tcPr anchor="ctr">
                    <a:lnL>
                      <a:noFill/>
                    </a:lnL>
                    <a:lnR>
                      <a:noFill/>
                    </a:lnR>
                    <a:lnT>
                      <a:noFill/>
                    </a:lnT>
                    <a:lnB>
                      <a:noFill/>
                    </a:lnB>
                    <a:solidFill>
                      <a:srgbClr val="E1E1E1"/>
                    </a:solidFill>
                  </a:tcPr>
                </a:tc>
              </a:tr>
              <a:tr h="380614">
                <a:tc>
                  <a:txBody>
                    <a:bodyPr/>
                    <a:lstStyle/>
                    <a:p>
                      <a:r>
                        <a:rPr lang="zh-CN" altLang="en-US" sz="1000" dirty="0"/>
                        <a:t>水分，</a:t>
                      </a:r>
                      <a:r>
                        <a:rPr lang="en-US" altLang="zh-CN" sz="1000" dirty="0"/>
                        <a:t>%</a:t>
                      </a:r>
                    </a:p>
                  </a:txBody>
                  <a:tcPr anchor="ctr">
                    <a:lnL>
                      <a:noFill/>
                    </a:lnL>
                    <a:lnR>
                      <a:noFill/>
                    </a:lnR>
                    <a:lnT>
                      <a:noFill/>
                    </a:lnT>
                    <a:lnB>
                      <a:noFill/>
                    </a:lnB>
                  </a:tcPr>
                </a:tc>
                <a:tc>
                  <a:txBody>
                    <a:bodyPr/>
                    <a:lstStyle/>
                    <a:p>
                      <a:r>
                        <a:rPr lang="en-US" sz="1000"/>
                        <a:t>ASTM D95</a:t>
                      </a:r>
                    </a:p>
                  </a:txBody>
                  <a:tcPr anchor="ctr">
                    <a:lnL>
                      <a:noFill/>
                    </a:lnL>
                    <a:lnR>
                      <a:noFill/>
                    </a:lnR>
                    <a:lnT>
                      <a:noFill/>
                    </a:lnT>
                    <a:lnB>
                      <a:noFill/>
                    </a:lnB>
                  </a:tcPr>
                </a:tc>
                <a:tc>
                  <a:txBody>
                    <a:bodyPr/>
                    <a:lstStyle/>
                    <a:p>
                      <a:r>
                        <a:rPr lang="en-US" altLang="zh-CN" sz="1000"/>
                        <a:t>&lt;0.05</a:t>
                      </a:r>
                    </a:p>
                  </a:txBody>
                  <a:tcPr anchor="ctr">
                    <a:lnL>
                      <a:noFill/>
                    </a:lnL>
                    <a:lnR>
                      <a:noFill/>
                    </a:lnR>
                    <a:lnT>
                      <a:noFill/>
                    </a:lnT>
                    <a:lnB>
                      <a:noFill/>
                    </a:lnB>
                  </a:tcPr>
                </a:tc>
              </a:tr>
              <a:tr h="380614">
                <a:tc>
                  <a:txBody>
                    <a:bodyPr/>
                    <a:lstStyle/>
                    <a:p>
                      <a:r>
                        <a:rPr lang="zh-CN" altLang="en-US" sz="1000" dirty="0"/>
                        <a:t>水溶性</a:t>
                      </a:r>
                    </a:p>
                  </a:txBody>
                  <a:tcPr anchor="ctr">
                    <a:lnL>
                      <a:noFill/>
                    </a:lnL>
                    <a:lnR>
                      <a:noFill/>
                    </a:lnR>
                    <a:lnT>
                      <a:noFill/>
                    </a:lnT>
                    <a:lnB>
                      <a:noFill/>
                    </a:lnB>
                    <a:solidFill>
                      <a:srgbClr val="E1E1E1"/>
                    </a:solidFill>
                  </a:tcPr>
                </a:tc>
                <a:tc>
                  <a:txBody>
                    <a:bodyPr/>
                    <a:lstStyle/>
                    <a:p>
                      <a:r>
                        <a:rPr lang="zh-CN" altLang="en-US" sz="1000" dirty="0"/>
                        <a:t> </a:t>
                      </a:r>
                    </a:p>
                  </a:txBody>
                  <a:tcPr anchor="ctr">
                    <a:lnL>
                      <a:noFill/>
                    </a:lnL>
                    <a:lnR>
                      <a:noFill/>
                    </a:lnR>
                    <a:lnT>
                      <a:noFill/>
                    </a:lnT>
                    <a:lnB>
                      <a:noFill/>
                    </a:lnB>
                    <a:solidFill>
                      <a:srgbClr val="E1E1E1"/>
                    </a:solidFill>
                  </a:tcPr>
                </a:tc>
                <a:tc>
                  <a:txBody>
                    <a:bodyPr/>
                    <a:lstStyle/>
                    <a:p>
                      <a:r>
                        <a:rPr lang="zh-CN" altLang="en-US" sz="1000"/>
                        <a:t>不溶</a:t>
                      </a:r>
                    </a:p>
                  </a:txBody>
                  <a:tcPr anchor="ctr">
                    <a:lnL>
                      <a:noFill/>
                    </a:lnL>
                    <a:lnR>
                      <a:noFill/>
                    </a:lnR>
                    <a:lnT>
                      <a:noFill/>
                    </a:lnT>
                    <a:lnB>
                      <a:noFill/>
                    </a:lnB>
                    <a:solidFill>
                      <a:srgbClr val="E1E1E1"/>
                    </a:solidFill>
                  </a:tcPr>
                </a:tc>
              </a:tr>
              <a:tr h="380614">
                <a:tc>
                  <a:txBody>
                    <a:bodyPr/>
                    <a:lstStyle/>
                    <a:p>
                      <a:r>
                        <a:rPr lang="zh-CN" altLang="en-US" sz="1000"/>
                        <a:t>颜色</a:t>
                      </a:r>
                    </a:p>
                  </a:txBody>
                  <a:tcPr anchor="ctr">
                    <a:lnL>
                      <a:noFill/>
                    </a:lnL>
                    <a:lnR>
                      <a:noFill/>
                    </a:lnR>
                    <a:lnT>
                      <a:noFill/>
                    </a:lnT>
                    <a:lnB>
                      <a:noFill/>
                    </a:lnB>
                  </a:tcPr>
                </a:tc>
                <a:tc>
                  <a:txBody>
                    <a:bodyPr/>
                    <a:lstStyle/>
                    <a:p>
                      <a:r>
                        <a:rPr lang="zh-CN" altLang="en-US" sz="1000" dirty="0"/>
                        <a:t>目测</a:t>
                      </a:r>
                    </a:p>
                  </a:txBody>
                  <a:tcPr anchor="ctr">
                    <a:lnL>
                      <a:noFill/>
                    </a:lnL>
                    <a:lnR>
                      <a:noFill/>
                    </a:lnR>
                    <a:lnT>
                      <a:noFill/>
                    </a:lnT>
                    <a:lnB>
                      <a:noFill/>
                    </a:lnB>
                  </a:tcPr>
                </a:tc>
                <a:tc>
                  <a:txBody>
                    <a:bodyPr/>
                    <a:lstStyle/>
                    <a:p>
                      <a:r>
                        <a:rPr lang="zh-CN" altLang="en-US" sz="1000"/>
                        <a:t>棕色</a:t>
                      </a:r>
                    </a:p>
                  </a:txBody>
                  <a:tcPr anchor="ctr">
                    <a:lnL>
                      <a:noFill/>
                    </a:lnL>
                    <a:lnR>
                      <a:noFill/>
                    </a:lnR>
                    <a:lnT>
                      <a:noFill/>
                    </a:lnT>
                    <a:lnB>
                      <a:noFill/>
                    </a:lnB>
                  </a:tcPr>
                </a:tc>
              </a:tr>
              <a:tr h="380614">
                <a:tc>
                  <a:txBody>
                    <a:bodyPr/>
                    <a:lstStyle/>
                    <a:p>
                      <a:r>
                        <a:rPr lang="zh-CN" altLang="en-US" sz="1000"/>
                        <a:t>气味</a:t>
                      </a:r>
                    </a:p>
                  </a:txBody>
                  <a:tcPr anchor="ctr">
                    <a:lnL>
                      <a:noFill/>
                    </a:lnL>
                    <a:lnR>
                      <a:noFill/>
                    </a:lnR>
                    <a:lnT>
                      <a:noFill/>
                    </a:lnT>
                    <a:lnB>
                      <a:noFill/>
                    </a:lnB>
                    <a:solidFill>
                      <a:srgbClr val="E1E1E1"/>
                    </a:solidFill>
                  </a:tcPr>
                </a:tc>
                <a:tc>
                  <a:txBody>
                    <a:bodyPr/>
                    <a:lstStyle/>
                    <a:p>
                      <a:r>
                        <a:rPr lang="zh-CN" altLang="en-US" sz="1000" dirty="0"/>
                        <a:t> </a:t>
                      </a:r>
                    </a:p>
                  </a:txBody>
                  <a:tcPr anchor="ctr">
                    <a:lnL>
                      <a:noFill/>
                    </a:lnL>
                    <a:lnR>
                      <a:noFill/>
                    </a:lnR>
                    <a:lnT>
                      <a:noFill/>
                    </a:lnT>
                    <a:lnB>
                      <a:noFill/>
                    </a:lnB>
                    <a:solidFill>
                      <a:srgbClr val="E1E1E1"/>
                    </a:solidFill>
                  </a:tcPr>
                </a:tc>
                <a:tc>
                  <a:txBody>
                    <a:bodyPr/>
                    <a:lstStyle/>
                    <a:p>
                      <a:r>
                        <a:rPr lang="zh-CN" altLang="en-US" sz="1000" dirty="0"/>
                        <a:t>轻微</a:t>
                      </a:r>
                    </a:p>
                  </a:txBody>
                  <a:tcPr anchor="ctr">
                    <a:lnL>
                      <a:noFill/>
                    </a:lnL>
                    <a:lnR>
                      <a:noFill/>
                    </a:lnR>
                    <a:lnT>
                      <a:noFill/>
                    </a:lnT>
                    <a:lnB>
                      <a:noFill/>
                    </a:lnB>
                    <a:solidFill>
                      <a:srgbClr val="E1E1E1"/>
                    </a:solidFill>
                  </a:tcPr>
                </a:tc>
              </a:tr>
              <a:tr h="380614">
                <a:tc>
                  <a:txBody>
                    <a:bodyPr/>
                    <a:lstStyle/>
                    <a:p>
                      <a:r>
                        <a:rPr lang="en-US" altLang="zh-CN" sz="1000"/>
                        <a:t>24℃ </a:t>
                      </a:r>
                      <a:r>
                        <a:rPr lang="zh-CN" altLang="en-US" sz="1000"/>
                        <a:t>粘度，</a:t>
                      </a:r>
                      <a:r>
                        <a:rPr lang="en-US" sz="1000"/>
                        <a:t>cS  </a:t>
                      </a:r>
                    </a:p>
                  </a:txBody>
                  <a:tcPr anchor="ctr">
                    <a:lnL>
                      <a:noFill/>
                    </a:lnL>
                    <a:lnR>
                      <a:noFill/>
                    </a:lnR>
                    <a:lnT>
                      <a:noFill/>
                    </a:lnT>
                    <a:lnB>
                      <a:noFill/>
                    </a:lnB>
                  </a:tcPr>
                </a:tc>
                <a:tc>
                  <a:txBody>
                    <a:bodyPr/>
                    <a:lstStyle/>
                    <a:p>
                      <a:r>
                        <a:rPr lang="zh-CN" altLang="en-US" sz="1000"/>
                        <a:t>布氏粘度计</a:t>
                      </a:r>
                    </a:p>
                  </a:txBody>
                  <a:tcPr anchor="ctr">
                    <a:lnL>
                      <a:noFill/>
                    </a:lnL>
                    <a:lnR>
                      <a:noFill/>
                    </a:lnR>
                    <a:lnT>
                      <a:noFill/>
                    </a:lnT>
                    <a:lnB>
                      <a:noFill/>
                    </a:lnB>
                  </a:tcPr>
                </a:tc>
                <a:tc>
                  <a:txBody>
                    <a:bodyPr/>
                    <a:lstStyle/>
                    <a:p>
                      <a:r>
                        <a:rPr lang="en-US" altLang="zh-CN" sz="1000" dirty="0"/>
                        <a:t>&lt;10</a:t>
                      </a:r>
                    </a:p>
                  </a:txBody>
                  <a:tcPr anchor="ctr">
                    <a:lnL>
                      <a:noFill/>
                    </a:lnL>
                    <a:lnR>
                      <a:noFill/>
                    </a:lnR>
                    <a:lnT>
                      <a:noFill/>
                    </a:lnT>
                    <a:lnB>
                      <a:noFill/>
                    </a:lnB>
                  </a:tcPr>
                </a:tc>
              </a:tr>
              <a:tr h="380614">
                <a:tc>
                  <a:txBody>
                    <a:bodyPr/>
                    <a:lstStyle/>
                    <a:p>
                      <a:r>
                        <a:rPr lang="en-US" altLang="zh-CN" sz="1000"/>
                        <a:t>775℃ </a:t>
                      </a:r>
                      <a:r>
                        <a:rPr lang="zh-CN" altLang="en-US" sz="1000"/>
                        <a:t>灰份，</a:t>
                      </a:r>
                      <a:r>
                        <a:rPr lang="en-US" altLang="zh-CN" sz="1000"/>
                        <a:t>% </a:t>
                      </a:r>
                    </a:p>
                  </a:txBody>
                  <a:tcPr anchor="ctr">
                    <a:lnL>
                      <a:noFill/>
                    </a:lnL>
                    <a:lnR>
                      <a:noFill/>
                    </a:lnR>
                    <a:lnT>
                      <a:noFill/>
                    </a:lnT>
                    <a:lnB>
                      <a:noFill/>
                    </a:lnB>
                    <a:solidFill>
                      <a:srgbClr val="E1E1E1"/>
                    </a:solidFill>
                  </a:tcPr>
                </a:tc>
                <a:tc>
                  <a:txBody>
                    <a:bodyPr/>
                    <a:lstStyle/>
                    <a:p>
                      <a:r>
                        <a:rPr lang="en-US" sz="1000"/>
                        <a:t>ASTM D482 </a:t>
                      </a:r>
                    </a:p>
                  </a:txBody>
                  <a:tcPr anchor="ctr">
                    <a:lnL>
                      <a:noFill/>
                    </a:lnL>
                    <a:lnR>
                      <a:noFill/>
                    </a:lnR>
                    <a:lnT>
                      <a:noFill/>
                    </a:lnT>
                    <a:lnB>
                      <a:noFill/>
                    </a:lnB>
                    <a:solidFill>
                      <a:srgbClr val="E1E1E1"/>
                    </a:solidFill>
                  </a:tcPr>
                </a:tc>
                <a:tc>
                  <a:txBody>
                    <a:bodyPr/>
                    <a:lstStyle/>
                    <a:p>
                      <a:r>
                        <a:rPr lang="en-US" altLang="zh-CN" sz="1000" dirty="0"/>
                        <a:t>0.002±0.1</a:t>
                      </a:r>
                    </a:p>
                  </a:txBody>
                  <a:tcPr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208712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FUTURE SOLV 1200</a:t>
            </a:r>
            <a:r>
              <a:rPr lang="zh-CN" altLang="en-US" b="1" dirty="0" smtClean="0"/>
              <a:t>电器快速清洁剂</a:t>
            </a:r>
            <a:endParaRPr lang="zh-CN" altLang="en-US" b="1" dirty="0"/>
          </a:p>
        </p:txBody>
      </p:sp>
      <p:sp>
        <p:nvSpPr>
          <p:cNvPr id="15" name="矩形 14"/>
          <p:cNvSpPr/>
          <p:nvPr/>
        </p:nvSpPr>
        <p:spPr>
          <a:xfrm>
            <a:off x="408186" y="1412776"/>
            <a:ext cx="6972126" cy="2554545"/>
          </a:xfrm>
          <a:prstGeom prst="rect">
            <a:avLst/>
          </a:prstGeom>
        </p:spPr>
        <p:txBody>
          <a:bodyPr wrap="square">
            <a:spAutoFit/>
          </a:bodyPr>
          <a:lstStyle/>
          <a:p>
            <a:r>
              <a:rPr lang="zh-CN" altLang="en-US" sz="1600" dirty="0"/>
              <a:t>      </a:t>
            </a:r>
            <a:r>
              <a:rPr lang="zh-CN" altLang="en-US" sz="1600" dirty="0" smtClean="0"/>
              <a:t>  铁</a:t>
            </a:r>
            <a:r>
              <a:rPr lang="zh-CN" altLang="en-US" sz="1600" dirty="0"/>
              <a:t>霸电器快速清洁剂可将电路板、液压设备、控制器、转换开关、电机及胶片上清除油、脂、污物、积渣及水分。不导电、不留残渣。铁霸电器快速清洁剂可用于下列塑料上：氯丁胶</a:t>
            </a:r>
            <a:r>
              <a:rPr lang="en-US" altLang="zh-CN" sz="1600" dirty="0"/>
              <a:t>W</a:t>
            </a:r>
            <a:r>
              <a:rPr lang="zh-CN" altLang="en-US" sz="1600" dirty="0"/>
              <a:t>、丁腈胶、丁笨胶、硅橡胶、异丁胶、天然胶、乙硫胶</a:t>
            </a:r>
            <a:r>
              <a:rPr lang="en-US" altLang="zh-CN" sz="1600" dirty="0"/>
              <a:t>FA</a:t>
            </a:r>
            <a:r>
              <a:rPr lang="zh-CN" altLang="en-US" sz="1600" dirty="0"/>
              <a:t>、</a:t>
            </a:r>
            <a:r>
              <a:rPr lang="en-US" altLang="zh-CN" sz="1600" dirty="0"/>
              <a:t>Hypalon40</a:t>
            </a:r>
            <a:r>
              <a:rPr lang="zh-CN" altLang="en-US" sz="1600" dirty="0"/>
              <a:t>、合成胶</a:t>
            </a:r>
            <a:r>
              <a:rPr lang="en-US" altLang="zh-CN" sz="1600" dirty="0"/>
              <a:t>A</a:t>
            </a:r>
            <a:r>
              <a:rPr lang="zh-CN" altLang="en-US" sz="1600" dirty="0"/>
              <a:t>、</a:t>
            </a:r>
            <a:r>
              <a:rPr lang="en-US" altLang="zh-CN" sz="1600" dirty="0" err="1"/>
              <a:t>Adiprene</a:t>
            </a:r>
            <a:r>
              <a:rPr lang="en-US" altLang="zh-CN" sz="1600" dirty="0"/>
              <a:t> L</a:t>
            </a:r>
            <a:r>
              <a:rPr lang="zh-CN" altLang="en-US" sz="1600" dirty="0"/>
              <a:t>、</a:t>
            </a:r>
            <a:r>
              <a:rPr lang="en-US" altLang="zh-CN" sz="1600" dirty="0" err="1"/>
              <a:t>Nordel</a:t>
            </a:r>
            <a:r>
              <a:rPr lang="zh-CN" altLang="en-US" sz="1600" dirty="0"/>
              <a:t>、</a:t>
            </a:r>
            <a:r>
              <a:rPr lang="en-US" altLang="zh-CN" sz="1600" dirty="0" err="1"/>
              <a:t>Delrin</a:t>
            </a:r>
            <a:r>
              <a:rPr lang="zh-CN" altLang="en-US" sz="1600" dirty="0"/>
              <a:t>树脂、</a:t>
            </a:r>
            <a:r>
              <a:rPr lang="en-US" altLang="zh-CN" sz="1600" dirty="0" err="1"/>
              <a:t>Eytel</a:t>
            </a:r>
            <a:r>
              <a:rPr lang="zh-CN" altLang="en-US" sz="1600" dirty="0"/>
              <a:t>、尼龙、特氟龙、</a:t>
            </a:r>
            <a:r>
              <a:rPr lang="en-US" altLang="zh-CN" sz="1600" dirty="0"/>
              <a:t>PVC</a:t>
            </a:r>
            <a:r>
              <a:rPr lang="zh-CN" altLang="en-US" sz="1600" dirty="0"/>
              <a:t>、聚脲。用于其他材料时可在不显眼的地方试验一下。</a:t>
            </a:r>
            <a:br>
              <a:rPr lang="zh-CN" altLang="en-US" sz="1600" dirty="0"/>
            </a:br>
            <a:r>
              <a:rPr lang="zh-CN" altLang="en-US" sz="1600" dirty="0"/>
              <a:t>    </a:t>
            </a:r>
            <a:r>
              <a:rPr lang="zh-CN" altLang="en-US" sz="1600" dirty="0" smtClean="0"/>
              <a:t>    铁</a:t>
            </a:r>
            <a:r>
              <a:rPr lang="zh-CN" altLang="en-US" sz="1600" dirty="0"/>
              <a:t>霸电器快速清洁剂可用于无线电、电视、电机、航空及通讯设备，比传统的电器清洁剂至少减少</a:t>
            </a:r>
            <a:r>
              <a:rPr lang="en-US" altLang="zh-CN" sz="1600" dirty="0"/>
              <a:t>85</a:t>
            </a:r>
            <a:r>
              <a:rPr lang="zh-CN" altLang="en-US" sz="1600" dirty="0"/>
              <a:t>％的对臭氧有潜在危害的物质。</a:t>
            </a:r>
            <a:br>
              <a:rPr lang="zh-CN" altLang="en-US" sz="1600" dirty="0"/>
            </a:br>
            <a:r>
              <a:rPr lang="zh-CN" altLang="en-US" sz="1600" dirty="0"/>
              <a:t>   </a:t>
            </a:r>
          </a:p>
          <a:p>
            <a:r>
              <a:rPr lang="zh-CN" altLang="en-US" sz="1600" dirty="0"/>
              <a:t> </a:t>
            </a:r>
            <a:endParaRPr lang="zh-CN" altLang="en-US" sz="1600" dirty="0">
              <a:effectLst/>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4200570"/>
            <a:ext cx="1352550" cy="2152650"/>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6584674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445820"/>
            <a:ext cx="1011815" cy="338554"/>
          </a:xfrm>
          <a:prstGeom prst="rect">
            <a:avLst/>
          </a:prstGeom>
          <a:noFill/>
        </p:spPr>
        <p:txBody>
          <a:bodyPr wrap="none" rtlCol="0">
            <a:spAutoFit/>
          </a:bodyPr>
          <a:lstStyle/>
          <a:p>
            <a:r>
              <a:rPr lang="zh-CN" altLang="en-US" sz="1600" b="1" dirty="0"/>
              <a:t>注意事项</a:t>
            </a:r>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338554"/>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300g/</a:t>
            </a:r>
            <a:r>
              <a:rPr lang="zh-CN" altLang="en-US" sz="1600" dirty="0" smtClean="0"/>
              <a:t>罐（</a:t>
            </a:r>
            <a:r>
              <a:rPr lang="en-US" altLang="zh-CN" sz="1600" dirty="0" smtClean="0"/>
              <a:t>12</a:t>
            </a:r>
            <a:r>
              <a:rPr lang="zh-CN" altLang="en-US" sz="1600" dirty="0" smtClean="0"/>
              <a:t>罐</a:t>
            </a:r>
            <a:r>
              <a:rPr lang="en-US" altLang="zh-CN" sz="1600" dirty="0" smtClean="0"/>
              <a:t>/</a:t>
            </a:r>
            <a:r>
              <a:rPr lang="zh-CN" altLang="en-US" sz="1600" dirty="0" smtClean="0"/>
              <a:t>箱）                                                                    </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sp>
        <p:nvSpPr>
          <p:cNvPr id="2" name="矩形 1"/>
          <p:cNvSpPr/>
          <p:nvPr/>
        </p:nvSpPr>
        <p:spPr>
          <a:xfrm>
            <a:off x="755576" y="1121459"/>
            <a:ext cx="6235172" cy="646331"/>
          </a:xfrm>
          <a:prstGeom prst="rect">
            <a:avLst/>
          </a:prstGeom>
        </p:spPr>
        <p:txBody>
          <a:bodyPr wrap="square">
            <a:spAutoFit/>
          </a:bodyPr>
          <a:lstStyle/>
          <a:p>
            <a:r>
              <a:rPr lang="zh-CN" altLang="en-US" dirty="0" smtClean="0"/>
              <a:t>        本</a:t>
            </a:r>
            <a:r>
              <a:rPr lang="zh-CN" altLang="en-US" dirty="0"/>
              <a:t>品为易燃物品。含压缩气体，请勿刺穿、燃烧或储存在高温环境下，可能引起爆裂。儿童勿近。</a:t>
            </a:r>
          </a:p>
        </p:txBody>
      </p:sp>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4696228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395372"/>
            <a:ext cx="3960440" cy="369332"/>
          </a:xfrm>
          <a:prstGeom prst="rect">
            <a:avLst/>
          </a:prstGeom>
          <a:noFill/>
        </p:spPr>
        <p:txBody>
          <a:bodyPr wrap="square" rtlCol="0">
            <a:spAutoFit/>
          </a:bodyPr>
          <a:lstStyle/>
          <a:p>
            <a:r>
              <a:rPr lang="zh-CN" altLang="en-US" b="1" dirty="0" smtClean="0"/>
              <a:t>柴油净化省油剂</a:t>
            </a:r>
            <a:endParaRPr lang="zh-CN" altLang="en-US" b="1" dirty="0"/>
          </a:p>
        </p:txBody>
      </p:sp>
      <p:sp>
        <p:nvSpPr>
          <p:cNvPr id="15" name="矩形 14"/>
          <p:cNvSpPr/>
          <p:nvPr/>
        </p:nvSpPr>
        <p:spPr>
          <a:xfrm>
            <a:off x="408186" y="1412776"/>
            <a:ext cx="6972126" cy="4093428"/>
          </a:xfrm>
          <a:prstGeom prst="rect">
            <a:avLst/>
          </a:prstGeom>
        </p:spPr>
        <p:txBody>
          <a:bodyPr wrap="square">
            <a:spAutoFit/>
          </a:bodyPr>
          <a:lstStyle/>
          <a:p>
            <a:r>
              <a:rPr lang="zh-CN" altLang="en-US" sz="1600" dirty="0"/>
              <a:t>      铁霸柴油净化省油剂是在轻石油载体中提炼出的特殊化学品混合物。本产品能与各类型的柴油相配合，对喷油器、高压油泵、和整个油路系统没有腐蚀作用。本产品还含有铁霸金属抗磨剂成分，帮助润滑活塞、汽缸及高压喷嘴，达到保护发动机及节省燃油的效果。</a:t>
            </a:r>
          </a:p>
          <a:p>
            <a:r>
              <a:rPr lang="zh-CN" altLang="en-US" sz="1600" dirty="0"/>
              <a:t>铁霸柴油净化省油剂适用范围很广泛，可适用于轮船、火车、柴油汽车等各种内燃机使用。</a:t>
            </a:r>
          </a:p>
          <a:p>
            <a:r>
              <a:rPr lang="zh-CN" altLang="en-US" sz="1600" dirty="0"/>
              <a:t> </a:t>
            </a:r>
          </a:p>
          <a:p>
            <a:r>
              <a:rPr lang="zh-CN" altLang="en-US" sz="1600" dirty="0"/>
              <a:t>主要功能</a:t>
            </a:r>
            <a:r>
              <a:rPr lang="en-US" altLang="zh-CN" sz="1600" dirty="0"/>
              <a:t>:</a:t>
            </a:r>
          </a:p>
          <a:p>
            <a:r>
              <a:rPr lang="en-US" altLang="zh-CN" sz="1600" dirty="0"/>
              <a:t>1.</a:t>
            </a:r>
            <a:r>
              <a:rPr lang="zh-CN" altLang="en-US" sz="1600" dirty="0"/>
              <a:t>帮助柴油完全燃烧，减少滞燃，降低排温和排气烟度，提高发动机的动力性能。</a:t>
            </a:r>
          </a:p>
          <a:p>
            <a:r>
              <a:rPr lang="zh-CN" altLang="en-US" sz="1600" dirty="0"/>
              <a:t> </a:t>
            </a:r>
          </a:p>
          <a:p>
            <a:r>
              <a:rPr lang="en-US" altLang="zh-CN" sz="1600" dirty="0"/>
              <a:t>2.</a:t>
            </a:r>
            <a:r>
              <a:rPr lang="zh-CN" altLang="en-US" sz="1600" dirty="0"/>
              <a:t>清洁油头，油泵和油路系统，保持油路畅通。中和酸类，保证发动机不受酸类腐蚀。</a:t>
            </a:r>
          </a:p>
          <a:p>
            <a:r>
              <a:rPr lang="zh-CN" altLang="en-US" sz="1600" dirty="0"/>
              <a:t> </a:t>
            </a:r>
          </a:p>
          <a:p>
            <a:r>
              <a:rPr lang="en-US" altLang="zh-CN" sz="1600" dirty="0"/>
              <a:t>3.</a:t>
            </a:r>
            <a:r>
              <a:rPr lang="zh-CN" altLang="en-US" sz="1600" dirty="0"/>
              <a:t>改善柴油消耗量，若与铁霸金属抗磨剂同时使用更提高节油量。</a:t>
            </a:r>
          </a:p>
          <a:p>
            <a:r>
              <a:rPr lang="zh-CN" altLang="en-US" sz="1600" dirty="0"/>
              <a:t> </a:t>
            </a:r>
            <a:endParaRPr lang="zh-CN" altLang="en-US" sz="1600" dirty="0">
              <a:effectLst/>
            </a:endParaRPr>
          </a:p>
        </p:txBody>
      </p:sp>
      <p:sp>
        <p:nvSpPr>
          <p:cNvPr id="5" name="动作按钮: 自定义 4">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34819489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338554"/>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170kg/</a:t>
            </a:r>
            <a:r>
              <a:rPr lang="zh-CN" altLang="en-US" sz="1600" dirty="0" smtClean="0"/>
              <a:t>桶                                                                    </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3885115481"/>
              </p:ext>
            </p:extLst>
          </p:nvPr>
        </p:nvGraphicFramePr>
        <p:xfrm>
          <a:off x="929116" y="1124744"/>
          <a:ext cx="7387299" cy="2376264"/>
        </p:xfrm>
        <a:graphic>
          <a:graphicData uri="http://schemas.openxmlformats.org/drawingml/2006/table">
            <a:tbl>
              <a:tblPr/>
              <a:tblGrid>
                <a:gridCol w="2462433"/>
                <a:gridCol w="2462433"/>
                <a:gridCol w="2462433"/>
              </a:tblGrid>
              <a:tr h="330529">
                <a:tc>
                  <a:txBody>
                    <a:bodyPr/>
                    <a:lstStyle/>
                    <a:p>
                      <a:r>
                        <a:rPr lang="zh-CN" altLang="en-US" sz="1000" b="1" dirty="0">
                          <a:effectLst/>
                        </a:rPr>
                        <a:t> </a:t>
                      </a:r>
                    </a:p>
                  </a:txBody>
                  <a:tcPr anchor="ctr">
                    <a:lnL>
                      <a:noFill/>
                    </a:lnL>
                    <a:lnR>
                      <a:noFill/>
                    </a:lnR>
                    <a:lnT>
                      <a:noFill/>
                    </a:lnT>
                    <a:lnB>
                      <a:noFill/>
                    </a:lnB>
                    <a:solidFill>
                      <a:srgbClr val="E1E1E1"/>
                    </a:solidFill>
                  </a:tcPr>
                </a:tc>
                <a:tc>
                  <a:txBody>
                    <a:bodyPr/>
                    <a:lstStyle/>
                    <a:p>
                      <a:r>
                        <a:rPr lang="zh-CN" altLang="en-US" sz="1000" b="1">
                          <a:effectLst/>
                        </a:rPr>
                        <a:t> </a:t>
                      </a:r>
                    </a:p>
                  </a:txBody>
                  <a:tcPr anchor="ctr">
                    <a:lnL>
                      <a:noFill/>
                    </a:lnL>
                    <a:lnR>
                      <a:noFill/>
                    </a:lnR>
                    <a:lnT>
                      <a:noFill/>
                    </a:lnT>
                    <a:lnB>
                      <a:noFill/>
                    </a:lnB>
                    <a:solidFill>
                      <a:srgbClr val="E1E1E1"/>
                    </a:solidFill>
                  </a:tcPr>
                </a:tc>
                <a:tc>
                  <a:txBody>
                    <a:bodyPr/>
                    <a:lstStyle/>
                    <a:p>
                      <a:r>
                        <a:rPr lang="zh-CN" altLang="en-US" sz="1000" b="1">
                          <a:effectLst/>
                        </a:rPr>
                        <a:t>铁霸柴油净化省油剂</a:t>
                      </a:r>
                    </a:p>
                  </a:txBody>
                  <a:tcPr anchor="ctr">
                    <a:lnL>
                      <a:noFill/>
                    </a:lnL>
                    <a:lnR>
                      <a:noFill/>
                    </a:lnR>
                    <a:lnT>
                      <a:noFill/>
                    </a:lnT>
                    <a:lnB>
                      <a:noFill/>
                    </a:lnB>
                    <a:solidFill>
                      <a:srgbClr val="E1E1E1"/>
                    </a:solidFill>
                  </a:tcPr>
                </a:tc>
              </a:tr>
              <a:tr h="330529">
                <a:tc>
                  <a:txBody>
                    <a:bodyPr/>
                    <a:lstStyle/>
                    <a:p>
                      <a:r>
                        <a:rPr lang="en-US" altLang="zh-CN" sz="1000" dirty="0"/>
                        <a:t>24℃</a:t>
                      </a:r>
                      <a:r>
                        <a:rPr lang="zh-CN" altLang="en-US" sz="1000" dirty="0"/>
                        <a:t>比重</a:t>
                      </a:r>
                    </a:p>
                  </a:txBody>
                  <a:tcPr anchor="ctr">
                    <a:lnL>
                      <a:noFill/>
                    </a:lnL>
                    <a:lnR>
                      <a:noFill/>
                    </a:lnR>
                    <a:lnT>
                      <a:noFill/>
                    </a:lnT>
                    <a:lnB>
                      <a:noFill/>
                    </a:lnB>
                  </a:tcPr>
                </a:tc>
                <a:tc>
                  <a:txBody>
                    <a:bodyPr/>
                    <a:lstStyle/>
                    <a:p>
                      <a:r>
                        <a:rPr lang="en-US" sz="1000"/>
                        <a:t>ASTM D1298</a:t>
                      </a:r>
                    </a:p>
                  </a:txBody>
                  <a:tcPr anchor="ctr">
                    <a:lnL>
                      <a:noFill/>
                    </a:lnL>
                    <a:lnR>
                      <a:noFill/>
                    </a:lnR>
                    <a:lnT>
                      <a:noFill/>
                    </a:lnT>
                    <a:lnB>
                      <a:noFill/>
                    </a:lnB>
                  </a:tcPr>
                </a:tc>
                <a:tc>
                  <a:txBody>
                    <a:bodyPr/>
                    <a:lstStyle/>
                    <a:p>
                      <a:r>
                        <a:rPr lang="en-US" altLang="zh-CN" sz="1000"/>
                        <a:t>0.834-0.854</a:t>
                      </a:r>
                    </a:p>
                  </a:txBody>
                  <a:tcPr anchor="ctr">
                    <a:lnL>
                      <a:noFill/>
                    </a:lnL>
                    <a:lnR>
                      <a:noFill/>
                    </a:lnR>
                    <a:lnT>
                      <a:noFill/>
                    </a:lnT>
                    <a:lnB>
                      <a:noFill/>
                    </a:lnB>
                  </a:tcPr>
                </a:tc>
              </a:tr>
              <a:tr h="330529">
                <a:tc>
                  <a:txBody>
                    <a:bodyPr/>
                    <a:lstStyle/>
                    <a:p>
                      <a:r>
                        <a:rPr lang="zh-CN" altLang="en-US" sz="1000" dirty="0"/>
                        <a:t>水分，</a:t>
                      </a:r>
                      <a:r>
                        <a:rPr lang="en-US" altLang="zh-CN" sz="1000" dirty="0"/>
                        <a:t>% </a:t>
                      </a:r>
                    </a:p>
                  </a:txBody>
                  <a:tcPr anchor="ctr">
                    <a:lnL>
                      <a:noFill/>
                    </a:lnL>
                    <a:lnR>
                      <a:noFill/>
                    </a:lnR>
                    <a:lnT>
                      <a:noFill/>
                    </a:lnT>
                    <a:lnB>
                      <a:noFill/>
                    </a:lnB>
                    <a:solidFill>
                      <a:srgbClr val="E1E1E1"/>
                    </a:solidFill>
                  </a:tcPr>
                </a:tc>
                <a:tc>
                  <a:txBody>
                    <a:bodyPr/>
                    <a:lstStyle/>
                    <a:p>
                      <a:r>
                        <a:rPr lang="en-US" sz="1000" dirty="0"/>
                        <a:t>ASTM D95</a:t>
                      </a:r>
                    </a:p>
                  </a:txBody>
                  <a:tcPr anchor="ctr">
                    <a:lnL>
                      <a:noFill/>
                    </a:lnL>
                    <a:lnR>
                      <a:noFill/>
                    </a:lnR>
                    <a:lnT>
                      <a:noFill/>
                    </a:lnT>
                    <a:lnB>
                      <a:noFill/>
                    </a:lnB>
                    <a:solidFill>
                      <a:srgbClr val="E1E1E1"/>
                    </a:solidFill>
                  </a:tcPr>
                </a:tc>
                <a:tc>
                  <a:txBody>
                    <a:bodyPr/>
                    <a:lstStyle/>
                    <a:p>
                      <a:r>
                        <a:rPr lang="en-US" sz="1000"/>
                        <a:t>&lt;0.25 (2500ppm)</a:t>
                      </a:r>
                    </a:p>
                  </a:txBody>
                  <a:tcPr anchor="ctr">
                    <a:lnL>
                      <a:noFill/>
                    </a:lnL>
                    <a:lnR>
                      <a:noFill/>
                    </a:lnR>
                    <a:lnT>
                      <a:noFill/>
                    </a:lnT>
                    <a:lnB>
                      <a:noFill/>
                    </a:lnB>
                    <a:solidFill>
                      <a:srgbClr val="E1E1E1"/>
                    </a:solidFill>
                  </a:tcPr>
                </a:tc>
              </a:tr>
              <a:tr h="330529">
                <a:tc>
                  <a:txBody>
                    <a:bodyPr/>
                    <a:lstStyle/>
                    <a:p>
                      <a:r>
                        <a:rPr lang="zh-CN" altLang="en-US" sz="1000"/>
                        <a:t>水溶性 </a:t>
                      </a:r>
                    </a:p>
                  </a:txBody>
                  <a:tcPr anchor="ctr">
                    <a:lnL>
                      <a:noFill/>
                    </a:lnL>
                    <a:lnR>
                      <a:noFill/>
                    </a:lnR>
                    <a:lnT>
                      <a:noFill/>
                    </a:lnT>
                    <a:lnB>
                      <a:noFill/>
                    </a:lnB>
                  </a:tcPr>
                </a:tc>
                <a:tc>
                  <a:txBody>
                    <a:bodyPr/>
                    <a:lstStyle/>
                    <a:p>
                      <a:r>
                        <a:rPr lang="zh-CN" altLang="en-US" sz="1000" dirty="0"/>
                        <a:t> </a:t>
                      </a:r>
                    </a:p>
                  </a:txBody>
                  <a:tcPr anchor="ctr">
                    <a:lnL>
                      <a:noFill/>
                    </a:lnL>
                    <a:lnR>
                      <a:noFill/>
                    </a:lnR>
                    <a:lnT>
                      <a:noFill/>
                    </a:lnT>
                    <a:lnB>
                      <a:noFill/>
                    </a:lnB>
                  </a:tcPr>
                </a:tc>
                <a:tc>
                  <a:txBody>
                    <a:bodyPr/>
                    <a:lstStyle/>
                    <a:p>
                      <a:r>
                        <a:rPr lang="zh-CN" altLang="en-US" sz="1000"/>
                        <a:t>可溶</a:t>
                      </a:r>
                    </a:p>
                  </a:txBody>
                  <a:tcPr anchor="ctr">
                    <a:lnL>
                      <a:noFill/>
                    </a:lnL>
                    <a:lnR>
                      <a:noFill/>
                    </a:lnR>
                    <a:lnT>
                      <a:noFill/>
                    </a:lnT>
                    <a:lnB>
                      <a:noFill/>
                    </a:lnB>
                  </a:tcPr>
                </a:tc>
              </a:tr>
              <a:tr h="330529">
                <a:tc>
                  <a:txBody>
                    <a:bodyPr/>
                    <a:lstStyle/>
                    <a:p>
                      <a:r>
                        <a:rPr lang="zh-CN" altLang="en-US" sz="1000"/>
                        <a:t>颜色 </a:t>
                      </a:r>
                    </a:p>
                  </a:txBody>
                  <a:tcPr anchor="ctr">
                    <a:lnL>
                      <a:noFill/>
                    </a:lnL>
                    <a:lnR>
                      <a:noFill/>
                    </a:lnR>
                    <a:lnT>
                      <a:noFill/>
                    </a:lnT>
                    <a:lnB>
                      <a:noFill/>
                    </a:lnB>
                    <a:solidFill>
                      <a:srgbClr val="E1E1E1"/>
                    </a:solidFill>
                  </a:tcPr>
                </a:tc>
                <a:tc>
                  <a:txBody>
                    <a:bodyPr/>
                    <a:lstStyle/>
                    <a:p>
                      <a:r>
                        <a:rPr lang="zh-CN" altLang="en-US" sz="1000" dirty="0"/>
                        <a:t>目测</a:t>
                      </a:r>
                    </a:p>
                  </a:txBody>
                  <a:tcPr anchor="ctr">
                    <a:lnL>
                      <a:noFill/>
                    </a:lnL>
                    <a:lnR>
                      <a:noFill/>
                    </a:lnR>
                    <a:lnT>
                      <a:noFill/>
                    </a:lnT>
                    <a:lnB>
                      <a:noFill/>
                    </a:lnB>
                    <a:solidFill>
                      <a:srgbClr val="E1E1E1"/>
                    </a:solidFill>
                  </a:tcPr>
                </a:tc>
                <a:tc>
                  <a:txBody>
                    <a:bodyPr/>
                    <a:lstStyle/>
                    <a:p>
                      <a:r>
                        <a:rPr lang="zh-CN" altLang="en-US" sz="1000"/>
                        <a:t>浅褐色</a:t>
                      </a:r>
                    </a:p>
                  </a:txBody>
                  <a:tcPr anchor="ctr">
                    <a:lnL>
                      <a:noFill/>
                    </a:lnL>
                    <a:lnR>
                      <a:noFill/>
                    </a:lnR>
                    <a:lnT>
                      <a:noFill/>
                    </a:lnT>
                    <a:lnB>
                      <a:noFill/>
                    </a:lnB>
                    <a:solidFill>
                      <a:srgbClr val="E1E1E1"/>
                    </a:solidFill>
                  </a:tcPr>
                </a:tc>
              </a:tr>
              <a:tr h="330529">
                <a:tc>
                  <a:txBody>
                    <a:bodyPr/>
                    <a:lstStyle/>
                    <a:p>
                      <a:r>
                        <a:rPr lang="zh-CN" altLang="en-US" sz="1000"/>
                        <a:t>气味</a:t>
                      </a:r>
                    </a:p>
                  </a:txBody>
                  <a:tcPr anchor="ctr">
                    <a:lnL>
                      <a:noFill/>
                    </a:lnL>
                    <a:lnR>
                      <a:noFill/>
                    </a:lnR>
                    <a:lnT>
                      <a:noFill/>
                    </a:lnT>
                    <a:lnB>
                      <a:noFill/>
                    </a:lnB>
                  </a:tcPr>
                </a:tc>
                <a:tc>
                  <a:txBody>
                    <a:bodyPr/>
                    <a:lstStyle/>
                    <a:p>
                      <a:r>
                        <a:rPr lang="zh-CN" altLang="en-US" sz="1000" dirty="0"/>
                        <a:t> </a:t>
                      </a:r>
                    </a:p>
                  </a:txBody>
                  <a:tcPr anchor="ctr">
                    <a:lnL>
                      <a:noFill/>
                    </a:lnL>
                    <a:lnR>
                      <a:noFill/>
                    </a:lnR>
                    <a:lnT>
                      <a:noFill/>
                    </a:lnT>
                    <a:lnB>
                      <a:noFill/>
                    </a:lnB>
                  </a:tcPr>
                </a:tc>
                <a:tc>
                  <a:txBody>
                    <a:bodyPr/>
                    <a:lstStyle/>
                    <a:p>
                      <a:r>
                        <a:rPr lang="zh-CN" altLang="en-US" sz="1000" dirty="0"/>
                        <a:t>有</a:t>
                      </a:r>
                    </a:p>
                  </a:txBody>
                  <a:tcPr anchor="ctr">
                    <a:lnL>
                      <a:noFill/>
                    </a:lnL>
                    <a:lnR>
                      <a:noFill/>
                    </a:lnR>
                    <a:lnT>
                      <a:noFill/>
                    </a:lnT>
                    <a:lnB>
                      <a:noFill/>
                    </a:lnB>
                  </a:tcPr>
                </a:tc>
              </a:tr>
              <a:tr h="393090">
                <a:tc>
                  <a:txBody>
                    <a:bodyPr/>
                    <a:lstStyle/>
                    <a:p>
                      <a:r>
                        <a:rPr lang="zh-CN" altLang="en-US" sz="1000"/>
                        <a:t>成份</a:t>
                      </a:r>
                    </a:p>
                  </a:txBody>
                  <a:tcPr anchor="ctr">
                    <a:lnL>
                      <a:noFill/>
                    </a:lnL>
                    <a:lnR>
                      <a:noFill/>
                    </a:lnR>
                    <a:lnT>
                      <a:noFill/>
                    </a:lnT>
                    <a:lnB>
                      <a:noFill/>
                    </a:lnB>
                    <a:solidFill>
                      <a:srgbClr val="E1E1E1"/>
                    </a:solidFill>
                  </a:tcPr>
                </a:tc>
                <a:tc>
                  <a:txBody>
                    <a:bodyPr/>
                    <a:lstStyle/>
                    <a:p>
                      <a:r>
                        <a:rPr lang="zh-CN" altLang="en-US" sz="1000"/>
                        <a:t> </a:t>
                      </a:r>
                    </a:p>
                  </a:txBody>
                  <a:tcPr anchor="ctr">
                    <a:lnL>
                      <a:noFill/>
                    </a:lnL>
                    <a:lnR>
                      <a:noFill/>
                    </a:lnR>
                    <a:lnT>
                      <a:noFill/>
                    </a:lnT>
                    <a:lnB>
                      <a:noFill/>
                    </a:lnB>
                    <a:solidFill>
                      <a:srgbClr val="E1E1E1"/>
                    </a:solidFill>
                  </a:tcPr>
                </a:tc>
                <a:tc>
                  <a:txBody>
                    <a:bodyPr/>
                    <a:lstStyle/>
                    <a:p>
                      <a:r>
                        <a:rPr lang="zh-CN" altLang="en-US" sz="1000" dirty="0"/>
                        <a:t>石油</a:t>
                      </a:r>
                      <a:r>
                        <a:rPr lang="zh-CN" altLang="en-US" sz="1000" dirty="0" smtClean="0"/>
                        <a:t>产品化学</a:t>
                      </a:r>
                      <a:r>
                        <a:rPr lang="zh-CN" altLang="en-US" sz="1000" dirty="0"/>
                        <a:t>溶剂</a:t>
                      </a:r>
                    </a:p>
                  </a:txBody>
                  <a:tcPr anchor="ctr">
                    <a:lnL>
                      <a:noFill/>
                    </a:lnL>
                    <a:lnR>
                      <a:noFill/>
                    </a:lnR>
                    <a:lnT>
                      <a:noFill/>
                    </a:lnT>
                    <a:lnB>
                      <a:noFill/>
                    </a:lnB>
                    <a:solidFill>
                      <a:srgbClr val="E1E1E1"/>
                    </a:solidFill>
                  </a:tcPr>
                </a:tc>
              </a:tr>
            </a:tbl>
          </a:graphicData>
        </a:graphic>
      </p:graphicFrame>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0626088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2446" y="4463752"/>
            <a:ext cx="1924050" cy="2133600"/>
          </a:xfrm>
          <a:prstGeom prst="rect">
            <a:avLst/>
          </a:prstGeom>
        </p:spPr>
      </p:pic>
      <p:sp>
        <p:nvSpPr>
          <p:cNvPr id="4" name="TextBox 3"/>
          <p:cNvSpPr txBox="1"/>
          <p:nvPr/>
        </p:nvSpPr>
        <p:spPr>
          <a:xfrm>
            <a:off x="899592" y="395372"/>
            <a:ext cx="3960440" cy="369332"/>
          </a:xfrm>
          <a:prstGeom prst="rect">
            <a:avLst/>
          </a:prstGeom>
          <a:noFill/>
        </p:spPr>
        <p:txBody>
          <a:bodyPr wrap="square" rtlCol="0">
            <a:spAutoFit/>
          </a:bodyPr>
          <a:lstStyle/>
          <a:p>
            <a:r>
              <a:rPr lang="en-US" altLang="zh-CN" b="1" dirty="0" smtClean="0"/>
              <a:t>M30</a:t>
            </a:r>
            <a:r>
              <a:rPr lang="zh-CN" altLang="en-US" b="1" dirty="0" smtClean="0"/>
              <a:t>多功能清洁膏</a:t>
            </a:r>
            <a:endParaRPr lang="zh-CN" altLang="en-US" b="1" dirty="0"/>
          </a:p>
        </p:txBody>
      </p:sp>
      <p:sp>
        <p:nvSpPr>
          <p:cNvPr id="15" name="矩形 14"/>
          <p:cNvSpPr/>
          <p:nvPr/>
        </p:nvSpPr>
        <p:spPr>
          <a:xfrm>
            <a:off x="408186" y="1412776"/>
            <a:ext cx="6972126" cy="5016758"/>
          </a:xfrm>
          <a:prstGeom prst="rect">
            <a:avLst/>
          </a:prstGeom>
        </p:spPr>
        <p:txBody>
          <a:bodyPr wrap="square">
            <a:spAutoFit/>
          </a:bodyPr>
          <a:lstStyle/>
          <a:p>
            <a:r>
              <a:rPr lang="zh-CN" altLang="en-US" sz="1600" dirty="0"/>
              <a:t>      </a:t>
            </a:r>
            <a:r>
              <a:rPr lang="zh-CN" altLang="en-US" sz="1600" dirty="0" smtClean="0"/>
              <a:t>  </a:t>
            </a:r>
            <a:r>
              <a:rPr lang="en-US" altLang="zh-CN" sz="1600" dirty="0"/>
              <a:t>M30</a:t>
            </a:r>
            <a:r>
              <a:rPr lang="zh-CN" altLang="en-US" sz="1600" dirty="0"/>
              <a:t>多功能清洁膏，其不含酸碱腐蚀性，独特的生物配方，还含有多种对皮肤有益的化合物和天然羊毛脂。对人体绝对安全。是经美国农业部（</a:t>
            </a:r>
            <a:r>
              <a:rPr lang="en-US" altLang="zh-CN" sz="1600" dirty="0"/>
              <a:t>USDA)</a:t>
            </a:r>
            <a:r>
              <a:rPr lang="zh-CN" altLang="en-US" sz="1600" dirty="0"/>
              <a:t>认可的产品。</a:t>
            </a:r>
            <a:br>
              <a:rPr lang="zh-CN" altLang="en-US" sz="1600" dirty="0"/>
            </a:br>
            <a:r>
              <a:rPr lang="zh-CN" altLang="en-US" sz="1600" dirty="0"/>
              <a:t>    </a:t>
            </a:r>
            <a:r>
              <a:rPr lang="zh-CN" altLang="en-US" sz="1600" dirty="0" smtClean="0"/>
              <a:t>    </a:t>
            </a:r>
            <a:r>
              <a:rPr lang="en-US" altLang="zh-CN" sz="1600" dirty="0" smtClean="0"/>
              <a:t>M30</a:t>
            </a:r>
            <a:r>
              <a:rPr lang="zh-CN" altLang="en-US" sz="1600" dirty="0"/>
              <a:t>能迅速渗透和溶解普通肥皂无法达到清除作用的顽固泥渍和油污。使用</a:t>
            </a:r>
            <a:r>
              <a:rPr lang="en-US" altLang="zh-CN" sz="1600" dirty="0"/>
              <a:t>M30</a:t>
            </a:r>
            <a:r>
              <a:rPr lang="zh-CN" altLang="en-US" sz="1600" dirty="0"/>
              <a:t>之后，不但能更容易清洁双 手，更不会留下气味。</a:t>
            </a:r>
            <a:r>
              <a:rPr lang="en-US" altLang="zh-CN" sz="1600" dirty="0"/>
              <a:t>M30</a:t>
            </a:r>
            <a:r>
              <a:rPr lang="zh-CN" altLang="en-US" sz="1600" dirty="0"/>
              <a:t>含有多种对皮肤有益的基本油和羊毛脂等混合物，帮助护理手部皮肤，防止变 得粗糙和干燥。</a:t>
            </a:r>
            <a:r>
              <a:rPr lang="en-US" altLang="zh-CN" sz="1600" dirty="0"/>
              <a:t>M30</a:t>
            </a:r>
            <a:r>
              <a:rPr lang="zh-CN" altLang="en-US" sz="1600" dirty="0"/>
              <a:t>亦含有</a:t>
            </a:r>
            <a:r>
              <a:rPr lang="en-US" altLang="zh-CN" sz="1600" dirty="0"/>
              <a:t>3</a:t>
            </a:r>
            <a:r>
              <a:rPr lang="zh-CN" altLang="en-US" sz="1600" dirty="0"/>
              <a:t>，</a:t>
            </a:r>
            <a:r>
              <a:rPr lang="en-US" altLang="zh-CN" sz="1600" dirty="0"/>
              <a:t>5</a:t>
            </a:r>
            <a:r>
              <a:rPr lang="zh-CN" altLang="en-US" sz="1600" dirty="0"/>
              <a:t>，</a:t>
            </a:r>
            <a:r>
              <a:rPr lang="en-US" altLang="zh-CN" sz="1600" dirty="0"/>
              <a:t>dimethyl 4 </a:t>
            </a:r>
            <a:r>
              <a:rPr lang="en-US" altLang="zh-CN" sz="1600" dirty="0" err="1"/>
              <a:t>Chiorophenal</a:t>
            </a:r>
            <a:r>
              <a:rPr lang="zh-CN" altLang="en-US" sz="1600" dirty="0"/>
              <a:t>，可抑制工业上的霉菌，以及一般细菌和菌类 的生长。</a:t>
            </a:r>
            <a:r>
              <a:rPr lang="en-US" altLang="zh-CN" sz="1600" dirty="0"/>
              <a:t>M30</a:t>
            </a:r>
            <a:r>
              <a:rPr lang="zh-CN" altLang="en-US" sz="1600" dirty="0"/>
              <a:t>含有生物降解性的湿润剂和严格控制的酸碱值，经由美国农业部（</a:t>
            </a:r>
            <a:r>
              <a:rPr lang="en-US" altLang="zh-CN" sz="1600" dirty="0"/>
              <a:t>USDA</a:t>
            </a:r>
            <a:r>
              <a:rPr lang="zh-CN" altLang="en-US" sz="1600" dirty="0"/>
              <a:t>）所认可的产品，对 人体绝无害处，无需用水冲洗。如再用清水冲洗，效果更为显着。由于</a:t>
            </a:r>
            <a:r>
              <a:rPr lang="en-US" altLang="zh-CN" sz="1600" dirty="0"/>
              <a:t>M30</a:t>
            </a:r>
            <a:r>
              <a:rPr lang="zh-CN" altLang="en-US" sz="1600" dirty="0"/>
              <a:t>是水溶性的，绝对不会阻塞排 水系统。</a:t>
            </a:r>
            <a:br>
              <a:rPr lang="zh-CN" altLang="en-US" sz="1600" dirty="0"/>
            </a:br>
            <a:r>
              <a:rPr lang="zh-CN" altLang="en-US" sz="1600" dirty="0"/>
              <a:t>   </a:t>
            </a:r>
            <a:r>
              <a:rPr lang="zh-CN" altLang="en-US" sz="1600" dirty="0" smtClean="0"/>
              <a:t>    </a:t>
            </a:r>
            <a:r>
              <a:rPr lang="zh-CN" altLang="en-US" sz="1600" dirty="0"/>
              <a:t>使用</a:t>
            </a:r>
            <a:r>
              <a:rPr lang="en-US" altLang="zh-CN" sz="1600" dirty="0"/>
              <a:t>M30</a:t>
            </a:r>
            <a:r>
              <a:rPr lang="zh-CN" altLang="en-US" sz="1600" dirty="0"/>
              <a:t>多功能清洁膏</a:t>
            </a:r>
            <a:r>
              <a:rPr lang="en-US" altLang="zh-CN" sz="1600" dirty="0"/>
              <a:t>,</a:t>
            </a:r>
            <a:r>
              <a:rPr lang="zh-CN" altLang="en-US" sz="1600" dirty="0"/>
              <a:t>除可清洁手部外更可用来除去油脂</a:t>
            </a:r>
            <a:r>
              <a:rPr lang="en-US" altLang="zh-CN" sz="1600" dirty="0"/>
              <a:t>,</a:t>
            </a:r>
            <a:r>
              <a:rPr lang="zh-CN" altLang="en-US" sz="1600" dirty="0"/>
              <a:t>油墨</a:t>
            </a:r>
            <a:r>
              <a:rPr lang="en-US" altLang="zh-CN" sz="1600" dirty="0"/>
              <a:t>,</a:t>
            </a:r>
            <a:r>
              <a:rPr lang="zh-CN" altLang="en-US" sz="1600" dirty="0"/>
              <a:t>唇膏</a:t>
            </a:r>
            <a:r>
              <a:rPr lang="en-US" altLang="zh-CN" sz="1600" dirty="0"/>
              <a:t>,</a:t>
            </a:r>
            <a:r>
              <a:rPr lang="zh-CN" altLang="en-US" sz="1600" dirty="0"/>
              <a:t>化妆品</a:t>
            </a:r>
            <a:r>
              <a:rPr lang="en-US" altLang="zh-CN" sz="1600" dirty="0"/>
              <a:t>,</a:t>
            </a:r>
            <a:r>
              <a:rPr lang="zh-CN" altLang="en-US" sz="1600" dirty="0"/>
              <a:t>草渍</a:t>
            </a:r>
            <a:r>
              <a:rPr lang="en-US" altLang="zh-CN" sz="1600" dirty="0"/>
              <a:t>,</a:t>
            </a:r>
            <a:r>
              <a:rPr lang="zh-CN" altLang="en-US" sz="1600" dirty="0"/>
              <a:t>血漆</a:t>
            </a:r>
            <a:r>
              <a:rPr lang="en-US" altLang="zh-CN" sz="1600" dirty="0"/>
              <a:t>,</a:t>
            </a:r>
            <a:r>
              <a:rPr lang="zh-CN" altLang="en-US" sz="1600" dirty="0"/>
              <a:t>动物污渍</a:t>
            </a:r>
            <a:r>
              <a:rPr lang="en-US" altLang="zh-CN" sz="1600" dirty="0"/>
              <a:t>,</a:t>
            </a:r>
            <a:r>
              <a:rPr lang="zh-CN" altLang="en-US" sz="1600" dirty="0"/>
              <a:t>鞋膏</a:t>
            </a:r>
            <a:r>
              <a:rPr lang="en-US" altLang="zh-CN" sz="1600" dirty="0"/>
              <a:t>, </a:t>
            </a:r>
            <a:r>
              <a:rPr lang="zh-CN" altLang="en-US" sz="1600" dirty="0"/>
              <a:t>香口胶</a:t>
            </a:r>
            <a:r>
              <a:rPr lang="en-US" altLang="zh-CN" sz="1600" dirty="0"/>
              <a:t>,</a:t>
            </a:r>
            <a:r>
              <a:rPr lang="zh-CN" altLang="en-US" sz="1600" dirty="0"/>
              <a:t>汗渍</a:t>
            </a:r>
            <a:r>
              <a:rPr lang="en-US" altLang="zh-CN" sz="1600" dirty="0"/>
              <a:t>,</a:t>
            </a:r>
            <a:r>
              <a:rPr lang="zh-CN" altLang="en-US" sz="1600" dirty="0"/>
              <a:t>烧烤酱</a:t>
            </a:r>
            <a:r>
              <a:rPr lang="en-US" altLang="zh-CN" sz="1600" dirty="0"/>
              <a:t>,</a:t>
            </a:r>
            <a:r>
              <a:rPr lang="zh-CN" altLang="en-US" sz="1600" dirty="0"/>
              <a:t>肉汁和其他各类顽固的污渍。总括来说它可用来清洁差不多所有可用水洗的物品， 包括布料，手部，毛发，小动物，塑料车顶，地毯，油漆表面，家用电器，瓷砖，柜面和桌面。</a:t>
            </a:r>
            <a:br>
              <a:rPr lang="zh-CN" altLang="en-US" sz="1600" dirty="0"/>
            </a:br>
            <a:r>
              <a:rPr lang="zh-CN" altLang="en-US" sz="1600" dirty="0"/>
              <a:t>    </a:t>
            </a:r>
            <a:r>
              <a:rPr lang="zh-CN" altLang="en-US" sz="1600" dirty="0" smtClean="0"/>
              <a:t>   工作</a:t>
            </a:r>
            <a:r>
              <a:rPr lang="zh-CN" altLang="en-US" sz="1600" dirty="0"/>
              <a:t>方面使用</a:t>
            </a:r>
            <a:r>
              <a:rPr lang="en-US" altLang="zh-CN" sz="1600" dirty="0"/>
              <a:t>M30</a:t>
            </a:r>
            <a:r>
              <a:rPr lang="zh-CN" altLang="en-US" sz="1600" dirty="0"/>
              <a:t>多功能清洁膏简单而快捷地洗净肮脏的手，迅速的从手部，皮肤和头发上除去最脏的</a:t>
            </a:r>
            <a:r>
              <a:rPr lang="zh-CN" altLang="en-US" sz="1600" dirty="0" smtClean="0"/>
              <a:t>工业</a:t>
            </a:r>
            <a:r>
              <a:rPr lang="zh-CN" altLang="en-US" sz="1600" dirty="0"/>
              <a:t>泥污</a:t>
            </a:r>
            <a:r>
              <a:rPr lang="en-US" altLang="zh-CN" sz="1600" dirty="0"/>
              <a:t>-</a:t>
            </a:r>
            <a:r>
              <a:rPr lang="zh-CN" altLang="en-US" sz="1600" dirty="0"/>
              <a:t>油脂，油墨，粘胶，水管油泥，填塞物接合胶和碳粉等。</a:t>
            </a:r>
          </a:p>
          <a:p>
            <a:r>
              <a:rPr lang="zh-CN" altLang="en-US" sz="1600" dirty="0"/>
              <a:t>   </a:t>
            </a:r>
          </a:p>
          <a:p>
            <a:r>
              <a:rPr lang="zh-CN" altLang="en-US" sz="1600" dirty="0"/>
              <a:t> </a:t>
            </a:r>
            <a:endParaRPr lang="zh-CN" altLang="en-US" sz="1600" dirty="0">
              <a:effectLst/>
            </a:endParaRPr>
          </a:p>
        </p:txBody>
      </p:sp>
      <p:sp>
        <p:nvSpPr>
          <p:cNvPr id="6" name="动作按钮: 自定义 5">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9436468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用途介绍</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338554"/>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250g/</a:t>
            </a:r>
            <a:r>
              <a:rPr lang="zh-CN" altLang="en-US" sz="1600" dirty="0" smtClean="0"/>
              <a:t>支（</a:t>
            </a:r>
            <a:r>
              <a:rPr lang="en-US" altLang="zh-CN" sz="1600" dirty="0" smtClean="0"/>
              <a:t>24</a:t>
            </a:r>
            <a:r>
              <a:rPr lang="zh-CN" altLang="en-US" sz="1600" dirty="0" smtClean="0"/>
              <a:t>支</a:t>
            </a:r>
            <a:r>
              <a:rPr lang="en-US" altLang="zh-CN" sz="1600" dirty="0" smtClean="0"/>
              <a:t>/</a:t>
            </a:r>
            <a:r>
              <a:rPr lang="zh-CN" altLang="en-US" sz="1600" dirty="0" smtClean="0"/>
              <a:t>盒）                                                                  </a:t>
            </a:r>
            <a:endParaRPr lang="en-US" altLang="zh-CN" sz="1600" dirty="0" smtClean="0"/>
          </a:p>
        </p:txBody>
      </p:sp>
      <p:sp>
        <p:nvSpPr>
          <p:cNvPr id="4" name="Rectangle 1"/>
          <p:cNvSpPr>
            <a:spLocks noChangeArrowheads="1"/>
          </p:cNvSpPr>
          <p:nvPr/>
        </p:nvSpPr>
        <p:spPr bwMode="auto">
          <a:xfrm>
            <a:off x="1907704" y="1444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endParaRPr lang="zh-CN" altLang="en-US"/>
          </a:p>
        </p:txBody>
      </p:sp>
      <p:sp>
        <p:nvSpPr>
          <p:cNvPr id="3" name="矩形 2"/>
          <p:cNvSpPr/>
          <p:nvPr/>
        </p:nvSpPr>
        <p:spPr>
          <a:xfrm>
            <a:off x="755576" y="854274"/>
            <a:ext cx="7920880" cy="4147671"/>
          </a:xfrm>
          <a:prstGeom prst="rect">
            <a:avLst/>
          </a:prstGeom>
        </p:spPr>
        <p:txBody>
          <a:bodyPr wrap="square">
            <a:spAutoFit/>
          </a:bodyPr>
          <a:lstStyle/>
          <a:p>
            <a:r>
              <a:rPr lang="zh-CN" altLang="en-US" sz="1600" dirty="0"/>
              <a:t>    </a:t>
            </a:r>
            <a:r>
              <a:rPr lang="zh-CN" altLang="en-US" sz="1600" dirty="0" smtClean="0"/>
              <a:t>    在</a:t>
            </a:r>
            <a:r>
              <a:rPr lang="zh-CN" altLang="en-US" sz="1600" dirty="0"/>
              <a:t>日常生活及工作环境中，双手难免沾上机油，油墨，油漆，用天然水来洗会损害皮肤，只要在手上抹上少许</a:t>
            </a:r>
            <a:r>
              <a:rPr lang="en-US" altLang="zh-CN" sz="1600" dirty="0"/>
              <a:t>M30</a:t>
            </a:r>
            <a:r>
              <a:rPr lang="zh-CN" altLang="en-US" sz="1600" dirty="0"/>
              <a:t>擦匀，用干布抹净，手就非常干净了。</a:t>
            </a:r>
            <a:br>
              <a:rPr lang="zh-CN" altLang="en-US" sz="1600" dirty="0"/>
            </a:br>
            <a:r>
              <a:rPr lang="zh-CN" altLang="en-US" sz="1600" dirty="0"/>
              <a:t>    </a:t>
            </a:r>
            <a:r>
              <a:rPr lang="zh-CN" altLang="en-US" sz="1600" dirty="0" smtClean="0"/>
              <a:t>     </a:t>
            </a:r>
            <a:r>
              <a:rPr lang="en-US" altLang="zh-CN" sz="1600" dirty="0" smtClean="0"/>
              <a:t>M30</a:t>
            </a:r>
            <a:r>
              <a:rPr lang="zh-CN" altLang="en-US" sz="1600" dirty="0"/>
              <a:t>可以用来干洗任何一种真皮制品上的污渍，甚至是微孔裹的污渍，起到清洁和杀菌的作用，使之保持光亮柔顺，如皮沙发，皮袄，皮手袋，皮鞋，球鞋等。</a:t>
            </a:r>
            <a:br>
              <a:rPr lang="zh-CN" altLang="en-US" sz="1600" dirty="0"/>
            </a:br>
            <a:r>
              <a:rPr lang="zh-CN" altLang="en-US" sz="1600" dirty="0"/>
              <a:t>    </a:t>
            </a:r>
            <a:r>
              <a:rPr lang="zh-CN" altLang="en-US" sz="1600" dirty="0" smtClean="0"/>
              <a:t>    只需</a:t>
            </a:r>
            <a:r>
              <a:rPr lang="zh-CN" altLang="en-US" sz="1600" dirty="0"/>
              <a:t>用干布沾上少许</a:t>
            </a:r>
            <a:r>
              <a:rPr lang="en-US" altLang="zh-CN" sz="1600" dirty="0"/>
              <a:t>M30,</a:t>
            </a:r>
            <a:r>
              <a:rPr lang="zh-CN" altLang="en-US" sz="1600" dirty="0"/>
              <a:t>无需用水即可清洁干净皮制品上的污渍和霉点，用干布擦干净，再适当涂上蜡水即可。</a:t>
            </a:r>
            <a:br>
              <a:rPr lang="zh-CN" altLang="en-US" sz="1600" dirty="0"/>
            </a:br>
            <a:r>
              <a:rPr lang="zh-CN" altLang="en-US" sz="1600" dirty="0"/>
              <a:t>    </a:t>
            </a:r>
            <a:r>
              <a:rPr lang="zh-CN" altLang="en-US" sz="1600" dirty="0" smtClean="0"/>
              <a:t>     </a:t>
            </a:r>
            <a:r>
              <a:rPr lang="en-US" altLang="zh-CN" sz="1600" dirty="0" smtClean="0"/>
              <a:t>M30</a:t>
            </a:r>
            <a:r>
              <a:rPr lang="zh-CN" altLang="en-US" sz="1600" dirty="0"/>
              <a:t>多功能清洁膏能迅速渗透和溶解普通肥皂无法清洁的顽固污渍。是既温和又强力的清洁剂，对颜料、油漆、机油有强大的分解作用，用量无需过多。</a:t>
            </a:r>
            <a:br>
              <a:rPr lang="zh-CN" altLang="en-US" sz="1600" dirty="0"/>
            </a:br>
            <a:r>
              <a:rPr lang="zh-CN" altLang="en-US" sz="1600" dirty="0"/>
              <a:t>    </a:t>
            </a:r>
            <a:r>
              <a:rPr lang="zh-CN" altLang="en-US" sz="1600" dirty="0" smtClean="0"/>
              <a:t>     </a:t>
            </a:r>
            <a:r>
              <a:rPr lang="en-US" altLang="zh-CN" sz="1600" dirty="0" smtClean="0"/>
              <a:t>M30</a:t>
            </a:r>
            <a:r>
              <a:rPr lang="zh-CN" altLang="en-US" sz="1600" dirty="0"/>
              <a:t>可以还适用于家用电器表面的清洁，如电视机的外壳、荧屏、收录机外壳、电冰箱外壳和磁吸胶条上的污渍，霉点等也无需用水可彻底清洁干净。</a:t>
            </a:r>
            <a:br>
              <a:rPr lang="zh-CN" altLang="en-US" sz="1600" dirty="0"/>
            </a:br>
            <a:r>
              <a:rPr lang="zh-CN" altLang="en-US" sz="1600" dirty="0"/>
              <a:t>    </a:t>
            </a:r>
            <a:r>
              <a:rPr lang="zh-CN" altLang="en-US" sz="1600" dirty="0" smtClean="0"/>
              <a:t>     西装</a:t>
            </a:r>
            <a:r>
              <a:rPr lang="zh-CN" altLang="en-US" sz="1600" dirty="0"/>
              <a:t>、绒衫裤、羊毛衫等难以水洗的衣服上的机油，食物汁液，圆珠笔迹，汗渍等污渍，用</a:t>
            </a:r>
            <a:r>
              <a:rPr lang="en-US" altLang="zh-CN" sz="1600" dirty="0"/>
              <a:t>M30</a:t>
            </a:r>
            <a:r>
              <a:rPr lang="zh-CN" altLang="en-US" sz="1600" dirty="0"/>
              <a:t>敷上</a:t>
            </a:r>
            <a:r>
              <a:rPr lang="en-US" altLang="zh-CN" sz="1600" dirty="0"/>
              <a:t>5</a:t>
            </a:r>
            <a:r>
              <a:rPr lang="zh-CN" altLang="en-US" sz="1600" dirty="0"/>
              <a:t>分钟后用手轻轻擦揉，然后用湿毛巾将含有污渍的膏体吸干净，再用熨斗烫干即可。</a:t>
            </a:r>
            <a:br>
              <a:rPr lang="zh-CN" altLang="en-US" sz="1600" dirty="0"/>
            </a:br>
            <a:r>
              <a:rPr lang="zh-CN" altLang="en-US" sz="1600" dirty="0"/>
              <a:t>   </a:t>
            </a:r>
            <a:r>
              <a:rPr lang="zh-CN" altLang="en-US" sz="1600" dirty="0" smtClean="0"/>
              <a:t>       </a:t>
            </a:r>
            <a:r>
              <a:rPr lang="zh-CN" altLang="en-US" sz="1600" dirty="0"/>
              <a:t>一切可以水洗的物品，如衬衫、牛仔裤、布娃娃、地毯、布面家具等上的汗渍，圆珠笔迹，食物汁液，血迹，油墨，机油，油漆，化妆品等用</a:t>
            </a:r>
            <a:r>
              <a:rPr lang="en-US" altLang="zh-CN" sz="1600" dirty="0"/>
              <a:t>M30</a:t>
            </a:r>
            <a:r>
              <a:rPr lang="zh-CN" altLang="en-US" sz="1600" dirty="0"/>
              <a:t>擦过后用水过清就非常干净。</a:t>
            </a:r>
          </a:p>
        </p:txBody>
      </p:sp>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6540091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1268760"/>
            <a:ext cx="184731" cy="369332"/>
          </a:xfrm>
          <a:prstGeom prst="rect">
            <a:avLst/>
          </a:prstGeom>
          <a:noFill/>
        </p:spPr>
        <p:txBody>
          <a:bodyPr wrap="none" rtlCol="0">
            <a:spAutoFit/>
          </a:bodyPr>
          <a:lstStyle/>
          <a:p>
            <a:endParaRPr lang="zh-CN" altLang="en-US" dirty="0"/>
          </a:p>
        </p:txBody>
      </p:sp>
      <p:sp>
        <p:nvSpPr>
          <p:cNvPr id="6" name="矩形 5"/>
          <p:cNvSpPr/>
          <p:nvPr/>
        </p:nvSpPr>
        <p:spPr>
          <a:xfrm>
            <a:off x="3217092" y="1065510"/>
            <a:ext cx="229101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谢谢！</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p:nvSpPr>
        <p:spPr>
          <a:xfrm>
            <a:off x="2473990" y="2801253"/>
            <a:ext cx="3570208" cy="461665"/>
          </a:xfrm>
          <a:prstGeom prst="rect">
            <a:avLst/>
          </a:prstGeom>
          <a:noFill/>
        </p:spPr>
        <p:txBody>
          <a:bodyPr wrap="none" rtlCol="0">
            <a:spAutoFit/>
          </a:bodyPr>
          <a:lstStyle/>
          <a:p>
            <a:r>
              <a:rPr lang="zh-CN" altLang="en-US" sz="2400" b="1" dirty="0" smtClean="0">
                <a:solidFill>
                  <a:srgbClr val="C00000"/>
                </a:solidFill>
              </a:rPr>
              <a:t>上海长天荣实业有限公司</a:t>
            </a:r>
            <a:endParaRPr lang="en-US" altLang="zh-CN" sz="2400" b="1" dirty="0" smtClean="0">
              <a:solidFill>
                <a:srgbClr val="C00000"/>
              </a:solidFill>
            </a:endParaRPr>
          </a:p>
        </p:txBody>
      </p:sp>
      <p:sp>
        <p:nvSpPr>
          <p:cNvPr id="8" name="TextBox 7"/>
          <p:cNvSpPr txBox="1"/>
          <p:nvPr/>
        </p:nvSpPr>
        <p:spPr>
          <a:xfrm>
            <a:off x="2123728" y="3449325"/>
            <a:ext cx="4685898" cy="2585323"/>
          </a:xfrm>
          <a:prstGeom prst="rect">
            <a:avLst/>
          </a:prstGeom>
          <a:noFill/>
        </p:spPr>
        <p:txBody>
          <a:bodyPr wrap="none" rtlCol="0">
            <a:spAutoFit/>
          </a:bodyPr>
          <a:lstStyle/>
          <a:p>
            <a:r>
              <a:rPr lang="zh-CN" altLang="en-US" dirty="0" smtClean="0">
                <a:latin typeface="黑体" pitchFamily="2" charset="-122"/>
                <a:ea typeface="黑体" pitchFamily="2" charset="-122"/>
              </a:rPr>
              <a:t>地    址：上海市闵行区恒南路</a:t>
            </a:r>
            <a:r>
              <a:rPr lang="en-US" altLang="zh-CN" dirty="0" smtClean="0">
                <a:latin typeface="黑体" pitchFamily="2" charset="-122"/>
                <a:ea typeface="黑体" pitchFamily="2" charset="-122"/>
              </a:rPr>
              <a:t>1328</a:t>
            </a:r>
            <a:r>
              <a:rPr lang="zh-CN" altLang="en-US" dirty="0" smtClean="0">
                <a:latin typeface="黑体" pitchFamily="2" charset="-122"/>
                <a:ea typeface="黑体" pitchFamily="2" charset="-122"/>
              </a:rPr>
              <a:t>号</a:t>
            </a:r>
            <a:r>
              <a:rPr lang="en-US" altLang="zh-CN" dirty="0" smtClean="0">
                <a:latin typeface="黑体" pitchFamily="2" charset="-122"/>
                <a:ea typeface="黑体" pitchFamily="2" charset="-122"/>
              </a:rPr>
              <a:t>702</a:t>
            </a:r>
            <a:r>
              <a:rPr lang="zh-CN" altLang="en-US" dirty="0" smtClean="0">
                <a:latin typeface="黑体" pitchFamily="2" charset="-122"/>
                <a:ea typeface="黑体" pitchFamily="2" charset="-122"/>
              </a:rPr>
              <a:t>室</a:t>
            </a:r>
            <a:endParaRPr lang="en-US" altLang="zh-CN" dirty="0" smtClean="0">
              <a:latin typeface="黑体" pitchFamily="2" charset="-122"/>
              <a:ea typeface="黑体" pitchFamily="2" charset="-122"/>
            </a:endParaRPr>
          </a:p>
          <a:p>
            <a:r>
              <a:rPr lang="zh-CN" altLang="en-US" dirty="0" smtClean="0">
                <a:latin typeface="黑体" pitchFamily="2" charset="-122"/>
                <a:ea typeface="黑体" pitchFamily="2" charset="-122"/>
              </a:rPr>
              <a:t>邮    编：</a:t>
            </a:r>
            <a:r>
              <a:rPr lang="en-US" altLang="zh-CN" dirty="0" smtClean="0">
                <a:latin typeface="黑体" pitchFamily="2" charset="-122"/>
                <a:ea typeface="黑体" pitchFamily="2" charset="-122"/>
              </a:rPr>
              <a:t>201114</a:t>
            </a:r>
          </a:p>
          <a:p>
            <a:r>
              <a:rPr lang="zh-CN" altLang="en-US" dirty="0" smtClean="0">
                <a:latin typeface="黑体" pitchFamily="2" charset="-122"/>
                <a:ea typeface="黑体" pitchFamily="2" charset="-122"/>
              </a:rPr>
              <a:t>热    线：</a:t>
            </a:r>
            <a:r>
              <a:rPr lang="en-US" altLang="zh-CN" dirty="0" smtClean="0">
                <a:latin typeface="黑体" pitchFamily="2" charset="-122"/>
                <a:ea typeface="黑体" pitchFamily="2" charset="-122"/>
              </a:rPr>
              <a:t>400-038-3228</a:t>
            </a:r>
          </a:p>
          <a:p>
            <a:r>
              <a:rPr lang="zh-CN" altLang="en-US" dirty="0" smtClean="0">
                <a:latin typeface="黑体" pitchFamily="2" charset="-122"/>
                <a:ea typeface="黑体" pitchFamily="2" charset="-122"/>
              </a:rPr>
              <a:t>电    话：</a:t>
            </a:r>
            <a:r>
              <a:rPr lang="en-US" altLang="zh-CN" dirty="0" smtClean="0">
                <a:latin typeface="黑体" pitchFamily="2" charset="-122"/>
                <a:ea typeface="黑体" pitchFamily="2" charset="-122"/>
              </a:rPr>
              <a:t>021-54222038  021-54222037</a:t>
            </a:r>
          </a:p>
          <a:p>
            <a:r>
              <a:rPr lang="zh-CN" altLang="en-US" dirty="0" smtClean="0">
                <a:latin typeface="黑体" pitchFamily="2" charset="-122"/>
                <a:ea typeface="黑体" pitchFamily="2" charset="-122"/>
              </a:rPr>
              <a:t>技术支持：</a:t>
            </a:r>
            <a:r>
              <a:rPr lang="en-US" altLang="zh-CN" dirty="0" smtClean="0">
                <a:latin typeface="黑体" pitchFamily="2" charset="-122"/>
                <a:ea typeface="黑体" pitchFamily="2" charset="-122"/>
              </a:rPr>
              <a:t>021-54222050</a:t>
            </a:r>
          </a:p>
          <a:p>
            <a:r>
              <a:rPr lang="zh-CN" altLang="en-US" dirty="0" smtClean="0">
                <a:latin typeface="黑体" pitchFamily="2" charset="-122"/>
                <a:ea typeface="黑体" pitchFamily="2" charset="-122"/>
              </a:rPr>
              <a:t>邮    箱：</a:t>
            </a:r>
            <a:r>
              <a:rPr lang="en-US" altLang="zh-CN" dirty="0" smtClean="0">
                <a:solidFill>
                  <a:srgbClr val="002060"/>
                </a:solidFill>
                <a:latin typeface="黑体" pitchFamily="2" charset="-122"/>
                <a:ea typeface="黑体" pitchFamily="2" charset="-122"/>
                <a:hlinkClick r:id="rId2"/>
              </a:rPr>
              <a:t>sales@changtianrong.com</a:t>
            </a:r>
            <a:endParaRPr lang="en-US" altLang="zh-CN" dirty="0" smtClean="0">
              <a:solidFill>
                <a:srgbClr val="002060"/>
              </a:solidFill>
              <a:latin typeface="黑体" pitchFamily="2" charset="-122"/>
              <a:ea typeface="黑体" pitchFamily="2" charset="-122"/>
            </a:endParaRPr>
          </a:p>
          <a:p>
            <a:r>
              <a:rPr lang="zh-CN" altLang="en-US" dirty="0" smtClean="0">
                <a:latin typeface="黑体" pitchFamily="2" charset="-122"/>
                <a:ea typeface="黑体" pitchFamily="2" charset="-122"/>
              </a:rPr>
              <a:t>网    址：</a:t>
            </a:r>
            <a:r>
              <a:rPr lang="en-US" altLang="zh-CN" dirty="0" smtClean="0">
                <a:latin typeface="黑体" pitchFamily="2" charset="-122"/>
                <a:ea typeface="黑体" pitchFamily="2" charset="-122"/>
                <a:hlinkClick r:id="rId3"/>
              </a:rPr>
              <a:t>www.changtianrong.com</a:t>
            </a:r>
            <a:endParaRPr lang="en-US" altLang="zh-CN" dirty="0" smtClean="0">
              <a:latin typeface="黑体" pitchFamily="2" charset="-122"/>
              <a:ea typeface="黑体" pitchFamily="2" charset="-122"/>
            </a:endParaRPr>
          </a:p>
          <a:p>
            <a:r>
              <a:rPr lang="en-US" altLang="zh-CN" dirty="0">
                <a:latin typeface="黑体" pitchFamily="2" charset="-122"/>
                <a:ea typeface="黑体" pitchFamily="2" charset="-122"/>
              </a:rPr>
              <a:t> </a:t>
            </a:r>
            <a:r>
              <a:rPr lang="en-US" altLang="zh-CN" dirty="0" smtClean="0">
                <a:latin typeface="黑体" pitchFamily="2" charset="-122"/>
                <a:ea typeface="黑体" pitchFamily="2" charset="-122"/>
              </a:rPr>
              <a:t>         </a:t>
            </a:r>
            <a:r>
              <a:rPr lang="en-US" altLang="zh-CN" dirty="0" smtClean="0">
                <a:latin typeface="黑体" pitchFamily="2" charset="-122"/>
                <a:ea typeface="黑体" pitchFamily="2" charset="-122"/>
                <a:hlinkClick r:id="rId4"/>
              </a:rPr>
              <a:t>www.tripak.com.cn</a:t>
            </a:r>
            <a:endParaRPr lang="en-US" altLang="zh-CN" dirty="0" smtClean="0">
              <a:latin typeface="黑体" pitchFamily="2" charset="-122"/>
              <a:ea typeface="黑体" pitchFamily="2" charset="-122"/>
            </a:endParaRPr>
          </a:p>
          <a:p>
            <a:endParaRPr lang="zh-CN" altLang="en-US" dirty="0"/>
          </a:p>
        </p:txBody>
      </p:sp>
    </p:spTree>
    <p:extLst>
      <p:ext uri="{BB962C8B-B14F-4D97-AF65-F5344CB8AC3E}">
        <p14:creationId xmlns:p14="http://schemas.microsoft.com/office/powerpoint/2010/main" val="606644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91680" y="1706166"/>
            <a:ext cx="575029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铁霸产品详细介绍</a:t>
            </a:r>
            <a:endPar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descr="C:\Program Files\Microsoft Office\MEDIA\CAGCAT10\j030125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3573015"/>
            <a:ext cx="1829714" cy="156545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Microsoft Office\MEDIA\CAGCAT10\j030525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3309668"/>
            <a:ext cx="1138428"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722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60648"/>
            <a:ext cx="3960440" cy="646331"/>
          </a:xfrm>
          <a:prstGeom prst="rect">
            <a:avLst/>
          </a:prstGeom>
          <a:noFill/>
        </p:spPr>
        <p:txBody>
          <a:bodyPr wrap="square" rtlCol="0">
            <a:spAutoFit/>
          </a:bodyPr>
          <a:lstStyle/>
          <a:p>
            <a:r>
              <a:rPr lang="en-US" altLang="zh-CN" b="1" dirty="0" smtClean="0"/>
              <a:t>MEGALUBE</a:t>
            </a:r>
            <a:r>
              <a:rPr lang="zh-CN" altLang="en-US" b="1" dirty="0" smtClean="0"/>
              <a:t>极压复合锂基润滑脂</a:t>
            </a:r>
            <a:r>
              <a:rPr lang="en-US" altLang="zh-CN" b="1" dirty="0" smtClean="0"/>
              <a:t/>
            </a:r>
            <a:br>
              <a:rPr lang="en-US" altLang="zh-CN" b="1" dirty="0" smtClean="0"/>
            </a:br>
            <a:r>
              <a:rPr lang="en-US" altLang="zh-CN" b="1" dirty="0" smtClean="0"/>
              <a:t>        </a:t>
            </a:r>
            <a:r>
              <a:rPr lang="zh-CN" altLang="en-US" b="1" dirty="0" smtClean="0"/>
              <a:t>（简称铁</a:t>
            </a:r>
            <a:r>
              <a:rPr lang="zh-CN" altLang="en-US" b="1" dirty="0"/>
              <a:t>霸绿</a:t>
            </a:r>
            <a:r>
              <a:rPr lang="zh-CN" altLang="en-US" b="1" dirty="0" smtClean="0"/>
              <a:t>油脂）</a:t>
            </a:r>
            <a:endParaRPr lang="zh-CN" altLang="en-US" b="1" dirty="0"/>
          </a:p>
        </p:txBody>
      </p:sp>
      <p:pic>
        <p:nvPicPr>
          <p:cNvPr id="14" name="图片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5688" y="4811224"/>
            <a:ext cx="1828800" cy="1786128"/>
          </a:xfrm>
          <a:prstGeom prst="rect">
            <a:avLst/>
          </a:prstGeom>
        </p:spPr>
      </p:pic>
      <p:sp>
        <p:nvSpPr>
          <p:cNvPr id="15" name="矩形 14"/>
          <p:cNvSpPr/>
          <p:nvPr/>
        </p:nvSpPr>
        <p:spPr>
          <a:xfrm>
            <a:off x="408186" y="1412776"/>
            <a:ext cx="6972126" cy="4176464"/>
          </a:xfrm>
          <a:prstGeom prst="rect">
            <a:avLst/>
          </a:prstGeom>
        </p:spPr>
        <p:txBody>
          <a:bodyPr wrap="square">
            <a:spAutoFit/>
          </a:bodyPr>
          <a:lstStyle/>
          <a:p>
            <a:r>
              <a:rPr lang="zh-CN" altLang="en-US" sz="1600" dirty="0" smtClean="0"/>
              <a:t>        美国</a:t>
            </a:r>
            <a:r>
              <a:rPr lang="zh-CN" altLang="en-US" sz="1600" dirty="0"/>
              <a:t>铁霸</a:t>
            </a:r>
            <a:r>
              <a:rPr lang="en-US" altLang="zh-CN" sz="1600" dirty="0"/>
              <a:t>MEGALUBE(</a:t>
            </a:r>
            <a:r>
              <a:rPr lang="zh-CN" altLang="en-US" sz="1600" dirty="0"/>
              <a:t>下同铁霸绿油脂</a:t>
            </a:r>
            <a:r>
              <a:rPr lang="en-US" altLang="zh-CN" sz="1600" dirty="0"/>
              <a:t>)</a:t>
            </a:r>
            <a:r>
              <a:rPr lang="zh-CN" altLang="en-US" sz="1600" dirty="0"/>
              <a:t>超级抗磨润滑脂是一种优质多用途超级润滑脂。本产品选用优质基础油和锂基复合皂，再加上美国铁霸金属抗磨剂调配而成。由于含有抗磨减磨性能卓越的美国铁霸金属抗磨剂，因此铁霸绿油脂的抗磨润滑性能非常出众，不但能耐高温、耐高压和耐水，并且能保护机械免受磨损。本产品同时具有防锈蚀、防腐蚀、耐高温、在高压下不易分离、强耐水性和强粘附性等特点。</a:t>
            </a:r>
            <a:endParaRPr lang="en-US" altLang="zh-CN" sz="1600" dirty="0"/>
          </a:p>
          <a:p>
            <a:r>
              <a:rPr lang="zh-CN" altLang="en-US" sz="1600" dirty="0" smtClean="0"/>
              <a:t>        铁</a:t>
            </a:r>
            <a:r>
              <a:rPr lang="zh-CN" altLang="en-US" sz="1600" dirty="0"/>
              <a:t>霸绿油脂粘性特强，能有效地粘附在机械的齿轮、轴承或链条上，虽受高压亦不易分离，保护机械免受空气中水分锈蚀。其抗磨润滑功能令机件免受极压磨损，减少机械维修。 </a:t>
            </a:r>
          </a:p>
          <a:p>
            <a:r>
              <a:rPr lang="zh-CN" altLang="en-US" sz="1600" dirty="0" smtClean="0"/>
              <a:t>         铁</a:t>
            </a:r>
            <a:r>
              <a:rPr lang="zh-CN" altLang="en-US" sz="1600" dirty="0"/>
              <a:t>霸绿油脂的滴点在</a:t>
            </a:r>
            <a:r>
              <a:rPr lang="en-US" altLang="zh-CN" sz="1600" dirty="0"/>
              <a:t>260°C (500°F) </a:t>
            </a:r>
            <a:r>
              <a:rPr lang="zh-CN" altLang="en-US" sz="1600" dirty="0"/>
              <a:t>以上，可用于各种不同工作温度之机械中，性能特别卓越。 </a:t>
            </a:r>
          </a:p>
          <a:p>
            <a:r>
              <a:rPr lang="zh-CN" altLang="en-US" sz="1600" dirty="0" smtClean="0"/>
              <a:t>         本</a:t>
            </a:r>
            <a:r>
              <a:rPr lang="zh-CN" altLang="en-US" sz="1600" dirty="0"/>
              <a:t>产品符合美国轴承制造厂梯姆肯轴承润滑脂规格，适用于各种类型之轴承及滑动摩擦处。本产品亦可用于汽车万向接头 </a:t>
            </a:r>
            <a:r>
              <a:rPr lang="en-US" altLang="zh-CN" sz="1600" dirty="0"/>
              <a:t>(CV joints, U-joints) </a:t>
            </a:r>
            <a:r>
              <a:rPr lang="zh-CN" altLang="en-US" sz="1600" dirty="0"/>
              <a:t>和轮轴轴承上，改善可逆连接、万向连接和提高轴承的传动性能，在行动负荷、重载、高负荷、高温下使用时性能优良。它耐水、耐冲击、防腐、抗磨、粘性大、在高压下不亦分离，效果远胜于一般润滑脂。</a:t>
            </a:r>
          </a:p>
        </p:txBody>
      </p:sp>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792830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205635073"/>
              </p:ext>
            </p:extLst>
          </p:nvPr>
        </p:nvGraphicFramePr>
        <p:xfrm>
          <a:off x="971600" y="908726"/>
          <a:ext cx="6696744" cy="4104450"/>
        </p:xfrm>
        <a:graphic>
          <a:graphicData uri="http://schemas.openxmlformats.org/drawingml/2006/table">
            <a:tbl>
              <a:tblPr/>
              <a:tblGrid>
                <a:gridCol w="2232248"/>
                <a:gridCol w="2232248"/>
                <a:gridCol w="2232248"/>
              </a:tblGrid>
              <a:tr h="228025">
                <a:tc>
                  <a:txBody>
                    <a:bodyPr/>
                    <a:lstStyle/>
                    <a:p>
                      <a:r>
                        <a:rPr lang="en-US" sz="1000" b="1" dirty="0">
                          <a:effectLst/>
                        </a:rPr>
                        <a:t>NIGI</a:t>
                      </a:r>
                      <a:r>
                        <a:rPr lang="zh-CN" altLang="en-US" sz="1000" b="1" dirty="0">
                          <a:effectLst/>
                        </a:rPr>
                        <a:t>级</a:t>
                      </a:r>
                    </a:p>
                  </a:txBody>
                  <a:tcPr marL="62861" marR="62861" marT="31430" marB="31430" anchor="ctr">
                    <a:lnL>
                      <a:noFill/>
                    </a:lnL>
                    <a:lnR>
                      <a:noFill/>
                    </a:lnR>
                    <a:lnT>
                      <a:noFill/>
                    </a:lnT>
                    <a:lnB>
                      <a:noFill/>
                    </a:lnB>
                    <a:solidFill>
                      <a:srgbClr val="E1E1E1"/>
                    </a:solidFill>
                  </a:tcPr>
                </a:tc>
                <a:tc>
                  <a:txBody>
                    <a:bodyPr/>
                    <a:lstStyle/>
                    <a:p>
                      <a:r>
                        <a:rPr lang="en-US" sz="1000" b="1" dirty="0">
                          <a:effectLst/>
                        </a:rPr>
                        <a:t>ASTM D217</a:t>
                      </a:r>
                    </a:p>
                  </a:txBody>
                  <a:tcPr marL="62861" marR="62861" marT="31430" marB="31430" anchor="ctr">
                    <a:lnL>
                      <a:noFill/>
                    </a:lnL>
                    <a:lnR>
                      <a:noFill/>
                    </a:lnR>
                    <a:lnT>
                      <a:noFill/>
                    </a:lnT>
                    <a:lnB>
                      <a:noFill/>
                    </a:lnB>
                    <a:solidFill>
                      <a:srgbClr val="E1E1E1"/>
                    </a:solidFill>
                  </a:tcPr>
                </a:tc>
                <a:tc>
                  <a:txBody>
                    <a:bodyPr/>
                    <a:lstStyle/>
                    <a:p>
                      <a:r>
                        <a:rPr lang="en-US" altLang="zh-CN" sz="1000" b="1" dirty="0">
                          <a:effectLst/>
                        </a:rPr>
                        <a:t>2</a:t>
                      </a:r>
                    </a:p>
                  </a:txBody>
                  <a:tcPr marL="62861" marR="62861" marT="31430" marB="31430" anchor="ctr">
                    <a:lnL>
                      <a:noFill/>
                    </a:lnL>
                    <a:lnR>
                      <a:noFill/>
                    </a:lnR>
                    <a:lnT>
                      <a:noFill/>
                    </a:lnT>
                    <a:lnB>
                      <a:noFill/>
                    </a:lnB>
                    <a:solidFill>
                      <a:srgbClr val="E1E1E1"/>
                    </a:solidFill>
                  </a:tcPr>
                </a:tc>
              </a:tr>
              <a:tr h="228025">
                <a:tc>
                  <a:txBody>
                    <a:bodyPr/>
                    <a:lstStyle/>
                    <a:p>
                      <a:r>
                        <a:rPr lang="zh-CN" altLang="en-US" sz="1000" dirty="0"/>
                        <a:t>颜色</a:t>
                      </a:r>
                    </a:p>
                  </a:txBody>
                  <a:tcPr marL="62861" marR="62861" marT="31430" marB="31430" anchor="ctr">
                    <a:lnL>
                      <a:noFill/>
                    </a:lnL>
                    <a:lnR>
                      <a:noFill/>
                    </a:lnR>
                    <a:lnT>
                      <a:noFill/>
                    </a:lnT>
                    <a:lnB>
                      <a:noFill/>
                    </a:lnB>
                  </a:tcPr>
                </a:tc>
                <a:tc>
                  <a:txBody>
                    <a:bodyPr/>
                    <a:lstStyle/>
                    <a:p>
                      <a:r>
                        <a:rPr lang="zh-CN" altLang="en-US" sz="1000"/>
                        <a:t>目测</a:t>
                      </a:r>
                    </a:p>
                  </a:txBody>
                  <a:tcPr marL="62861" marR="62861" marT="31430" marB="31430" anchor="ctr">
                    <a:lnL>
                      <a:noFill/>
                    </a:lnL>
                    <a:lnR>
                      <a:noFill/>
                    </a:lnR>
                    <a:lnT>
                      <a:noFill/>
                    </a:lnT>
                    <a:lnB>
                      <a:noFill/>
                    </a:lnB>
                  </a:tcPr>
                </a:tc>
                <a:tc>
                  <a:txBody>
                    <a:bodyPr/>
                    <a:lstStyle/>
                    <a:p>
                      <a:r>
                        <a:rPr lang="zh-CN" altLang="en-US" sz="1000"/>
                        <a:t>绿色</a:t>
                      </a:r>
                    </a:p>
                  </a:txBody>
                  <a:tcPr marL="62861" marR="62861" marT="31430" marB="31430" anchor="ctr">
                    <a:lnL>
                      <a:noFill/>
                    </a:lnL>
                    <a:lnR>
                      <a:noFill/>
                    </a:lnR>
                    <a:lnT>
                      <a:noFill/>
                    </a:lnT>
                    <a:lnB>
                      <a:noFill/>
                    </a:lnB>
                  </a:tcPr>
                </a:tc>
              </a:tr>
              <a:tr h="228025">
                <a:tc>
                  <a:txBody>
                    <a:bodyPr/>
                    <a:lstStyle/>
                    <a:p>
                      <a:r>
                        <a:rPr lang="zh-CN" altLang="en-US" sz="1000" dirty="0"/>
                        <a:t>滴点，</a:t>
                      </a:r>
                    </a:p>
                  </a:txBody>
                  <a:tcPr marL="62861" marR="62861" marT="31430" marB="31430" anchor="ctr">
                    <a:lnL>
                      <a:noFill/>
                    </a:lnL>
                    <a:lnR>
                      <a:noFill/>
                    </a:lnR>
                    <a:lnT>
                      <a:noFill/>
                    </a:lnT>
                    <a:lnB>
                      <a:noFill/>
                    </a:lnB>
                    <a:solidFill>
                      <a:srgbClr val="E1E1E1"/>
                    </a:solidFill>
                  </a:tcPr>
                </a:tc>
                <a:tc>
                  <a:txBody>
                    <a:bodyPr/>
                    <a:lstStyle/>
                    <a:p>
                      <a:r>
                        <a:rPr lang="en-US" sz="1000"/>
                        <a:t>ASTM D2265</a:t>
                      </a:r>
                    </a:p>
                  </a:txBody>
                  <a:tcPr marL="62861" marR="62861" marT="31430" marB="31430" anchor="ctr">
                    <a:lnL>
                      <a:noFill/>
                    </a:lnL>
                    <a:lnR>
                      <a:noFill/>
                    </a:lnR>
                    <a:lnT>
                      <a:noFill/>
                    </a:lnT>
                    <a:lnB>
                      <a:noFill/>
                    </a:lnB>
                    <a:solidFill>
                      <a:srgbClr val="E1E1E1"/>
                    </a:solidFill>
                  </a:tcPr>
                </a:tc>
                <a:tc>
                  <a:txBody>
                    <a:bodyPr/>
                    <a:lstStyle/>
                    <a:p>
                      <a:r>
                        <a:rPr lang="en-US" altLang="zh-CN" sz="1000"/>
                        <a:t>&gt;260</a:t>
                      </a:r>
                    </a:p>
                  </a:txBody>
                  <a:tcPr marL="62861" marR="62861" marT="31430" marB="31430" anchor="ctr">
                    <a:lnL>
                      <a:noFill/>
                    </a:lnL>
                    <a:lnR>
                      <a:noFill/>
                    </a:lnR>
                    <a:lnT>
                      <a:noFill/>
                    </a:lnT>
                    <a:lnB>
                      <a:noFill/>
                    </a:lnB>
                    <a:solidFill>
                      <a:srgbClr val="E1E1E1"/>
                    </a:solidFill>
                  </a:tcPr>
                </a:tc>
              </a:tr>
              <a:tr h="228025">
                <a:tc>
                  <a:txBody>
                    <a:bodyPr/>
                    <a:lstStyle/>
                    <a:p>
                      <a:r>
                        <a:rPr lang="zh-CN" altLang="en-US" sz="1000" dirty="0"/>
                        <a:t>锥入度，</a:t>
                      </a:r>
                      <a:r>
                        <a:rPr lang="en-US" altLang="zh-CN" sz="1000" dirty="0"/>
                        <a:t>0.1</a:t>
                      </a:r>
                      <a:r>
                        <a:rPr lang="en-US" sz="1000" dirty="0"/>
                        <a:t>m</a:t>
                      </a:r>
                    </a:p>
                  </a:txBody>
                  <a:tcPr marL="62861" marR="62861" marT="31430" marB="31430" anchor="ctr">
                    <a:lnL>
                      <a:noFill/>
                    </a:lnL>
                    <a:lnR>
                      <a:noFill/>
                    </a:lnR>
                    <a:lnT>
                      <a:noFill/>
                    </a:lnT>
                    <a:lnB>
                      <a:noFill/>
                    </a:lnB>
                  </a:tcPr>
                </a:tc>
                <a:tc>
                  <a:txBody>
                    <a:bodyPr/>
                    <a:lstStyle/>
                    <a:p>
                      <a:r>
                        <a:rPr lang="en-US" sz="1000"/>
                        <a:t>ASTM D217</a:t>
                      </a:r>
                    </a:p>
                  </a:txBody>
                  <a:tcPr marL="62861" marR="62861" marT="31430" marB="31430" anchor="ctr">
                    <a:lnL>
                      <a:noFill/>
                    </a:lnL>
                    <a:lnR>
                      <a:noFill/>
                    </a:lnR>
                    <a:lnT>
                      <a:noFill/>
                    </a:lnT>
                    <a:lnB>
                      <a:noFill/>
                    </a:lnB>
                  </a:tcPr>
                </a:tc>
                <a:tc>
                  <a:txBody>
                    <a:bodyPr/>
                    <a:lstStyle/>
                    <a:p>
                      <a:r>
                        <a:rPr lang="zh-CN" altLang="en-US" sz="1000"/>
                        <a:t> </a:t>
                      </a:r>
                    </a:p>
                  </a:txBody>
                  <a:tcPr marL="62861" marR="62861" marT="31430" marB="31430" anchor="ctr">
                    <a:lnL>
                      <a:noFill/>
                    </a:lnL>
                    <a:lnR>
                      <a:noFill/>
                    </a:lnR>
                    <a:lnT>
                      <a:noFill/>
                    </a:lnT>
                    <a:lnB>
                      <a:noFill/>
                    </a:lnB>
                  </a:tcPr>
                </a:tc>
              </a:tr>
              <a:tr h="228025">
                <a:tc>
                  <a:txBody>
                    <a:bodyPr/>
                    <a:lstStyle/>
                    <a:p>
                      <a:r>
                        <a:rPr lang="en-US" altLang="zh-CN" sz="1000" dirty="0"/>
                        <a:t>60</a:t>
                      </a:r>
                      <a:r>
                        <a:rPr lang="zh-CN" altLang="en-US" sz="1000" dirty="0"/>
                        <a:t>行程</a:t>
                      </a:r>
                    </a:p>
                  </a:txBody>
                  <a:tcPr marL="62861" marR="62861" marT="31430" marB="31430" anchor="ctr">
                    <a:lnL>
                      <a:noFill/>
                    </a:lnL>
                    <a:lnR>
                      <a:noFill/>
                    </a:lnR>
                    <a:lnT>
                      <a:noFill/>
                    </a:lnT>
                    <a:lnB>
                      <a:noFill/>
                    </a:lnB>
                    <a:solidFill>
                      <a:srgbClr val="E1E1E1"/>
                    </a:solidFill>
                  </a:tcPr>
                </a:tc>
                <a:tc>
                  <a:txBody>
                    <a:bodyPr/>
                    <a:lstStyle/>
                    <a:p>
                      <a:r>
                        <a:rPr lang="zh-CN" altLang="en-US" sz="1000"/>
                        <a:t> </a:t>
                      </a:r>
                    </a:p>
                  </a:txBody>
                  <a:tcPr marL="62861" marR="62861" marT="31430" marB="31430" anchor="ctr">
                    <a:lnL>
                      <a:noFill/>
                    </a:lnL>
                    <a:lnR>
                      <a:noFill/>
                    </a:lnR>
                    <a:lnT>
                      <a:noFill/>
                    </a:lnT>
                    <a:lnB>
                      <a:noFill/>
                    </a:lnB>
                    <a:solidFill>
                      <a:srgbClr val="E1E1E1"/>
                    </a:solidFill>
                  </a:tcPr>
                </a:tc>
                <a:tc>
                  <a:txBody>
                    <a:bodyPr/>
                    <a:lstStyle/>
                    <a:p>
                      <a:r>
                        <a:rPr lang="en-US" altLang="zh-CN" sz="1000" dirty="0"/>
                        <a:t>282</a:t>
                      </a:r>
                    </a:p>
                  </a:txBody>
                  <a:tcPr marL="62861" marR="62861" marT="31430" marB="31430" anchor="ctr">
                    <a:lnL>
                      <a:noFill/>
                    </a:lnL>
                    <a:lnR>
                      <a:noFill/>
                    </a:lnR>
                    <a:lnT>
                      <a:noFill/>
                    </a:lnT>
                    <a:lnB>
                      <a:noFill/>
                    </a:lnB>
                    <a:solidFill>
                      <a:srgbClr val="E1E1E1"/>
                    </a:solidFill>
                  </a:tcPr>
                </a:tc>
              </a:tr>
              <a:tr h="228025">
                <a:tc>
                  <a:txBody>
                    <a:bodyPr/>
                    <a:lstStyle/>
                    <a:p>
                      <a:r>
                        <a:rPr lang="en-US" altLang="zh-CN" sz="1000" dirty="0"/>
                        <a:t>10,000</a:t>
                      </a:r>
                      <a:r>
                        <a:rPr lang="zh-CN" altLang="en-US" sz="1000" dirty="0"/>
                        <a:t>行程</a:t>
                      </a:r>
                    </a:p>
                  </a:txBody>
                  <a:tcPr marL="62861" marR="62861" marT="31430" marB="31430" anchor="ctr">
                    <a:lnL>
                      <a:noFill/>
                    </a:lnL>
                    <a:lnR>
                      <a:noFill/>
                    </a:lnR>
                    <a:lnT>
                      <a:noFill/>
                    </a:lnT>
                    <a:lnB>
                      <a:noFill/>
                    </a:lnB>
                  </a:tcPr>
                </a:tc>
                <a:tc>
                  <a:txBody>
                    <a:bodyPr/>
                    <a:lstStyle/>
                    <a:p>
                      <a:r>
                        <a:rPr lang="zh-CN" altLang="en-US" sz="1000"/>
                        <a:t> </a:t>
                      </a:r>
                    </a:p>
                  </a:txBody>
                  <a:tcPr marL="62861" marR="62861" marT="31430" marB="31430" anchor="ctr">
                    <a:lnL>
                      <a:noFill/>
                    </a:lnL>
                    <a:lnR>
                      <a:noFill/>
                    </a:lnR>
                    <a:lnT>
                      <a:noFill/>
                    </a:lnT>
                    <a:lnB>
                      <a:noFill/>
                    </a:lnB>
                  </a:tcPr>
                </a:tc>
                <a:tc>
                  <a:txBody>
                    <a:bodyPr/>
                    <a:lstStyle/>
                    <a:p>
                      <a:r>
                        <a:rPr lang="en-US" altLang="zh-CN" sz="1000"/>
                        <a:t>300</a:t>
                      </a:r>
                    </a:p>
                  </a:txBody>
                  <a:tcPr marL="62861" marR="62861" marT="31430" marB="31430" anchor="ctr">
                    <a:lnL>
                      <a:noFill/>
                    </a:lnL>
                    <a:lnR>
                      <a:noFill/>
                    </a:lnR>
                    <a:lnT>
                      <a:noFill/>
                    </a:lnT>
                    <a:lnB>
                      <a:noFill/>
                    </a:lnB>
                  </a:tcPr>
                </a:tc>
              </a:tr>
              <a:tr h="228025">
                <a:tc>
                  <a:txBody>
                    <a:bodyPr/>
                    <a:lstStyle/>
                    <a:p>
                      <a:r>
                        <a:rPr lang="en-US" altLang="zh-CN" sz="1000" dirty="0"/>
                        <a:t>100,000</a:t>
                      </a:r>
                      <a:r>
                        <a:rPr lang="zh-CN" altLang="en-US" sz="1000" dirty="0"/>
                        <a:t>行程</a:t>
                      </a:r>
                    </a:p>
                  </a:txBody>
                  <a:tcPr marL="62861" marR="62861" marT="31430" marB="31430" anchor="ctr">
                    <a:lnL>
                      <a:noFill/>
                    </a:lnL>
                    <a:lnR>
                      <a:noFill/>
                    </a:lnR>
                    <a:lnT>
                      <a:noFill/>
                    </a:lnT>
                    <a:lnB>
                      <a:noFill/>
                    </a:lnB>
                    <a:solidFill>
                      <a:srgbClr val="E1E1E1"/>
                    </a:solidFill>
                  </a:tcPr>
                </a:tc>
                <a:tc>
                  <a:txBody>
                    <a:bodyPr/>
                    <a:lstStyle/>
                    <a:p>
                      <a:r>
                        <a:rPr lang="zh-CN" altLang="en-US" sz="1000"/>
                        <a:t> </a:t>
                      </a:r>
                    </a:p>
                  </a:txBody>
                  <a:tcPr marL="62861" marR="62861" marT="31430" marB="31430" anchor="ctr">
                    <a:lnL>
                      <a:noFill/>
                    </a:lnL>
                    <a:lnR>
                      <a:noFill/>
                    </a:lnR>
                    <a:lnT>
                      <a:noFill/>
                    </a:lnT>
                    <a:lnB>
                      <a:noFill/>
                    </a:lnB>
                    <a:solidFill>
                      <a:srgbClr val="E1E1E1"/>
                    </a:solidFill>
                  </a:tcPr>
                </a:tc>
                <a:tc>
                  <a:txBody>
                    <a:bodyPr/>
                    <a:lstStyle/>
                    <a:p>
                      <a:r>
                        <a:rPr lang="en-US" altLang="zh-CN" sz="1000"/>
                        <a:t>328</a:t>
                      </a:r>
                    </a:p>
                  </a:txBody>
                  <a:tcPr marL="62861" marR="62861" marT="31430" marB="31430" anchor="ctr">
                    <a:lnL>
                      <a:noFill/>
                    </a:lnL>
                    <a:lnR>
                      <a:noFill/>
                    </a:lnR>
                    <a:lnT>
                      <a:noFill/>
                    </a:lnT>
                    <a:lnB>
                      <a:noFill/>
                    </a:lnB>
                    <a:solidFill>
                      <a:srgbClr val="E1E1E1"/>
                    </a:solidFill>
                  </a:tcPr>
                </a:tc>
              </a:tr>
              <a:tr h="228025">
                <a:tc>
                  <a:txBody>
                    <a:bodyPr/>
                    <a:lstStyle/>
                    <a:p>
                      <a:r>
                        <a:rPr lang="pt-BR" sz="1000" dirty="0"/>
                        <a:t>梯姆肯OK值，kg (N)</a:t>
                      </a:r>
                    </a:p>
                  </a:txBody>
                  <a:tcPr marL="62861" marR="62861" marT="31430" marB="31430" anchor="ctr">
                    <a:lnL>
                      <a:noFill/>
                    </a:lnL>
                    <a:lnR>
                      <a:noFill/>
                    </a:lnR>
                    <a:lnT>
                      <a:noFill/>
                    </a:lnT>
                    <a:lnB>
                      <a:noFill/>
                    </a:lnB>
                  </a:tcPr>
                </a:tc>
                <a:tc>
                  <a:txBody>
                    <a:bodyPr/>
                    <a:lstStyle/>
                    <a:p>
                      <a:r>
                        <a:rPr lang="en-US" sz="1000" dirty="0"/>
                        <a:t>ASTM D2509 </a:t>
                      </a:r>
                    </a:p>
                  </a:txBody>
                  <a:tcPr marL="62861" marR="62861" marT="31430" marB="31430" anchor="ctr">
                    <a:lnL>
                      <a:noFill/>
                    </a:lnL>
                    <a:lnR>
                      <a:noFill/>
                    </a:lnR>
                    <a:lnT>
                      <a:noFill/>
                    </a:lnT>
                    <a:lnB>
                      <a:noFill/>
                    </a:lnB>
                  </a:tcPr>
                </a:tc>
                <a:tc>
                  <a:txBody>
                    <a:bodyPr/>
                    <a:lstStyle/>
                    <a:p>
                      <a:r>
                        <a:rPr lang="en-US" altLang="zh-CN" sz="1000"/>
                        <a:t>&gt;29.5 (&gt;290)</a:t>
                      </a:r>
                    </a:p>
                  </a:txBody>
                  <a:tcPr marL="62861" marR="62861" marT="31430" marB="31430" anchor="ctr">
                    <a:lnL>
                      <a:noFill/>
                    </a:lnL>
                    <a:lnR>
                      <a:noFill/>
                    </a:lnR>
                    <a:lnT>
                      <a:noFill/>
                    </a:lnT>
                    <a:lnB>
                      <a:noFill/>
                    </a:lnB>
                  </a:tcPr>
                </a:tc>
              </a:tr>
              <a:tr h="228025">
                <a:tc>
                  <a:txBody>
                    <a:bodyPr/>
                    <a:lstStyle/>
                    <a:p>
                      <a:r>
                        <a:rPr lang="zh-CN" altLang="en-US" sz="1000" dirty="0"/>
                        <a:t>四球极压</a:t>
                      </a:r>
                    </a:p>
                  </a:txBody>
                  <a:tcPr marL="62861" marR="62861" marT="31430" marB="31430" anchor="ctr">
                    <a:lnL>
                      <a:noFill/>
                    </a:lnL>
                    <a:lnR>
                      <a:noFill/>
                    </a:lnR>
                    <a:lnT>
                      <a:noFill/>
                    </a:lnT>
                    <a:lnB>
                      <a:noFill/>
                    </a:lnB>
                    <a:solidFill>
                      <a:srgbClr val="E1E1E1"/>
                    </a:solidFill>
                  </a:tcPr>
                </a:tc>
                <a:tc>
                  <a:txBody>
                    <a:bodyPr/>
                    <a:lstStyle/>
                    <a:p>
                      <a:r>
                        <a:rPr lang="en-US" sz="1000" dirty="0"/>
                        <a:t>ASTM D2596</a:t>
                      </a:r>
                    </a:p>
                  </a:txBody>
                  <a:tcPr marL="62861" marR="62861" marT="31430" marB="31430" anchor="ctr">
                    <a:lnL>
                      <a:noFill/>
                    </a:lnL>
                    <a:lnR>
                      <a:noFill/>
                    </a:lnR>
                    <a:lnT>
                      <a:noFill/>
                    </a:lnT>
                    <a:lnB>
                      <a:noFill/>
                    </a:lnB>
                    <a:solidFill>
                      <a:srgbClr val="E1E1E1"/>
                    </a:solidFill>
                  </a:tcPr>
                </a:tc>
                <a:tc>
                  <a:txBody>
                    <a:bodyPr/>
                    <a:lstStyle/>
                    <a:p>
                      <a:r>
                        <a:rPr lang="zh-CN" altLang="en-US" sz="1000"/>
                        <a:t> </a:t>
                      </a:r>
                    </a:p>
                  </a:txBody>
                  <a:tcPr marL="62861" marR="62861" marT="31430" marB="31430" anchor="ctr">
                    <a:lnL>
                      <a:noFill/>
                    </a:lnL>
                    <a:lnR>
                      <a:noFill/>
                    </a:lnR>
                    <a:lnT>
                      <a:noFill/>
                    </a:lnT>
                    <a:lnB>
                      <a:noFill/>
                    </a:lnB>
                    <a:solidFill>
                      <a:srgbClr val="E1E1E1"/>
                    </a:solidFill>
                  </a:tcPr>
                </a:tc>
              </a:tr>
              <a:tr h="228025">
                <a:tc>
                  <a:txBody>
                    <a:bodyPr/>
                    <a:lstStyle/>
                    <a:p>
                      <a:r>
                        <a:rPr lang="zh-CN" altLang="en-US" sz="1000" dirty="0"/>
                        <a:t>综合磨耗指</a:t>
                      </a:r>
                    </a:p>
                  </a:txBody>
                  <a:tcPr marL="62861" marR="62861" marT="31430" marB="31430" anchor="ctr">
                    <a:lnL>
                      <a:noFill/>
                    </a:lnL>
                    <a:lnR>
                      <a:noFill/>
                    </a:lnR>
                    <a:lnT>
                      <a:noFill/>
                    </a:lnT>
                    <a:lnB>
                      <a:noFill/>
                    </a:lnB>
                  </a:tcPr>
                </a:tc>
                <a:tc>
                  <a:txBody>
                    <a:bodyPr/>
                    <a:lstStyle/>
                    <a:p>
                      <a:r>
                        <a:rPr lang="zh-CN" altLang="en-US" sz="1000" dirty="0"/>
                        <a:t> </a:t>
                      </a:r>
                    </a:p>
                  </a:txBody>
                  <a:tcPr marL="62861" marR="62861" marT="31430" marB="31430" anchor="ctr">
                    <a:lnL>
                      <a:noFill/>
                    </a:lnL>
                    <a:lnR>
                      <a:noFill/>
                    </a:lnR>
                    <a:lnT>
                      <a:noFill/>
                    </a:lnT>
                    <a:lnB>
                      <a:noFill/>
                    </a:lnB>
                  </a:tcPr>
                </a:tc>
                <a:tc>
                  <a:txBody>
                    <a:bodyPr/>
                    <a:lstStyle/>
                    <a:p>
                      <a:r>
                        <a:rPr lang="en-US" altLang="zh-CN" sz="1000"/>
                        <a:t>49</a:t>
                      </a:r>
                    </a:p>
                  </a:txBody>
                  <a:tcPr marL="62861" marR="62861" marT="31430" marB="31430" anchor="ctr">
                    <a:lnL>
                      <a:noFill/>
                    </a:lnL>
                    <a:lnR>
                      <a:noFill/>
                    </a:lnR>
                    <a:lnT>
                      <a:noFill/>
                    </a:lnT>
                    <a:lnB>
                      <a:noFill/>
                    </a:lnB>
                  </a:tcPr>
                </a:tc>
              </a:tr>
              <a:tr h="228025">
                <a:tc>
                  <a:txBody>
                    <a:bodyPr/>
                    <a:lstStyle/>
                    <a:p>
                      <a:r>
                        <a:rPr lang="zh-CN" altLang="en-US" sz="1000"/>
                        <a:t>熔融负荷，</a:t>
                      </a:r>
                      <a:r>
                        <a:rPr lang="en-US" sz="1000"/>
                        <a:t>kg</a:t>
                      </a:r>
                    </a:p>
                  </a:txBody>
                  <a:tcPr marL="62861" marR="62861" marT="31430" marB="31430" anchor="ctr">
                    <a:lnL>
                      <a:noFill/>
                    </a:lnL>
                    <a:lnR>
                      <a:noFill/>
                    </a:lnR>
                    <a:lnT>
                      <a:noFill/>
                    </a:lnT>
                    <a:lnB>
                      <a:noFill/>
                    </a:lnB>
                    <a:solidFill>
                      <a:srgbClr val="E1E1E1"/>
                    </a:solidFill>
                  </a:tcPr>
                </a:tc>
                <a:tc>
                  <a:txBody>
                    <a:bodyPr/>
                    <a:lstStyle/>
                    <a:p>
                      <a:r>
                        <a:rPr lang="zh-CN" altLang="en-US" sz="1000" dirty="0"/>
                        <a:t> </a:t>
                      </a:r>
                    </a:p>
                  </a:txBody>
                  <a:tcPr marL="62861" marR="62861" marT="31430" marB="31430" anchor="ctr">
                    <a:lnL>
                      <a:noFill/>
                    </a:lnL>
                    <a:lnR>
                      <a:noFill/>
                    </a:lnR>
                    <a:lnT>
                      <a:noFill/>
                    </a:lnT>
                    <a:lnB>
                      <a:noFill/>
                    </a:lnB>
                    <a:solidFill>
                      <a:srgbClr val="E1E1E1"/>
                    </a:solidFill>
                  </a:tcPr>
                </a:tc>
                <a:tc>
                  <a:txBody>
                    <a:bodyPr/>
                    <a:lstStyle/>
                    <a:p>
                      <a:r>
                        <a:rPr lang="en-US" altLang="zh-CN" sz="1000"/>
                        <a:t>400</a:t>
                      </a:r>
                    </a:p>
                  </a:txBody>
                  <a:tcPr marL="62861" marR="62861" marT="31430" marB="31430" anchor="ctr">
                    <a:lnL>
                      <a:noFill/>
                    </a:lnL>
                    <a:lnR>
                      <a:noFill/>
                    </a:lnR>
                    <a:lnT>
                      <a:noFill/>
                    </a:lnT>
                    <a:lnB>
                      <a:noFill/>
                    </a:lnB>
                    <a:solidFill>
                      <a:srgbClr val="E1E1E1"/>
                    </a:solidFill>
                  </a:tcPr>
                </a:tc>
              </a:tr>
              <a:tr h="228025">
                <a:tc>
                  <a:txBody>
                    <a:bodyPr/>
                    <a:lstStyle/>
                    <a:p>
                      <a:r>
                        <a:rPr lang="zh-CN" altLang="en-US" sz="1000"/>
                        <a:t>四球磨损直径，</a:t>
                      </a:r>
                      <a:r>
                        <a:rPr lang="en-US" altLang="zh-CN" sz="1000"/>
                        <a:t>mm</a:t>
                      </a:r>
                    </a:p>
                  </a:txBody>
                  <a:tcPr marL="62861" marR="62861" marT="31430" marB="31430" anchor="ctr">
                    <a:lnL>
                      <a:noFill/>
                    </a:lnL>
                    <a:lnR>
                      <a:noFill/>
                    </a:lnR>
                    <a:lnT>
                      <a:noFill/>
                    </a:lnT>
                    <a:lnB>
                      <a:noFill/>
                    </a:lnB>
                  </a:tcPr>
                </a:tc>
                <a:tc>
                  <a:txBody>
                    <a:bodyPr/>
                    <a:lstStyle/>
                    <a:p>
                      <a:r>
                        <a:rPr lang="en-US" sz="1000" dirty="0"/>
                        <a:t>ASTM D2266</a:t>
                      </a:r>
                    </a:p>
                  </a:txBody>
                  <a:tcPr marL="62861" marR="62861" marT="31430" marB="31430" anchor="ctr">
                    <a:lnL>
                      <a:noFill/>
                    </a:lnL>
                    <a:lnR>
                      <a:noFill/>
                    </a:lnR>
                    <a:lnT>
                      <a:noFill/>
                    </a:lnT>
                    <a:lnB>
                      <a:noFill/>
                    </a:lnB>
                  </a:tcPr>
                </a:tc>
                <a:tc>
                  <a:txBody>
                    <a:bodyPr/>
                    <a:lstStyle/>
                    <a:p>
                      <a:r>
                        <a:rPr lang="en-US" altLang="zh-CN" sz="1000"/>
                        <a:t>0.55</a:t>
                      </a:r>
                    </a:p>
                  </a:txBody>
                  <a:tcPr marL="62861" marR="62861" marT="31430" marB="31430" anchor="ctr">
                    <a:lnL>
                      <a:noFill/>
                    </a:lnL>
                    <a:lnR>
                      <a:noFill/>
                    </a:lnR>
                    <a:lnT>
                      <a:noFill/>
                    </a:lnT>
                    <a:lnB>
                      <a:noFill/>
                    </a:lnB>
                  </a:tcPr>
                </a:tc>
              </a:tr>
              <a:tr h="228025">
                <a:tc>
                  <a:txBody>
                    <a:bodyPr/>
                    <a:lstStyle/>
                    <a:p>
                      <a:r>
                        <a:rPr lang="zh-CN" altLang="en-US" sz="1000"/>
                        <a:t>泵送性，</a:t>
                      </a:r>
                      <a:r>
                        <a:rPr lang="en-US" altLang="zh-CN" sz="1000"/>
                        <a:t>-18℃</a:t>
                      </a:r>
                      <a:r>
                        <a:rPr lang="zh-CN" altLang="en-US" sz="1000"/>
                        <a:t>，</a:t>
                      </a:r>
                      <a:r>
                        <a:rPr lang="en-US" sz="1000"/>
                        <a:t>g/min</a:t>
                      </a:r>
                    </a:p>
                  </a:txBody>
                  <a:tcPr marL="62861" marR="62861" marT="31430" marB="31430" anchor="ctr">
                    <a:lnL>
                      <a:noFill/>
                    </a:lnL>
                    <a:lnR>
                      <a:noFill/>
                    </a:lnR>
                    <a:lnT>
                      <a:noFill/>
                    </a:lnT>
                    <a:lnB>
                      <a:noFill/>
                    </a:lnB>
                    <a:solidFill>
                      <a:srgbClr val="E1E1E1"/>
                    </a:solidFill>
                  </a:tcPr>
                </a:tc>
                <a:tc>
                  <a:txBody>
                    <a:bodyPr/>
                    <a:lstStyle/>
                    <a:p>
                      <a:r>
                        <a:rPr lang="zh-CN" altLang="en-US" sz="1000" dirty="0"/>
                        <a:t>美钢标准</a:t>
                      </a:r>
                    </a:p>
                  </a:txBody>
                  <a:tcPr marL="62861" marR="62861" marT="31430" marB="31430" anchor="ctr">
                    <a:lnL>
                      <a:noFill/>
                    </a:lnL>
                    <a:lnR>
                      <a:noFill/>
                    </a:lnR>
                    <a:lnT>
                      <a:noFill/>
                    </a:lnT>
                    <a:lnB>
                      <a:noFill/>
                    </a:lnB>
                    <a:solidFill>
                      <a:srgbClr val="E1E1E1"/>
                    </a:solidFill>
                  </a:tcPr>
                </a:tc>
                <a:tc>
                  <a:txBody>
                    <a:bodyPr/>
                    <a:lstStyle/>
                    <a:p>
                      <a:r>
                        <a:rPr lang="en-US" altLang="zh-CN" sz="1000" dirty="0"/>
                        <a:t>0.013</a:t>
                      </a:r>
                    </a:p>
                  </a:txBody>
                  <a:tcPr marL="62861" marR="62861" marT="31430" marB="31430" anchor="ctr">
                    <a:lnL>
                      <a:noFill/>
                    </a:lnL>
                    <a:lnR>
                      <a:noFill/>
                    </a:lnR>
                    <a:lnT>
                      <a:noFill/>
                    </a:lnT>
                    <a:lnB>
                      <a:noFill/>
                    </a:lnB>
                    <a:solidFill>
                      <a:srgbClr val="E1E1E1"/>
                    </a:solidFill>
                  </a:tcPr>
                </a:tc>
              </a:tr>
              <a:tr h="228025">
                <a:tc>
                  <a:txBody>
                    <a:bodyPr/>
                    <a:lstStyle/>
                    <a:p>
                      <a:r>
                        <a:rPr lang="zh-CN" altLang="en-US" sz="1000"/>
                        <a:t>基础油特性</a:t>
                      </a:r>
                    </a:p>
                  </a:txBody>
                  <a:tcPr marL="62861" marR="62861" marT="31430" marB="31430" anchor="ctr">
                    <a:lnL>
                      <a:noFill/>
                    </a:lnL>
                    <a:lnR>
                      <a:noFill/>
                    </a:lnR>
                    <a:lnT>
                      <a:noFill/>
                    </a:lnT>
                    <a:lnB>
                      <a:noFill/>
                    </a:lnB>
                  </a:tcPr>
                </a:tc>
                <a:tc>
                  <a:txBody>
                    <a:bodyPr/>
                    <a:lstStyle/>
                    <a:p>
                      <a:r>
                        <a:rPr lang="en-US" sz="1000" dirty="0"/>
                        <a:t>ASTM D445</a:t>
                      </a:r>
                    </a:p>
                  </a:txBody>
                  <a:tcPr marL="62861" marR="62861" marT="31430" marB="31430" anchor="ctr">
                    <a:lnL>
                      <a:noFill/>
                    </a:lnL>
                    <a:lnR>
                      <a:noFill/>
                    </a:lnR>
                    <a:lnT>
                      <a:noFill/>
                    </a:lnT>
                    <a:lnB>
                      <a:noFill/>
                    </a:lnB>
                  </a:tcPr>
                </a:tc>
                <a:tc>
                  <a:txBody>
                    <a:bodyPr/>
                    <a:lstStyle/>
                    <a:p>
                      <a:r>
                        <a:rPr lang="zh-CN" altLang="en-US" sz="1000" dirty="0"/>
                        <a:t> </a:t>
                      </a:r>
                    </a:p>
                  </a:txBody>
                  <a:tcPr marL="62861" marR="62861" marT="31430" marB="31430" anchor="ctr">
                    <a:lnL>
                      <a:noFill/>
                    </a:lnL>
                    <a:lnR>
                      <a:noFill/>
                    </a:lnR>
                    <a:lnT>
                      <a:noFill/>
                    </a:lnT>
                    <a:lnB>
                      <a:noFill/>
                    </a:lnB>
                  </a:tcPr>
                </a:tc>
              </a:tr>
              <a:tr h="228025">
                <a:tc>
                  <a:txBody>
                    <a:bodyPr/>
                    <a:lstStyle/>
                    <a:p>
                      <a:r>
                        <a:rPr lang="en-US" altLang="zh-CN" sz="1000"/>
                        <a:t>100℃</a:t>
                      </a:r>
                      <a:r>
                        <a:rPr lang="zh-CN" altLang="en-US" sz="1000"/>
                        <a:t>粘度，</a:t>
                      </a:r>
                      <a:r>
                        <a:rPr lang="en-US" sz="1000"/>
                        <a:t>cSt</a:t>
                      </a:r>
                    </a:p>
                  </a:txBody>
                  <a:tcPr marL="62861" marR="62861" marT="31430" marB="31430" anchor="ctr">
                    <a:lnL>
                      <a:noFill/>
                    </a:lnL>
                    <a:lnR>
                      <a:noFill/>
                    </a:lnR>
                    <a:lnT>
                      <a:noFill/>
                    </a:lnT>
                    <a:lnB>
                      <a:noFill/>
                    </a:lnB>
                    <a:solidFill>
                      <a:srgbClr val="E1E1E1"/>
                    </a:solidFill>
                  </a:tcPr>
                </a:tc>
                <a:tc>
                  <a:txBody>
                    <a:bodyPr/>
                    <a:lstStyle/>
                    <a:p>
                      <a:r>
                        <a:rPr lang="zh-CN" altLang="en-US" sz="1000" dirty="0"/>
                        <a:t> </a:t>
                      </a:r>
                    </a:p>
                  </a:txBody>
                  <a:tcPr marL="62861" marR="62861" marT="31430" marB="31430" anchor="ctr">
                    <a:lnL>
                      <a:noFill/>
                    </a:lnL>
                    <a:lnR>
                      <a:noFill/>
                    </a:lnR>
                    <a:lnT>
                      <a:noFill/>
                    </a:lnT>
                    <a:lnB>
                      <a:noFill/>
                    </a:lnB>
                    <a:solidFill>
                      <a:srgbClr val="E1E1E1"/>
                    </a:solidFill>
                  </a:tcPr>
                </a:tc>
                <a:tc>
                  <a:txBody>
                    <a:bodyPr/>
                    <a:lstStyle/>
                    <a:p>
                      <a:r>
                        <a:rPr lang="en-US" altLang="zh-CN" sz="1000" dirty="0"/>
                        <a:t>23.25</a:t>
                      </a:r>
                    </a:p>
                  </a:txBody>
                  <a:tcPr marL="62861" marR="62861" marT="31430" marB="31430" anchor="ctr">
                    <a:lnL>
                      <a:noFill/>
                    </a:lnL>
                    <a:lnR>
                      <a:noFill/>
                    </a:lnR>
                    <a:lnT>
                      <a:noFill/>
                    </a:lnT>
                    <a:lnB>
                      <a:noFill/>
                    </a:lnB>
                    <a:solidFill>
                      <a:srgbClr val="E1E1E1"/>
                    </a:solidFill>
                  </a:tcPr>
                </a:tc>
              </a:tr>
              <a:tr h="228025">
                <a:tc>
                  <a:txBody>
                    <a:bodyPr/>
                    <a:lstStyle/>
                    <a:p>
                      <a:r>
                        <a:rPr lang="en-US" altLang="zh-CN" sz="1000"/>
                        <a:t>40℃</a:t>
                      </a:r>
                      <a:r>
                        <a:rPr lang="zh-CN" altLang="en-US" sz="1000"/>
                        <a:t>粘度，</a:t>
                      </a:r>
                      <a:r>
                        <a:rPr lang="en-US" sz="1000"/>
                        <a:t>cSt</a:t>
                      </a:r>
                    </a:p>
                  </a:txBody>
                  <a:tcPr marL="62861" marR="62861" marT="31430" marB="31430" anchor="ctr">
                    <a:lnL>
                      <a:noFill/>
                    </a:lnL>
                    <a:lnR>
                      <a:noFill/>
                    </a:lnR>
                    <a:lnT>
                      <a:noFill/>
                    </a:lnT>
                    <a:lnB>
                      <a:noFill/>
                    </a:lnB>
                  </a:tcPr>
                </a:tc>
                <a:tc>
                  <a:txBody>
                    <a:bodyPr/>
                    <a:lstStyle/>
                    <a:p>
                      <a:r>
                        <a:rPr lang="zh-CN" altLang="en-US" sz="1000" dirty="0"/>
                        <a:t> </a:t>
                      </a:r>
                    </a:p>
                  </a:txBody>
                  <a:tcPr marL="62861" marR="62861" marT="31430" marB="31430" anchor="ctr">
                    <a:lnL>
                      <a:noFill/>
                    </a:lnL>
                    <a:lnR>
                      <a:noFill/>
                    </a:lnR>
                    <a:lnT>
                      <a:noFill/>
                    </a:lnT>
                    <a:lnB>
                      <a:noFill/>
                    </a:lnB>
                  </a:tcPr>
                </a:tc>
                <a:tc>
                  <a:txBody>
                    <a:bodyPr/>
                    <a:lstStyle/>
                    <a:p>
                      <a:r>
                        <a:rPr lang="en-US" altLang="zh-CN" sz="1000" dirty="0"/>
                        <a:t>317</a:t>
                      </a:r>
                    </a:p>
                  </a:txBody>
                  <a:tcPr marL="62861" marR="62861" marT="31430" marB="31430" anchor="ctr">
                    <a:lnL>
                      <a:noFill/>
                    </a:lnL>
                    <a:lnR>
                      <a:noFill/>
                    </a:lnR>
                    <a:lnT>
                      <a:noFill/>
                    </a:lnT>
                    <a:lnB>
                      <a:noFill/>
                    </a:lnB>
                  </a:tcPr>
                </a:tc>
              </a:tr>
              <a:tr h="228025">
                <a:tc>
                  <a:txBody>
                    <a:bodyPr/>
                    <a:lstStyle/>
                    <a:p>
                      <a:r>
                        <a:rPr lang="zh-CN" altLang="en-US" sz="1000"/>
                        <a:t>闪点，℃</a:t>
                      </a:r>
                    </a:p>
                  </a:txBody>
                  <a:tcPr marL="62861" marR="62861" marT="31430" marB="31430" anchor="ctr">
                    <a:lnL>
                      <a:noFill/>
                    </a:lnL>
                    <a:lnR>
                      <a:noFill/>
                    </a:lnR>
                    <a:lnT>
                      <a:noFill/>
                    </a:lnT>
                    <a:lnB>
                      <a:noFill/>
                    </a:lnB>
                    <a:solidFill>
                      <a:srgbClr val="E1E1E1"/>
                    </a:solidFill>
                  </a:tcPr>
                </a:tc>
                <a:tc>
                  <a:txBody>
                    <a:bodyPr/>
                    <a:lstStyle/>
                    <a:p>
                      <a:r>
                        <a:rPr lang="en-US" sz="1000" dirty="0"/>
                        <a:t>ASTM D92</a:t>
                      </a:r>
                    </a:p>
                  </a:txBody>
                  <a:tcPr marL="62861" marR="62861" marT="31430" marB="31430" anchor="ctr">
                    <a:lnL>
                      <a:noFill/>
                    </a:lnL>
                    <a:lnR>
                      <a:noFill/>
                    </a:lnR>
                    <a:lnT>
                      <a:noFill/>
                    </a:lnT>
                    <a:lnB>
                      <a:noFill/>
                    </a:lnB>
                    <a:solidFill>
                      <a:srgbClr val="E1E1E1"/>
                    </a:solidFill>
                  </a:tcPr>
                </a:tc>
                <a:tc>
                  <a:txBody>
                    <a:bodyPr/>
                    <a:lstStyle/>
                    <a:p>
                      <a:r>
                        <a:rPr lang="en-US" altLang="zh-CN" sz="1000" dirty="0"/>
                        <a:t>238</a:t>
                      </a:r>
                    </a:p>
                  </a:txBody>
                  <a:tcPr marL="62861" marR="62861" marT="31430" marB="31430" anchor="ctr">
                    <a:lnL>
                      <a:noFill/>
                    </a:lnL>
                    <a:lnR>
                      <a:noFill/>
                    </a:lnR>
                    <a:lnT>
                      <a:noFill/>
                    </a:lnT>
                    <a:lnB>
                      <a:noFill/>
                    </a:lnB>
                    <a:solidFill>
                      <a:srgbClr val="E1E1E1"/>
                    </a:solidFill>
                  </a:tcPr>
                </a:tc>
              </a:tr>
              <a:tr h="228025">
                <a:tc>
                  <a:txBody>
                    <a:bodyPr/>
                    <a:lstStyle/>
                    <a:p>
                      <a:r>
                        <a:rPr lang="zh-CN" altLang="en-US" sz="1000"/>
                        <a:t>倾点，℃</a:t>
                      </a:r>
                    </a:p>
                  </a:txBody>
                  <a:tcPr marL="62861" marR="62861" marT="31430" marB="31430" anchor="ctr">
                    <a:lnL>
                      <a:noFill/>
                    </a:lnL>
                    <a:lnR>
                      <a:noFill/>
                    </a:lnR>
                    <a:lnT>
                      <a:noFill/>
                    </a:lnT>
                    <a:lnB>
                      <a:noFill/>
                    </a:lnB>
                  </a:tcPr>
                </a:tc>
                <a:tc>
                  <a:txBody>
                    <a:bodyPr/>
                    <a:lstStyle/>
                    <a:p>
                      <a:r>
                        <a:rPr lang="en-US" sz="1000" dirty="0"/>
                        <a:t>ASTM D97</a:t>
                      </a:r>
                    </a:p>
                  </a:txBody>
                  <a:tcPr marL="62861" marR="62861" marT="31430" marB="31430" anchor="ctr">
                    <a:lnL>
                      <a:noFill/>
                    </a:lnL>
                    <a:lnR>
                      <a:noFill/>
                    </a:lnR>
                    <a:lnT>
                      <a:noFill/>
                    </a:lnT>
                    <a:lnB>
                      <a:noFill/>
                    </a:lnB>
                  </a:tcPr>
                </a:tc>
                <a:tc>
                  <a:txBody>
                    <a:bodyPr/>
                    <a:lstStyle/>
                    <a:p>
                      <a:r>
                        <a:rPr lang="en-US" altLang="zh-CN" sz="1000" dirty="0"/>
                        <a:t>-18</a:t>
                      </a:r>
                    </a:p>
                  </a:txBody>
                  <a:tcPr marL="62861" marR="62861" marT="31430" marB="31430" anchor="ctr">
                    <a:lnL>
                      <a:noFill/>
                    </a:lnL>
                    <a:lnR>
                      <a:noFill/>
                    </a:lnR>
                    <a:lnT>
                      <a:noFill/>
                    </a:lnT>
                    <a:lnB>
                      <a:noFill/>
                    </a:lnB>
                  </a:tcPr>
                </a:tc>
              </a:tr>
            </a:tbl>
          </a:graphicData>
        </a:graphic>
      </p:graphicFrame>
      <p:sp>
        <p:nvSpPr>
          <p:cNvPr id="5" name="TextBox 4"/>
          <p:cNvSpPr txBox="1"/>
          <p:nvPr/>
        </p:nvSpPr>
        <p:spPr>
          <a:xfrm>
            <a:off x="395536" y="285909"/>
            <a:ext cx="1011815" cy="338554"/>
          </a:xfrm>
          <a:prstGeom prst="rect">
            <a:avLst/>
          </a:prstGeom>
          <a:noFill/>
        </p:spPr>
        <p:txBody>
          <a:bodyPr wrap="none" rtlCol="0">
            <a:spAutoFit/>
          </a:bodyPr>
          <a:lstStyle/>
          <a:p>
            <a:r>
              <a:rPr lang="zh-CN" altLang="en-US" sz="1600" b="1" dirty="0" smtClean="0"/>
              <a:t>技术指标</a:t>
            </a:r>
            <a:endParaRPr lang="zh-CN" altLang="en-US" sz="1600" b="1" dirty="0"/>
          </a:p>
        </p:txBody>
      </p:sp>
      <p:sp>
        <p:nvSpPr>
          <p:cNvPr id="6" name="TextBox 5"/>
          <p:cNvSpPr txBox="1"/>
          <p:nvPr/>
        </p:nvSpPr>
        <p:spPr>
          <a:xfrm>
            <a:off x="426415" y="5373216"/>
            <a:ext cx="1005403" cy="338554"/>
          </a:xfrm>
          <a:prstGeom prst="rect">
            <a:avLst/>
          </a:prstGeom>
          <a:noFill/>
        </p:spPr>
        <p:txBody>
          <a:bodyPr wrap="none" rtlCol="0">
            <a:spAutoFit/>
          </a:bodyPr>
          <a:lstStyle/>
          <a:p>
            <a:r>
              <a:rPr lang="zh-CN" altLang="en-US" sz="1600" b="1" dirty="0" smtClean="0"/>
              <a:t>包装规格</a:t>
            </a:r>
            <a:endParaRPr lang="zh-CN" altLang="en-US" sz="1600" b="1" dirty="0"/>
          </a:p>
        </p:txBody>
      </p:sp>
      <p:sp>
        <p:nvSpPr>
          <p:cNvPr id="7" name="TextBox 6"/>
          <p:cNvSpPr txBox="1"/>
          <p:nvPr/>
        </p:nvSpPr>
        <p:spPr>
          <a:xfrm>
            <a:off x="899592" y="5733256"/>
            <a:ext cx="7416824" cy="584775"/>
          </a:xfrm>
          <a:prstGeom prst="rect">
            <a:avLst/>
          </a:prstGeom>
          <a:noFill/>
        </p:spPr>
        <p:txBody>
          <a:bodyPr wrap="square" rtlCol="0">
            <a:spAutoFit/>
          </a:bodyPr>
          <a:lstStyle/>
          <a:p>
            <a:r>
              <a:rPr lang="en-US" altLang="zh-CN" sz="1600" dirty="0" smtClean="0"/>
              <a:t>1</a:t>
            </a:r>
            <a:r>
              <a:rPr lang="zh-CN" altLang="en-US" sz="1600" dirty="0" smtClean="0"/>
              <a:t>，</a:t>
            </a:r>
            <a:r>
              <a:rPr lang="en-US" altLang="zh-CN" sz="1600" dirty="0" smtClean="0"/>
              <a:t>180kg/</a:t>
            </a:r>
            <a:r>
              <a:rPr lang="zh-CN" altLang="en-US" sz="1600" dirty="0" smtClean="0"/>
              <a:t>桶                   </a:t>
            </a:r>
            <a:r>
              <a:rPr lang="en-US" altLang="zh-CN" sz="1600" dirty="0" smtClean="0"/>
              <a:t>3</a:t>
            </a:r>
            <a:r>
              <a:rPr lang="zh-CN" altLang="en-US" sz="1600" dirty="0"/>
              <a:t>，</a:t>
            </a:r>
            <a:r>
              <a:rPr lang="en-US" altLang="zh-CN" sz="1600" dirty="0"/>
              <a:t>9kg/</a:t>
            </a:r>
            <a:r>
              <a:rPr lang="zh-CN" altLang="en-US" sz="1600" dirty="0"/>
              <a:t>桶 </a:t>
            </a:r>
            <a:r>
              <a:rPr lang="zh-CN" altLang="en-US" sz="1600" dirty="0" smtClean="0"/>
              <a:t>                               </a:t>
            </a:r>
            <a:r>
              <a:rPr lang="en-US" altLang="zh-CN" sz="1600" dirty="0"/>
              <a:t>5</a:t>
            </a:r>
            <a:r>
              <a:rPr lang="zh-CN" altLang="en-US" sz="1600" dirty="0"/>
              <a:t>，</a:t>
            </a:r>
            <a:r>
              <a:rPr lang="en-US" altLang="zh-CN" sz="1600" dirty="0"/>
              <a:t>400g/</a:t>
            </a:r>
            <a:r>
              <a:rPr lang="zh-CN" altLang="en-US" sz="1600" dirty="0"/>
              <a:t>支（</a:t>
            </a:r>
            <a:r>
              <a:rPr lang="en-US" altLang="zh-CN" sz="1600" dirty="0"/>
              <a:t>10</a:t>
            </a:r>
            <a:r>
              <a:rPr lang="zh-CN" altLang="en-US" sz="1600" dirty="0"/>
              <a:t>支</a:t>
            </a:r>
            <a:r>
              <a:rPr lang="en-US" altLang="zh-CN" sz="1600" dirty="0"/>
              <a:t>/</a:t>
            </a:r>
            <a:r>
              <a:rPr lang="zh-CN" altLang="en-US" sz="1600" dirty="0"/>
              <a:t>盒</a:t>
            </a:r>
            <a:r>
              <a:rPr lang="zh-CN" altLang="en-US" sz="1600" dirty="0" smtClean="0"/>
              <a:t>）</a:t>
            </a:r>
            <a:endParaRPr lang="en-US" altLang="zh-CN" sz="1600" dirty="0"/>
          </a:p>
          <a:p>
            <a:r>
              <a:rPr lang="en-US" altLang="zh-CN" sz="1600" dirty="0" smtClean="0"/>
              <a:t>2</a:t>
            </a:r>
            <a:r>
              <a:rPr lang="zh-CN" altLang="en-US" sz="1600" dirty="0" smtClean="0"/>
              <a:t>，</a:t>
            </a:r>
            <a:r>
              <a:rPr lang="en-US" altLang="zh-CN" sz="1600" dirty="0" smtClean="0"/>
              <a:t>18kg/</a:t>
            </a:r>
            <a:r>
              <a:rPr lang="zh-CN" altLang="en-US" sz="1600" dirty="0" smtClean="0"/>
              <a:t>桶                     </a:t>
            </a:r>
            <a:r>
              <a:rPr lang="en-US" altLang="zh-CN" sz="1600" dirty="0" smtClean="0"/>
              <a:t>4</a:t>
            </a:r>
            <a:r>
              <a:rPr lang="zh-CN" altLang="en-US" sz="1600" dirty="0" smtClean="0"/>
              <a:t>，</a:t>
            </a:r>
            <a:r>
              <a:rPr lang="en-US" altLang="zh-CN" sz="1600" dirty="0" smtClean="0"/>
              <a:t>2kg/</a:t>
            </a:r>
            <a:r>
              <a:rPr lang="zh-CN" altLang="en-US" sz="1600" dirty="0" smtClean="0"/>
              <a:t>罐（</a:t>
            </a:r>
            <a:r>
              <a:rPr lang="en-US" altLang="zh-CN" sz="1600" dirty="0" smtClean="0"/>
              <a:t>6</a:t>
            </a:r>
            <a:r>
              <a:rPr lang="zh-CN" altLang="en-US" sz="1600" dirty="0" smtClean="0"/>
              <a:t>罐</a:t>
            </a:r>
            <a:r>
              <a:rPr lang="en-US" altLang="zh-CN" sz="1600" dirty="0" smtClean="0"/>
              <a:t>/</a:t>
            </a:r>
            <a:r>
              <a:rPr lang="zh-CN" altLang="en-US" sz="1600" dirty="0" smtClean="0"/>
              <a:t>箱）</a:t>
            </a:r>
            <a:endParaRPr lang="en-US" altLang="zh-CN" sz="1600" dirty="0" smtClean="0"/>
          </a:p>
        </p:txBody>
      </p:sp>
      <p:sp>
        <p:nvSpPr>
          <p:cNvPr id="8" name="动作按钮: 自定义 7">
            <a:hlinkClick r:id="rId2"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225007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60648"/>
            <a:ext cx="3960440" cy="646331"/>
          </a:xfrm>
          <a:prstGeom prst="rect">
            <a:avLst/>
          </a:prstGeom>
          <a:noFill/>
        </p:spPr>
        <p:txBody>
          <a:bodyPr wrap="square" rtlCol="0">
            <a:spAutoFit/>
          </a:bodyPr>
          <a:lstStyle/>
          <a:p>
            <a:r>
              <a:rPr lang="en-US" altLang="zh-CN" b="1" dirty="0" smtClean="0"/>
              <a:t>B.R.GREASE</a:t>
            </a:r>
            <a:r>
              <a:rPr lang="zh-CN" altLang="en-US" b="1" dirty="0" smtClean="0"/>
              <a:t>高温</a:t>
            </a:r>
            <a:r>
              <a:rPr lang="zh-CN" altLang="en-US" b="1" dirty="0"/>
              <a:t>极压</a:t>
            </a:r>
            <a:r>
              <a:rPr lang="zh-CN" altLang="en-US" b="1" dirty="0" smtClean="0"/>
              <a:t>润滑脂</a:t>
            </a:r>
            <a:r>
              <a:rPr lang="en-US" altLang="zh-CN" b="1" dirty="0" smtClean="0"/>
              <a:t/>
            </a:r>
            <a:br>
              <a:rPr lang="en-US" altLang="zh-CN" b="1" dirty="0" smtClean="0"/>
            </a:br>
            <a:r>
              <a:rPr lang="en-US" altLang="zh-CN" b="1" dirty="0" smtClean="0"/>
              <a:t>        </a:t>
            </a:r>
            <a:r>
              <a:rPr lang="zh-CN" altLang="en-US" b="1" dirty="0" smtClean="0"/>
              <a:t>（简称铁霸红油脂）</a:t>
            </a:r>
            <a:endParaRPr lang="zh-CN" altLang="en-US" b="1" dirty="0"/>
          </a:p>
        </p:txBody>
      </p:sp>
      <p:sp>
        <p:nvSpPr>
          <p:cNvPr id="15" name="矩形 14"/>
          <p:cNvSpPr/>
          <p:nvPr/>
        </p:nvSpPr>
        <p:spPr>
          <a:xfrm>
            <a:off x="408186" y="1412776"/>
            <a:ext cx="6972126" cy="4278094"/>
          </a:xfrm>
          <a:prstGeom prst="rect">
            <a:avLst/>
          </a:prstGeom>
        </p:spPr>
        <p:txBody>
          <a:bodyPr wrap="square">
            <a:spAutoFit/>
          </a:bodyPr>
          <a:lstStyle/>
          <a:p>
            <a:r>
              <a:rPr lang="zh-CN" altLang="en-US" sz="1600" dirty="0" smtClean="0"/>
              <a:t>        在</a:t>
            </a:r>
            <a:r>
              <a:rPr lang="zh-CN" altLang="en-US" sz="1600" dirty="0"/>
              <a:t>高温环境下不会熔解；良好的抗剪切安定性和持久性；高温下保持抗剪切安定性和粘性。 铁霸</a:t>
            </a:r>
            <a:r>
              <a:rPr lang="en-US" altLang="zh-CN" sz="1600" dirty="0"/>
              <a:t>Big Red (B.R.)</a:t>
            </a:r>
            <a:r>
              <a:rPr lang="zh-CN" altLang="en-US" sz="1600" dirty="0"/>
              <a:t>不熔性高温高压</a:t>
            </a:r>
            <a:r>
              <a:rPr lang="en-US" altLang="zh-CN" sz="1600" dirty="0"/>
              <a:t>EP</a:t>
            </a:r>
            <a:r>
              <a:rPr lang="zh-CN" altLang="en-US" sz="1600" dirty="0"/>
              <a:t>油脂是使用最高质量的链烷烃基础油和膨润土，由特别配方独特工艺调配而成。本产品在极高压和高温环境下能保持良好的抗剪切安定性和持久性。具有优良的防腐蚀性、防盐雾性、耐蒸汽性、抗氧化性、耐灰尘和耐风化。本产品亦是少数能够承受重负载和承受梯姆肯</a:t>
            </a:r>
            <a:r>
              <a:rPr lang="en-US" altLang="zh-CN" sz="1600" dirty="0"/>
              <a:t>289.5N</a:t>
            </a:r>
            <a:r>
              <a:rPr lang="zh-CN" altLang="en-US" sz="1600" dirty="0"/>
              <a:t>抗压能力的油脂。</a:t>
            </a:r>
            <a:br>
              <a:rPr lang="zh-CN" altLang="en-US" sz="1600" dirty="0"/>
            </a:br>
            <a:r>
              <a:rPr lang="zh-CN" altLang="en-US" sz="1600" dirty="0" smtClean="0"/>
              <a:t>         </a:t>
            </a:r>
            <a:r>
              <a:rPr lang="en-US" altLang="zh-CN" sz="1600" dirty="0" smtClean="0"/>
              <a:t>B.R</a:t>
            </a:r>
            <a:r>
              <a:rPr lang="zh-CN" altLang="en-US" sz="1600" dirty="0"/>
              <a:t>油脂含有特殊</a:t>
            </a:r>
            <a:r>
              <a:rPr lang="en-US" altLang="zh-CN" sz="1600" dirty="0"/>
              <a:t>EP</a:t>
            </a:r>
            <a:r>
              <a:rPr lang="zh-CN" altLang="en-US" sz="1600" dirty="0"/>
              <a:t>极压添加剂，在高温环境下不会熔解。一般油脂在高温环境下会流失、凝固或熔化因而失去其润滑功效。本产品瞬态最高耐温为</a:t>
            </a:r>
            <a:r>
              <a:rPr lang="en-US" altLang="zh-CN" sz="1600" dirty="0"/>
              <a:t>593℃ </a:t>
            </a:r>
            <a:r>
              <a:rPr lang="zh-CN" altLang="en-US" sz="1600" dirty="0"/>
              <a:t>。 </a:t>
            </a:r>
          </a:p>
          <a:p>
            <a:r>
              <a:rPr lang="en-US" altLang="zh-CN" sz="1600" dirty="0" smtClean="0"/>
              <a:t>         B.R</a:t>
            </a:r>
            <a:r>
              <a:rPr lang="zh-CN" altLang="en-US" sz="1600" dirty="0"/>
              <a:t>油脂在钢铁工业上的使用非常成功。在鼓风炉和焦炉上应用，本产品能够比一般油脂有效地延长润滑时间与换油周期。</a:t>
            </a:r>
            <a:r>
              <a:rPr lang="en-US" altLang="zh-CN" sz="1600" dirty="0"/>
              <a:t>B.R</a:t>
            </a:r>
            <a:r>
              <a:rPr lang="zh-CN" altLang="en-US" sz="1600" dirty="0"/>
              <a:t>油脂含有专利的精练基础油和特殊添加剂，因而拥有一种特别粘性物质，能够有效地依附在金属表面上。即使在极恶劣的情况下，本产品也能提供缓慢但均衡的润滑作用。 </a:t>
            </a:r>
          </a:p>
          <a:p>
            <a:r>
              <a:rPr lang="en-US" altLang="zh-CN" sz="1600" dirty="0"/>
              <a:t>B.R.</a:t>
            </a:r>
            <a:r>
              <a:rPr lang="zh-CN" altLang="en-US" sz="1600" dirty="0"/>
              <a:t>油脂是一种多用途油脂，可在钢铁厂的焦炉、鼓风机（炼铁高炉）、吹氧炉（炼钢转炉）、电炉炼钢炉、热轧车间、行车维护、钢胚预热，以及水泥厂、玻璃厂、化工厂、造纸厂等广泛领域上使用。</a:t>
            </a:r>
          </a:p>
          <a:p>
            <a:endParaRPr lang="zh-CN" altLang="en-US" sz="1600" dirty="0"/>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4797806"/>
            <a:ext cx="1828800" cy="1786128"/>
          </a:xfrm>
          <a:prstGeom prst="rect">
            <a:avLst/>
          </a:prstGeom>
        </p:spPr>
      </p:pic>
      <p:sp>
        <p:nvSpPr>
          <p:cNvPr id="5" name="动作按钮: 自定义 4">
            <a:hlinkClick r:id="rId3" action="ppaction://hlinksldjump" highlightClick="1"/>
          </p:cNvPr>
          <p:cNvSpPr/>
          <p:nvPr/>
        </p:nvSpPr>
        <p:spPr>
          <a:xfrm>
            <a:off x="8100392" y="260648"/>
            <a:ext cx="720080" cy="25202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smtClean="0"/>
              <a:t>返回目录</a:t>
            </a:r>
            <a:endParaRPr lang="zh-CN" altLang="en-US" sz="1000" b="1" dirty="0"/>
          </a:p>
        </p:txBody>
      </p:sp>
    </p:spTree>
    <p:extLst>
      <p:ext uri="{BB962C8B-B14F-4D97-AF65-F5344CB8AC3E}">
        <p14:creationId xmlns:p14="http://schemas.microsoft.com/office/powerpoint/2010/main" val="12254761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自定义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000000"/>
      </a:hlink>
      <a:folHlink>
        <a:srgbClr val="D34817"/>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880</TotalTime>
  <Words>4384</Words>
  <Application>Microsoft Office PowerPoint</Application>
  <PresentationFormat>全屏显示(4:3)</PresentationFormat>
  <Paragraphs>1433</Paragraphs>
  <Slides>59</Slides>
  <Notes>0</Notes>
  <HiddenSlides>0</HiddenSlides>
  <MMClips>0</MMClips>
  <ScaleCrop>false</ScaleCrop>
  <HeadingPairs>
    <vt:vector size="4" baseType="variant">
      <vt:variant>
        <vt:lpstr>主题</vt:lpstr>
      </vt:variant>
      <vt:variant>
        <vt:i4>1</vt:i4>
      </vt:variant>
      <vt:variant>
        <vt:lpstr>幻灯片标题</vt:lpstr>
      </vt:variant>
      <vt:variant>
        <vt:i4>59</vt:i4>
      </vt:variant>
    </vt:vector>
  </HeadingPairs>
  <TitlesOfParts>
    <vt:vector size="60" baseType="lpstr">
      <vt:lpstr>平衡</vt:lpstr>
      <vt:lpstr>PowerPoint 演示文稿</vt:lpstr>
      <vt:lpstr>PowerPoint 演示文稿</vt:lpstr>
      <vt:lpstr>产品概要</vt:lpstr>
      <vt:lpstr>产品概要</vt:lpstr>
      <vt:lpstr>产品概要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微软用户</cp:lastModifiedBy>
  <cp:revision>97</cp:revision>
  <dcterms:modified xsi:type="dcterms:W3CDTF">2013-03-13T05:48:11Z</dcterms:modified>
</cp:coreProperties>
</file>